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gif" ContentType="image/gi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70"/>
  </p:notesMasterIdLst>
  <p:sldIdLst>
    <p:sldId id="269" r:id="rId2"/>
    <p:sldId id="257" r:id="rId3"/>
    <p:sldId id="265" r:id="rId4"/>
    <p:sldId id="270" r:id="rId5"/>
    <p:sldId id="271" r:id="rId6"/>
    <p:sldId id="272" r:id="rId7"/>
    <p:sldId id="273" r:id="rId8"/>
    <p:sldId id="348" r:id="rId9"/>
    <p:sldId id="274" r:id="rId10"/>
    <p:sldId id="349" r:id="rId11"/>
    <p:sldId id="275" r:id="rId12"/>
    <p:sldId id="309" r:id="rId13"/>
    <p:sldId id="276" r:id="rId14"/>
    <p:sldId id="277" r:id="rId15"/>
    <p:sldId id="310" r:id="rId16"/>
    <p:sldId id="278" r:id="rId17"/>
    <p:sldId id="311" r:id="rId18"/>
    <p:sldId id="350" r:id="rId19"/>
    <p:sldId id="279" r:id="rId20"/>
    <p:sldId id="280" r:id="rId21"/>
    <p:sldId id="281" r:id="rId22"/>
    <p:sldId id="282" r:id="rId23"/>
    <p:sldId id="351" r:id="rId24"/>
    <p:sldId id="283" r:id="rId25"/>
    <p:sldId id="343" r:id="rId26"/>
    <p:sldId id="284" r:id="rId27"/>
    <p:sldId id="285" r:id="rId28"/>
    <p:sldId id="352" r:id="rId29"/>
    <p:sldId id="286" r:id="rId30"/>
    <p:sldId id="287" r:id="rId31"/>
    <p:sldId id="353" r:id="rId32"/>
    <p:sldId id="288" r:id="rId33"/>
    <p:sldId id="312" r:id="rId34"/>
    <p:sldId id="289" r:id="rId35"/>
    <p:sldId id="344" r:id="rId36"/>
    <p:sldId id="290" r:id="rId37"/>
    <p:sldId id="291" r:id="rId38"/>
    <p:sldId id="292" r:id="rId39"/>
    <p:sldId id="313" r:id="rId40"/>
    <p:sldId id="354" r:id="rId41"/>
    <p:sldId id="293" r:id="rId42"/>
    <p:sldId id="314" r:id="rId43"/>
    <p:sldId id="315" r:id="rId44"/>
    <p:sldId id="347" r:id="rId45"/>
    <p:sldId id="294" r:id="rId46"/>
    <p:sldId id="295" r:id="rId47"/>
    <p:sldId id="296" r:id="rId48"/>
    <p:sldId id="297" r:id="rId49"/>
    <p:sldId id="345" r:id="rId50"/>
    <p:sldId id="298" r:id="rId51"/>
    <p:sldId id="346" r:id="rId52"/>
    <p:sldId id="355" r:id="rId53"/>
    <p:sldId id="299" r:id="rId54"/>
    <p:sldId id="300" r:id="rId55"/>
    <p:sldId id="356" r:id="rId56"/>
    <p:sldId id="301" r:id="rId57"/>
    <p:sldId id="302" r:id="rId58"/>
    <p:sldId id="316" r:id="rId59"/>
    <p:sldId id="303" r:id="rId60"/>
    <p:sldId id="357" r:id="rId61"/>
    <p:sldId id="304" r:id="rId62"/>
    <p:sldId id="305" r:id="rId63"/>
    <p:sldId id="306" r:id="rId64"/>
    <p:sldId id="307" r:id="rId65"/>
    <p:sldId id="308" r:id="rId66"/>
    <p:sldId id="342" r:id="rId67"/>
    <p:sldId id="358" r:id="rId68"/>
    <p:sldId id="318" r:id="rId69"/>
    <p:sldId id="319" r:id="rId70"/>
    <p:sldId id="320" r:id="rId71"/>
    <p:sldId id="321" r:id="rId72"/>
    <p:sldId id="359" r:id="rId73"/>
    <p:sldId id="322" r:id="rId74"/>
    <p:sldId id="339" r:id="rId75"/>
    <p:sldId id="323" r:id="rId76"/>
    <p:sldId id="324" r:id="rId77"/>
    <p:sldId id="325" r:id="rId78"/>
    <p:sldId id="360" r:id="rId79"/>
    <p:sldId id="326" r:id="rId80"/>
    <p:sldId id="327" r:id="rId81"/>
    <p:sldId id="340" r:id="rId82"/>
    <p:sldId id="328" r:id="rId83"/>
    <p:sldId id="329" r:id="rId84"/>
    <p:sldId id="361" r:id="rId85"/>
    <p:sldId id="330" r:id="rId86"/>
    <p:sldId id="331" r:id="rId87"/>
    <p:sldId id="362" r:id="rId88"/>
    <p:sldId id="332" r:id="rId89"/>
    <p:sldId id="341" r:id="rId90"/>
    <p:sldId id="333" r:id="rId91"/>
    <p:sldId id="363" r:id="rId92"/>
    <p:sldId id="334" r:id="rId93"/>
    <p:sldId id="364" r:id="rId94"/>
    <p:sldId id="335" r:id="rId95"/>
    <p:sldId id="336" r:id="rId96"/>
    <p:sldId id="337" r:id="rId97"/>
    <p:sldId id="365" r:id="rId98"/>
    <p:sldId id="366" r:id="rId99"/>
    <p:sldId id="367" r:id="rId100"/>
    <p:sldId id="368" r:id="rId101"/>
    <p:sldId id="369" r:id="rId102"/>
    <p:sldId id="370" r:id="rId103"/>
    <p:sldId id="371" r:id="rId104"/>
    <p:sldId id="372" r:id="rId105"/>
    <p:sldId id="373" r:id="rId106"/>
    <p:sldId id="374" r:id="rId107"/>
    <p:sldId id="375" r:id="rId108"/>
    <p:sldId id="376" r:id="rId109"/>
    <p:sldId id="377" r:id="rId110"/>
    <p:sldId id="378" r:id="rId111"/>
    <p:sldId id="379" r:id="rId112"/>
    <p:sldId id="380" r:id="rId113"/>
    <p:sldId id="381" r:id="rId114"/>
    <p:sldId id="382" r:id="rId115"/>
    <p:sldId id="383" r:id="rId116"/>
    <p:sldId id="384" r:id="rId117"/>
    <p:sldId id="385" r:id="rId118"/>
    <p:sldId id="386" r:id="rId119"/>
    <p:sldId id="387" r:id="rId120"/>
    <p:sldId id="388" r:id="rId121"/>
    <p:sldId id="389" r:id="rId122"/>
    <p:sldId id="390" r:id="rId123"/>
    <p:sldId id="391" r:id="rId124"/>
    <p:sldId id="392" r:id="rId125"/>
    <p:sldId id="393" r:id="rId126"/>
    <p:sldId id="394" r:id="rId127"/>
    <p:sldId id="395" r:id="rId128"/>
    <p:sldId id="396" r:id="rId129"/>
    <p:sldId id="397" r:id="rId130"/>
    <p:sldId id="398" r:id="rId131"/>
    <p:sldId id="399" r:id="rId132"/>
    <p:sldId id="400" r:id="rId133"/>
    <p:sldId id="401" r:id="rId134"/>
    <p:sldId id="402" r:id="rId135"/>
    <p:sldId id="403" r:id="rId136"/>
    <p:sldId id="404" r:id="rId137"/>
    <p:sldId id="405" r:id="rId138"/>
    <p:sldId id="406" r:id="rId139"/>
    <p:sldId id="407" r:id="rId140"/>
    <p:sldId id="408" r:id="rId141"/>
    <p:sldId id="409" r:id="rId142"/>
    <p:sldId id="410" r:id="rId143"/>
    <p:sldId id="411" r:id="rId144"/>
    <p:sldId id="412" r:id="rId145"/>
    <p:sldId id="413" r:id="rId146"/>
    <p:sldId id="414" r:id="rId147"/>
    <p:sldId id="415" r:id="rId148"/>
    <p:sldId id="416" r:id="rId149"/>
    <p:sldId id="417" r:id="rId150"/>
    <p:sldId id="418" r:id="rId151"/>
    <p:sldId id="419" r:id="rId152"/>
    <p:sldId id="420" r:id="rId153"/>
    <p:sldId id="421" r:id="rId154"/>
    <p:sldId id="422" r:id="rId155"/>
    <p:sldId id="423" r:id="rId156"/>
    <p:sldId id="424" r:id="rId157"/>
    <p:sldId id="425" r:id="rId158"/>
    <p:sldId id="426" r:id="rId159"/>
    <p:sldId id="427" r:id="rId160"/>
    <p:sldId id="428" r:id="rId161"/>
    <p:sldId id="429" r:id="rId162"/>
    <p:sldId id="430" r:id="rId163"/>
    <p:sldId id="431" r:id="rId164"/>
    <p:sldId id="432" r:id="rId165"/>
    <p:sldId id="433" r:id="rId166"/>
    <p:sldId id="434" r:id="rId167"/>
    <p:sldId id="435" r:id="rId168"/>
    <p:sldId id="436" r:id="rId169"/>
    <p:sldId id="437" r:id="rId170"/>
    <p:sldId id="438" r:id="rId171"/>
    <p:sldId id="439" r:id="rId172"/>
    <p:sldId id="440" r:id="rId173"/>
    <p:sldId id="441" r:id="rId174"/>
    <p:sldId id="442" r:id="rId175"/>
    <p:sldId id="443" r:id="rId176"/>
    <p:sldId id="444" r:id="rId177"/>
    <p:sldId id="445" r:id="rId178"/>
    <p:sldId id="446" r:id="rId179"/>
    <p:sldId id="447" r:id="rId180"/>
    <p:sldId id="448" r:id="rId181"/>
    <p:sldId id="449" r:id="rId182"/>
    <p:sldId id="450" r:id="rId183"/>
    <p:sldId id="451" r:id="rId184"/>
    <p:sldId id="452" r:id="rId185"/>
    <p:sldId id="453" r:id="rId186"/>
    <p:sldId id="454" r:id="rId187"/>
    <p:sldId id="455" r:id="rId188"/>
    <p:sldId id="456" r:id="rId189"/>
    <p:sldId id="457" r:id="rId190"/>
    <p:sldId id="458" r:id="rId191"/>
    <p:sldId id="459" r:id="rId192"/>
    <p:sldId id="460" r:id="rId193"/>
    <p:sldId id="461" r:id="rId194"/>
    <p:sldId id="462" r:id="rId195"/>
    <p:sldId id="463" r:id="rId196"/>
    <p:sldId id="464" r:id="rId197"/>
    <p:sldId id="465" r:id="rId198"/>
    <p:sldId id="466" r:id="rId199"/>
    <p:sldId id="467" r:id="rId200"/>
    <p:sldId id="468" r:id="rId201"/>
    <p:sldId id="469" r:id="rId202"/>
    <p:sldId id="470" r:id="rId203"/>
    <p:sldId id="471" r:id="rId204"/>
    <p:sldId id="472" r:id="rId205"/>
    <p:sldId id="473" r:id="rId206"/>
    <p:sldId id="474" r:id="rId207"/>
    <p:sldId id="475" r:id="rId208"/>
    <p:sldId id="476" r:id="rId209"/>
    <p:sldId id="477" r:id="rId210"/>
    <p:sldId id="478" r:id="rId211"/>
    <p:sldId id="479" r:id="rId212"/>
    <p:sldId id="480" r:id="rId213"/>
    <p:sldId id="481" r:id="rId214"/>
    <p:sldId id="482" r:id="rId215"/>
    <p:sldId id="483" r:id="rId216"/>
    <p:sldId id="484" r:id="rId217"/>
    <p:sldId id="485" r:id="rId218"/>
    <p:sldId id="486" r:id="rId219"/>
    <p:sldId id="487" r:id="rId220"/>
    <p:sldId id="488" r:id="rId221"/>
    <p:sldId id="489" r:id="rId222"/>
    <p:sldId id="490" r:id="rId223"/>
    <p:sldId id="491" r:id="rId224"/>
    <p:sldId id="492" r:id="rId225"/>
    <p:sldId id="493" r:id="rId226"/>
    <p:sldId id="494" r:id="rId227"/>
    <p:sldId id="495" r:id="rId228"/>
    <p:sldId id="496" r:id="rId229"/>
    <p:sldId id="497" r:id="rId230"/>
    <p:sldId id="498" r:id="rId231"/>
    <p:sldId id="499" r:id="rId232"/>
    <p:sldId id="500" r:id="rId233"/>
    <p:sldId id="501" r:id="rId234"/>
    <p:sldId id="502" r:id="rId235"/>
    <p:sldId id="503" r:id="rId236"/>
    <p:sldId id="504" r:id="rId237"/>
    <p:sldId id="505" r:id="rId238"/>
    <p:sldId id="506" r:id="rId239"/>
    <p:sldId id="507" r:id="rId240"/>
    <p:sldId id="508" r:id="rId241"/>
    <p:sldId id="509" r:id="rId242"/>
    <p:sldId id="536" r:id="rId243"/>
    <p:sldId id="510" r:id="rId244"/>
    <p:sldId id="511" r:id="rId245"/>
    <p:sldId id="512" r:id="rId246"/>
    <p:sldId id="513" r:id="rId247"/>
    <p:sldId id="514" r:id="rId248"/>
    <p:sldId id="515" r:id="rId249"/>
    <p:sldId id="516" r:id="rId250"/>
    <p:sldId id="517" r:id="rId251"/>
    <p:sldId id="518" r:id="rId252"/>
    <p:sldId id="519" r:id="rId253"/>
    <p:sldId id="520" r:id="rId254"/>
    <p:sldId id="521" r:id="rId255"/>
    <p:sldId id="522" r:id="rId256"/>
    <p:sldId id="523" r:id="rId257"/>
    <p:sldId id="524" r:id="rId258"/>
    <p:sldId id="525" r:id="rId259"/>
    <p:sldId id="526" r:id="rId260"/>
    <p:sldId id="527" r:id="rId261"/>
    <p:sldId id="528" r:id="rId262"/>
    <p:sldId id="529" r:id="rId263"/>
    <p:sldId id="530" r:id="rId264"/>
    <p:sldId id="531" r:id="rId265"/>
    <p:sldId id="532" r:id="rId266"/>
    <p:sldId id="533" r:id="rId267"/>
    <p:sldId id="534" r:id="rId268"/>
    <p:sldId id="535" r:id="rId26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12861" autoAdjust="0"/>
    <p:restoredTop sz="94660"/>
  </p:normalViewPr>
  <p:slideViewPr>
    <p:cSldViewPr>
      <p:cViewPr varScale="1">
        <p:scale>
          <a:sx n="91" d="100"/>
          <a:sy n="91" d="100"/>
        </p:scale>
        <p:origin x="-835" y="-72"/>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29741"/>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247" Type="http://schemas.openxmlformats.org/officeDocument/2006/relationships/slide" Target="slides/slide246.xml"/><Relationship Id="rId107" Type="http://schemas.openxmlformats.org/officeDocument/2006/relationships/slide" Target="slides/slide106.xml"/><Relationship Id="rId268" Type="http://schemas.openxmlformats.org/officeDocument/2006/relationships/slide" Target="slides/slide267.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slide" Target="slides/slide236.xml"/><Relationship Id="rId258" Type="http://schemas.openxmlformats.org/officeDocument/2006/relationships/slide" Target="slides/slide257.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slide" Target="slides/slide247.xml"/><Relationship Id="rId269" Type="http://schemas.openxmlformats.org/officeDocument/2006/relationships/slide" Target="slides/slide268.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notesMaster" Target="notesMasters/notesMaster1.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172" Type="http://schemas.openxmlformats.org/officeDocument/2006/relationships/slide" Target="slides/slide171.xml"/><Relationship Id="rId193" Type="http://schemas.openxmlformats.org/officeDocument/2006/relationships/slide" Target="slides/slide192.xml"/><Relationship Id="rId202" Type="http://schemas.openxmlformats.org/officeDocument/2006/relationships/slide" Target="slides/slide201.xml"/><Relationship Id="rId207" Type="http://schemas.openxmlformats.org/officeDocument/2006/relationships/slide" Target="slides/slide206.xml"/><Relationship Id="rId223" Type="http://schemas.openxmlformats.org/officeDocument/2006/relationships/slide" Target="slides/slide222.xml"/><Relationship Id="rId228" Type="http://schemas.openxmlformats.org/officeDocument/2006/relationships/slide" Target="slides/slide227.xml"/><Relationship Id="rId244" Type="http://schemas.openxmlformats.org/officeDocument/2006/relationships/slide" Target="slides/slide243.xml"/><Relationship Id="rId249" Type="http://schemas.openxmlformats.org/officeDocument/2006/relationships/slide" Target="slides/slide24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260" Type="http://schemas.openxmlformats.org/officeDocument/2006/relationships/slide" Target="slides/slide259.xml"/><Relationship Id="rId265" Type="http://schemas.openxmlformats.org/officeDocument/2006/relationships/slide" Target="slides/slide264.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13" Type="http://schemas.openxmlformats.org/officeDocument/2006/relationships/slide" Target="slides/slide212.xml"/><Relationship Id="rId218" Type="http://schemas.openxmlformats.org/officeDocument/2006/relationships/slide" Target="slides/slide217.xml"/><Relationship Id="rId234" Type="http://schemas.openxmlformats.org/officeDocument/2006/relationships/slide" Target="slides/slide233.xml"/><Relationship Id="rId239" Type="http://schemas.openxmlformats.org/officeDocument/2006/relationships/slide" Target="slides/slide238.xml"/><Relationship Id="rId2" Type="http://schemas.openxmlformats.org/officeDocument/2006/relationships/slide" Target="slides/slide1.xml"/><Relationship Id="rId29" Type="http://schemas.openxmlformats.org/officeDocument/2006/relationships/slide" Target="slides/slide28.xml"/><Relationship Id="rId250" Type="http://schemas.openxmlformats.org/officeDocument/2006/relationships/slide" Target="slides/slide249.xml"/><Relationship Id="rId255" Type="http://schemas.openxmlformats.org/officeDocument/2006/relationships/slide" Target="slides/slide254.xml"/><Relationship Id="rId271" Type="http://schemas.openxmlformats.org/officeDocument/2006/relationships/presProps" Target="presProps.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slide" Target="slides/slide202.xml"/><Relationship Id="rId208" Type="http://schemas.openxmlformats.org/officeDocument/2006/relationships/slide" Target="slides/slide207.xml"/><Relationship Id="rId229" Type="http://schemas.openxmlformats.org/officeDocument/2006/relationships/slide" Target="slides/slide228.xml"/><Relationship Id="rId19" Type="http://schemas.openxmlformats.org/officeDocument/2006/relationships/slide" Target="slides/slide18.xml"/><Relationship Id="rId224" Type="http://schemas.openxmlformats.org/officeDocument/2006/relationships/slide" Target="slides/slide223.xml"/><Relationship Id="rId240" Type="http://schemas.openxmlformats.org/officeDocument/2006/relationships/slide" Target="slides/slide239.xml"/><Relationship Id="rId245" Type="http://schemas.openxmlformats.org/officeDocument/2006/relationships/slide" Target="slides/slide244.xml"/><Relationship Id="rId261" Type="http://schemas.openxmlformats.org/officeDocument/2006/relationships/slide" Target="slides/slide260.xml"/><Relationship Id="rId266" Type="http://schemas.openxmlformats.org/officeDocument/2006/relationships/slide" Target="slides/slide265.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219" Type="http://schemas.openxmlformats.org/officeDocument/2006/relationships/slide" Target="slides/slide218.xml"/><Relationship Id="rId3" Type="http://schemas.openxmlformats.org/officeDocument/2006/relationships/slide" Target="slides/slide2.xml"/><Relationship Id="rId214" Type="http://schemas.openxmlformats.org/officeDocument/2006/relationships/slide" Target="slides/slide213.xml"/><Relationship Id="rId230" Type="http://schemas.openxmlformats.org/officeDocument/2006/relationships/slide" Target="slides/slide229.xml"/><Relationship Id="rId235" Type="http://schemas.openxmlformats.org/officeDocument/2006/relationships/slide" Target="slides/slide234.xml"/><Relationship Id="rId251" Type="http://schemas.openxmlformats.org/officeDocument/2006/relationships/slide" Target="slides/slide250.xml"/><Relationship Id="rId256" Type="http://schemas.openxmlformats.org/officeDocument/2006/relationships/slide" Target="slides/slide255.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72"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slide" Target="slides/slide219.xml"/><Relationship Id="rId225" Type="http://schemas.openxmlformats.org/officeDocument/2006/relationships/slide" Target="slides/slide224.xml"/><Relationship Id="rId241" Type="http://schemas.openxmlformats.org/officeDocument/2006/relationships/slide" Target="slides/slide240.xml"/><Relationship Id="rId246" Type="http://schemas.openxmlformats.org/officeDocument/2006/relationships/slide" Target="slides/slide245.xml"/><Relationship Id="rId267" Type="http://schemas.openxmlformats.org/officeDocument/2006/relationships/slide" Target="slides/slide266.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262" Type="http://schemas.openxmlformats.org/officeDocument/2006/relationships/slide" Target="slides/slide261.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theme" Target="theme/theme1.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tableStyles" Target="tableStyles.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7.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79.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05.wmf"/><Relationship Id="rId2" Type="http://schemas.openxmlformats.org/officeDocument/2006/relationships/image" Target="../media/image104.wmf"/><Relationship Id="rId1" Type="http://schemas.openxmlformats.org/officeDocument/2006/relationships/image" Target="../media/image103.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108.wmf"/><Relationship Id="rId2" Type="http://schemas.openxmlformats.org/officeDocument/2006/relationships/image" Target="../media/image107.wmf"/><Relationship Id="rId1" Type="http://schemas.openxmlformats.org/officeDocument/2006/relationships/image" Target="../media/image106.wmf"/><Relationship Id="rId4" Type="http://schemas.openxmlformats.org/officeDocument/2006/relationships/image" Target="../media/image109.w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111.wmf"/><Relationship Id="rId1" Type="http://schemas.openxmlformats.org/officeDocument/2006/relationships/image" Target="../media/image110.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F9BA8D6-8A8D-469B-AD1F-C1B73F97F20B}" type="datetimeFigureOut">
              <a:rPr lang="en-US" smtClean="0"/>
              <a:t>11/21/2011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765D880-AED1-4AB5-800B-489AADCE6EA4}" type="slidenum">
              <a:rPr lang="en-US" smtClean="0"/>
              <a:t>‹#›</a:t>
            </a:fld>
            <a:endParaRPr lang="en-US"/>
          </a:p>
        </p:txBody>
      </p:sp>
    </p:spTree>
    <p:extLst>
      <p:ext uri="{BB962C8B-B14F-4D97-AF65-F5344CB8AC3E}">
        <p14:creationId xmlns:p14="http://schemas.microsoft.com/office/powerpoint/2010/main" val="1246694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4</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15</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138</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139</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143</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144</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146</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147</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148</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149</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150</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151</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16</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155</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156</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157</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158</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159</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160</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163</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166</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167</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168</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17</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solidFill>
                  <a:prstClr val="black"/>
                </a:solidFill>
              </a:rPr>
              <a:pPr/>
              <a:t>169</a:t>
            </a:fld>
            <a:endParaRPr lang="en-US">
              <a:solidFill>
                <a:prstClr val="black"/>
              </a:solidFill>
            </a:endParaRPr>
          </a:p>
        </p:txBody>
      </p:sp>
    </p:spTree>
    <p:extLst>
      <p:ext uri="{BB962C8B-B14F-4D97-AF65-F5344CB8AC3E}">
        <p14:creationId xmlns:p14="http://schemas.microsoft.com/office/powerpoint/2010/main" val="3308113624"/>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solidFill>
                  <a:prstClr val="black"/>
                </a:solidFill>
              </a:rPr>
              <a:pPr/>
              <a:t>170</a:t>
            </a:fld>
            <a:endParaRPr lang="en-US">
              <a:solidFill>
                <a:prstClr val="black"/>
              </a:solidFill>
            </a:endParaRPr>
          </a:p>
        </p:txBody>
      </p:sp>
    </p:spTree>
    <p:extLst>
      <p:ext uri="{BB962C8B-B14F-4D97-AF65-F5344CB8AC3E}">
        <p14:creationId xmlns:p14="http://schemas.microsoft.com/office/powerpoint/2010/main" val="3308113624"/>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171</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172</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173</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174</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176</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177</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178</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182</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19</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184</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185</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187</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188</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191</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194</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195</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197</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198</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199</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20</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200</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201</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203</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204</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205</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206</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207</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208</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210</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211</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21</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214</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215</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216</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220</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222</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224</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225</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226</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230</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232</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22</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233</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234</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235</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236</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239</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240</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245</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249</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250</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252</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26</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253</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257</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262</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264</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265</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266</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267</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27</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29</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5</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30</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32</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33</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34</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35</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37</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38</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39</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41</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42</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6</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43</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45</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46</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47</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48</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49</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50</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51</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53</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54</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7</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56</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57</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58</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59</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61</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62</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63</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64</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65</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68</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9</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69</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70</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71</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73</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74</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75</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76</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77</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79</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80</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11</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81</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82</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83</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85</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86</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88</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89</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90</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92</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94</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12</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95</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96</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100</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101</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106</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107</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109</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111</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112</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113</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13</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114</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115</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116</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117</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119</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120</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121</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122</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123</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124</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14</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125</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126</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127</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128</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130</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132</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133</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134</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135</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136</a:t>
            </a:fld>
            <a:endParaRPr lang="en-US"/>
          </a:p>
        </p:txBody>
      </p:sp>
    </p:spTree>
    <p:extLst>
      <p:ext uri="{BB962C8B-B14F-4D97-AF65-F5344CB8AC3E}">
        <p14:creationId xmlns:p14="http://schemas.microsoft.com/office/powerpoint/2010/main" val="330811362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normAutofit/>
          </a:bodyPr>
          <a:lstStyle>
            <a:lvl1pPr>
              <a:defRPr sz="3600"/>
            </a:lvl1pPr>
          </a:lstStyle>
          <a:p>
            <a:r>
              <a:rPr lang="en-US" dirty="0" smtClean="0"/>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a:normAutofit/>
          </a:bodyPr>
          <a:lstStyle>
            <a:lvl1pPr marL="0" indent="0" algn="ctr">
              <a:buNone/>
              <a:defRPr sz="20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4" name="Date Placeholder 3"/>
          <p:cNvSpPr>
            <a:spLocks noGrp="1"/>
          </p:cNvSpPr>
          <p:nvPr>
            <p:ph type="dt" sz="half" idx="10"/>
          </p:nvPr>
        </p:nvSpPr>
        <p:spPr/>
        <p:txBody>
          <a:bodyPr/>
          <a:lstStyle/>
          <a:p>
            <a:fld id="{899243EB-5F96-4C82-854B-C919F22CCE22}" type="datetime1">
              <a:rPr lang="en-US" smtClean="0"/>
              <a:t>11/21/2011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pic>
        <p:nvPicPr>
          <p:cNvPr id="9" name="Picture 2"/>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l="8187" t="8500" r="60125" b="9333"/>
          <a:stretch/>
        </p:blipFill>
        <p:spPr bwMode="auto">
          <a:xfrm>
            <a:off x="8172450" y="5903900"/>
            <a:ext cx="971550" cy="9447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6" name="Picture 2" descr="C:\Users\d3p313\Desktop\academic-signature.gif"/>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8135" y="6143772"/>
            <a:ext cx="1905000" cy="7048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200"/>
            </a:lvl1pPr>
          </a:lstStyle>
          <a:p>
            <a:r>
              <a:rPr lang="en-US" dirty="0" smtClean="0"/>
              <a:t>Click to edit Master title style</a:t>
            </a:r>
            <a:endParaRPr lang="en-US" dirty="0"/>
          </a:p>
        </p:txBody>
      </p:sp>
      <p:sp>
        <p:nvSpPr>
          <p:cNvPr id="3" name="Content Placeholder 2"/>
          <p:cNvSpPr>
            <a:spLocks noGrp="1"/>
          </p:cNvSpPr>
          <p:nvPr>
            <p:ph idx="1"/>
          </p:nvPr>
        </p:nvSpPr>
        <p:spPr/>
        <p:txBody>
          <a:bodyPr>
            <a:normAutofit/>
          </a:bodyPr>
          <a:lstStyle>
            <a:lvl1pPr>
              <a:defRPr sz="2400"/>
            </a:lvl1pPr>
            <a:lvl2pPr>
              <a:defRPr sz="2000"/>
            </a:lvl2pPr>
            <a:lvl3pPr>
              <a:defRPr sz="18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BC7632B0-90B5-4CA2-808D-A940B1B4B061}" type="datetime1">
              <a:rPr lang="en-US" smtClean="0"/>
              <a:t>11/21/2011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200"/>
            </a:lvl1pPr>
          </a:lstStyle>
          <a:p>
            <a:r>
              <a:rPr lang="en-US" dirty="0" smtClean="0"/>
              <a:t>Click to edit Master title style</a:t>
            </a:r>
            <a:endParaRPr lang="en-US" dirty="0"/>
          </a:p>
        </p:txBody>
      </p:sp>
      <p:sp>
        <p:nvSpPr>
          <p:cNvPr id="3" name="Content Placeholder 2"/>
          <p:cNvSpPr>
            <a:spLocks noGrp="1"/>
          </p:cNvSpPr>
          <p:nvPr>
            <p:ph sz="half" idx="1"/>
          </p:nvPr>
        </p:nvSpPr>
        <p:spPr>
          <a:xfrm>
            <a:off x="457200" y="1600200"/>
            <a:ext cx="4038600" cy="4525963"/>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48200" y="1600200"/>
            <a:ext cx="4038600" cy="4525963"/>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Date Placeholder 4"/>
          <p:cNvSpPr>
            <a:spLocks noGrp="1"/>
          </p:cNvSpPr>
          <p:nvPr>
            <p:ph type="dt" sz="half" idx="10"/>
          </p:nvPr>
        </p:nvSpPr>
        <p:spPr/>
        <p:txBody>
          <a:bodyPr/>
          <a:lstStyle/>
          <a:p>
            <a:fld id="{92E22F7F-4021-48AF-82C8-30920D883282}" type="datetime1">
              <a:rPr lang="en-US" smtClean="0"/>
              <a:t>11/21/2011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200"/>
            </a:lvl1pPr>
          </a:lstStyle>
          <a:p>
            <a:r>
              <a:rPr lang="en-US" dirty="0" smtClean="0"/>
              <a:t>Click to edit Master title style</a:t>
            </a:r>
            <a:endParaRPr lang="en-US" dirty="0"/>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F5CAE536-BAF4-450E-AD2B-1F40F499A2B1}" type="datetime1">
              <a:rPr lang="en-US" smtClean="0"/>
              <a:t>11/21/2011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Date Placeholder 2"/>
          <p:cNvSpPr>
            <a:spLocks noGrp="1"/>
          </p:cNvSpPr>
          <p:nvPr>
            <p:ph type="dt" sz="half" idx="10"/>
          </p:nvPr>
        </p:nvSpPr>
        <p:spPr/>
        <p:txBody>
          <a:bodyPr/>
          <a:lstStyle/>
          <a:p>
            <a:fld id="{638436FE-6C54-40B5-BF52-88E0E9F17CF7}" type="datetime1">
              <a:rPr lang="en-US" smtClean="0"/>
              <a:t>11/21/2011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C7A3939-8761-4E32-8DE7-4B15157CCB54}" type="datetime1">
              <a:rPr lang="en-US" smtClean="0"/>
              <a:t>11/21/2011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latin typeface="Times New Roman" pitchFamily="18" charset="0"/>
                <a:cs typeface="Times New Roman" pitchFamily="18" charset="0"/>
              </a:defRPr>
            </a:lvl1pPr>
          </a:lstStyle>
          <a:p>
            <a:fld id="{D95C8757-0E3F-4C75-AA91-381DEF48B908}" type="datetime1">
              <a:rPr lang="en-US" smtClean="0"/>
              <a:t>11/21/2011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latin typeface="Times New Roman" pitchFamily="18" charset="0"/>
                <a:cs typeface="Times New Roman" pitchFamily="18" charset="0"/>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latin typeface="Times New Roman" pitchFamily="18" charset="0"/>
                <a:cs typeface="Times New Roman" pitchFamily="18" charset="0"/>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3" r:id="rId4"/>
    <p:sldLayoutId id="2147483654" r:id="rId5"/>
    <p:sldLayoutId id="2147483655" r:id="rId6"/>
  </p:sldLayoutIdLst>
  <p:hf hdr="0" ftr="0" dt="0"/>
  <p:txStyles>
    <p:titleStyle>
      <a:lvl1pPr algn="ctr" defTabSz="914400" rtl="0" eaLnBrk="1" latinLnBrk="0" hangingPunct="1">
        <a:spcBef>
          <a:spcPct val="0"/>
        </a:spcBef>
        <a:buNone/>
        <a:defRPr sz="3200" kern="1200">
          <a:solidFill>
            <a:schemeClr val="tx1"/>
          </a:solidFill>
          <a:latin typeface="Times New Roman" pitchFamily="18" charset="0"/>
          <a:ea typeface="+mj-ea"/>
          <a:cs typeface="Times New Roman" pitchFamily="18" charset="0"/>
        </a:defRPr>
      </a:lvl1pPr>
    </p:titleStyle>
    <p:body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3" Type="http://schemas.openxmlformats.org/officeDocument/2006/relationships/image" Target="../media/image92.wmf"/><Relationship Id="rId2" Type="http://schemas.openxmlformats.org/officeDocument/2006/relationships/image" Target="../media/image91.wmf"/><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74.xml"/><Relationship Id="rId1" Type="http://schemas.openxmlformats.org/officeDocument/2006/relationships/slideLayout" Target="../slideLayouts/slideLayout6.xml"/><Relationship Id="rId6" Type="http://schemas.openxmlformats.org/officeDocument/2006/relationships/image" Target="../media/image98.wmf"/><Relationship Id="rId5" Type="http://schemas.openxmlformats.org/officeDocument/2006/relationships/image" Target="../media/image97.png"/><Relationship Id="rId4" Type="http://schemas.openxmlformats.org/officeDocument/2006/relationships/image" Target="../media/image96.png"/></Relationships>
</file>

<file path=ppt/slides/_rels/slide107.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75.xml"/><Relationship Id="rId1" Type="http://schemas.openxmlformats.org/officeDocument/2006/relationships/slideLayout" Target="../slideLayouts/slideLayout6.xml"/><Relationship Id="rId4" Type="http://schemas.openxmlformats.org/officeDocument/2006/relationships/image" Target="../media/image98.wmf"/></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76.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77.xml"/><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78.xml"/><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8" Type="http://schemas.openxmlformats.org/officeDocument/2006/relationships/oleObject" Target="../embeddings/oleObject5.bin"/><Relationship Id="rId3" Type="http://schemas.openxmlformats.org/officeDocument/2006/relationships/notesSlide" Target="../notesSlides/notesSlide79.xml"/><Relationship Id="rId7" Type="http://schemas.openxmlformats.org/officeDocument/2006/relationships/image" Target="../media/image104.wmf"/><Relationship Id="rId2" Type="http://schemas.openxmlformats.org/officeDocument/2006/relationships/slideLayout" Target="../slideLayouts/slideLayout6.xml"/><Relationship Id="rId1" Type="http://schemas.openxmlformats.org/officeDocument/2006/relationships/vmlDrawing" Target="../drawings/vmlDrawing3.vml"/><Relationship Id="rId6" Type="http://schemas.openxmlformats.org/officeDocument/2006/relationships/oleObject" Target="../embeddings/oleObject4.bin"/><Relationship Id="rId5" Type="http://schemas.openxmlformats.org/officeDocument/2006/relationships/image" Target="../media/image103.wmf"/><Relationship Id="rId4" Type="http://schemas.openxmlformats.org/officeDocument/2006/relationships/oleObject" Target="../embeddings/oleObject3.bin"/><Relationship Id="rId9" Type="http://schemas.openxmlformats.org/officeDocument/2006/relationships/image" Target="../media/image105.wmf"/></Relationships>
</file>

<file path=ppt/slides/_rels/slide114.xml.rels><?xml version="1.0" encoding="UTF-8" standalone="yes"?>
<Relationships xmlns="http://schemas.openxmlformats.org/package/2006/relationships"><Relationship Id="rId8" Type="http://schemas.openxmlformats.org/officeDocument/2006/relationships/oleObject" Target="../embeddings/oleObject8.bin"/><Relationship Id="rId3" Type="http://schemas.openxmlformats.org/officeDocument/2006/relationships/notesSlide" Target="../notesSlides/notesSlide80.xml"/><Relationship Id="rId7" Type="http://schemas.openxmlformats.org/officeDocument/2006/relationships/image" Target="../media/image107.wmf"/><Relationship Id="rId2" Type="http://schemas.openxmlformats.org/officeDocument/2006/relationships/slideLayout" Target="../slideLayouts/slideLayout6.xml"/><Relationship Id="rId1" Type="http://schemas.openxmlformats.org/officeDocument/2006/relationships/vmlDrawing" Target="../drawings/vmlDrawing4.vml"/><Relationship Id="rId6" Type="http://schemas.openxmlformats.org/officeDocument/2006/relationships/oleObject" Target="../embeddings/oleObject7.bin"/><Relationship Id="rId11" Type="http://schemas.openxmlformats.org/officeDocument/2006/relationships/image" Target="../media/image109.wmf"/><Relationship Id="rId5" Type="http://schemas.openxmlformats.org/officeDocument/2006/relationships/image" Target="../media/image106.wmf"/><Relationship Id="rId10" Type="http://schemas.openxmlformats.org/officeDocument/2006/relationships/oleObject" Target="../embeddings/oleObject9.bin"/><Relationship Id="rId4" Type="http://schemas.openxmlformats.org/officeDocument/2006/relationships/oleObject" Target="../embeddings/oleObject6.bin"/><Relationship Id="rId9" Type="http://schemas.openxmlformats.org/officeDocument/2006/relationships/image" Target="../media/image108.wmf"/></Relationships>
</file>

<file path=ppt/slides/_rels/slide115.xml.rels><?xml version="1.0" encoding="UTF-8" standalone="yes"?>
<Relationships xmlns="http://schemas.openxmlformats.org/package/2006/relationships"><Relationship Id="rId8" Type="http://schemas.openxmlformats.org/officeDocument/2006/relationships/image" Target="../media/image111.wmf"/><Relationship Id="rId3" Type="http://schemas.openxmlformats.org/officeDocument/2006/relationships/notesSlide" Target="../notesSlides/notesSlide81.xml"/><Relationship Id="rId7" Type="http://schemas.openxmlformats.org/officeDocument/2006/relationships/oleObject" Target="../embeddings/oleObject11.bin"/><Relationship Id="rId2" Type="http://schemas.openxmlformats.org/officeDocument/2006/relationships/slideLayout" Target="../slideLayouts/slideLayout6.xml"/><Relationship Id="rId1" Type="http://schemas.openxmlformats.org/officeDocument/2006/relationships/vmlDrawing" Target="../drawings/vmlDrawing5.vml"/><Relationship Id="rId6" Type="http://schemas.openxmlformats.org/officeDocument/2006/relationships/image" Target="../media/image112.png"/><Relationship Id="rId5" Type="http://schemas.openxmlformats.org/officeDocument/2006/relationships/image" Target="../media/image110.wmf"/><Relationship Id="rId4" Type="http://schemas.openxmlformats.org/officeDocument/2006/relationships/oleObject" Target="../embeddings/oleObject10.bin"/></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6.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6.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20.xml.rels><?xml version="1.0" encoding="UTF-8" standalone="yes"?>
<Relationships xmlns="http://schemas.openxmlformats.org/package/2006/relationships"><Relationship Id="rId3" Type="http://schemas.openxmlformats.org/officeDocument/2006/relationships/image" Target="../media/image113.wmf"/><Relationship Id="rId2" Type="http://schemas.openxmlformats.org/officeDocument/2006/relationships/notesSlide" Target="../notesSlides/notesSlide85.xml"/><Relationship Id="rId1" Type="http://schemas.openxmlformats.org/officeDocument/2006/relationships/slideLayout" Target="../slideLayouts/slideLayout6.xml"/></Relationships>
</file>

<file path=ppt/slides/_rels/slide121.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86.xml"/><Relationship Id="rId1" Type="http://schemas.openxmlformats.org/officeDocument/2006/relationships/slideLayout" Target="../slideLayouts/slideLayout6.xml"/></Relationships>
</file>

<file path=ppt/slides/_rels/slide122.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87.xml"/><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88.xml"/><Relationship Id="rId1" Type="http://schemas.openxmlformats.org/officeDocument/2006/relationships/slideLayout" Target="../slideLayouts/slideLayout6.xml"/><Relationship Id="rId4" Type="http://schemas.openxmlformats.org/officeDocument/2006/relationships/image" Target="../media/image117.png"/></Relationships>
</file>

<file path=ppt/slides/_rels/slide124.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89.xml"/><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90.xml"/><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91.xml"/><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92.xml"/><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93.xml"/><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30.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94.xml"/><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95.xml"/><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3" Type="http://schemas.openxmlformats.org/officeDocument/2006/relationships/image" Target="../media/image127.wmf"/><Relationship Id="rId2" Type="http://schemas.openxmlformats.org/officeDocument/2006/relationships/notesSlide" Target="../notesSlides/notesSlide96.xml"/><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97.xml"/><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98.xml"/><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3" Type="http://schemas.openxmlformats.org/officeDocument/2006/relationships/image" Target="../media/image130.wmf"/><Relationship Id="rId2" Type="http://schemas.openxmlformats.org/officeDocument/2006/relationships/notesSlide" Target="../notesSlides/notesSlide101.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40.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wmf"/><Relationship Id="rId1" Type="http://schemas.openxmlformats.org/officeDocument/2006/relationships/slideLayout" Target="../slideLayouts/slideLayout6.xml"/><Relationship Id="rId4" Type="http://schemas.openxmlformats.org/officeDocument/2006/relationships/image" Target="../media/image133.png"/></Relationships>
</file>

<file path=ppt/slides/_rels/slide141.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6.xml"/></Relationships>
</file>

<file path=ppt/slides/_rels/slide142.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6.xml"/></Relationships>
</file>

<file path=ppt/slides/_rels/slide143.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102.xml"/><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103.xml"/><Relationship Id="rId1" Type="http://schemas.openxmlformats.org/officeDocument/2006/relationships/slideLayout" Target="../slideLayouts/slideLayout6.xml"/></Relationships>
</file>

<file path=ppt/slides/_rels/slide145.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6.xml"/></Relationships>
</file>

<file path=ppt/slides/_rels/slide146.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104.xml"/><Relationship Id="rId1" Type="http://schemas.openxmlformats.org/officeDocument/2006/relationships/slideLayout" Target="../slideLayouts/slideLayout6.xml"/></Relationships>
</file>

<file path=ppt/slides/_rels/slide147.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105.xml"/><Relationship Id="rId1" Type="http://schemas.openxmlformats.org/officeDocument/2006/relationships/slideLayout" Target="../slideLayouts/slideLayout6.xml"/></Relationships>
</file>

<file path=ppt/slides/_rels/slide148.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106.xml"/><Relationship Id="rId1" Type="http://schemas.openxmlformats.org/officeDocument/2006/relationships/slideLayout" Target="../slideLayouts/slideLayout6.xml"/></Relationships>
</file>

<file path=ppt/slides/_rels/slide149.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107.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50.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108.xml"/><Relationship Id="rId1" Type="http://schemas.openxmlformats.org/officeDocument/2006/relationships/slideLayout" Target="../slideLayouts/slideLayout6.xml"/></Relationships>
</file>

<file path=ppt/slides/_rels/slide151.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109.xml"/><Relationship Id="rId1" Type="http://schemas.openxmlformats.org/officeDocument/2006/relationships/slideLayout" Target="../slideLayouts/slideLayout6.xml"/></Relationships>
</file>

<file path=ppt/slides/_rels/slide152.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6.xml"/></Relationships>
</file>

<file path=ppt/slides/_rels/slide153.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6.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6.xml"/></Relationships>
</file>

<file path=ppt/slides/_rels/slide156.xml.rels><?xml version="1.0" encoding="UTF-8" standalone="yes"?>
<Relationships xmlns="http://schemas.openxmlformats.org/package/2006/relationships"><Relationship Id="rId3" Type="http://schemas.openxmlformats.org/officeDocument/2006/relationships/image" Target="../media/image149.wmf"/><Relationship Id="rId2" Type="http://schemas.openxmlformats.org/officeDocument/2006/relationships/notesSlide" Target="../notesSlides/notesSlide111.xml"/><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112.xml"/><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113.xml"/><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114.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60.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115.xml"/><Relationship Id="rId1" Type="http://schemas.openxmlformats.org/officeDocument/2006/relationships/slideLayout" Target="../slideLayouts/slideLayout6.xml"/><Relationship Id="rId5" Type="http://schemas.openxmlformats.org/officeDocument/2006/relationships/image" Target="../media/image155.png"/><Relationship Id="rId4" Type="http://schemas.openxmlformats.org/officeDocument/2006/relationships/image" Target="../media/image154.png"/></Relationships>
</file>

<file path=ppt/slides/_rels/slide161.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6.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image" Target="../media/image157.wmf"/><Relationship Id="rId2" Type="http://schemas.openxmlformats.org/officeDocument/2006/relationships/notesSlide" Target="../notesSlides/notesSlide116.xml"/><Relationship Id="rId1" Type="http://schemas.openxmlformats.org/officeDocument/2006/relationships/slideLayout" Target="../slideLayouts/slideLayout6.xml"/></Relationships>
</file>

<file path=ppt/slides/_rels/slide164.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6.xml"/></Relationships>
</file>

<file path=ppt/slides/_rels/slide165.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6.xml"/></Relationships>
</file>

<file path=ppt/slides/_rels/slide166.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117.xml"/><Relationship Id="rId1" Type="http://schemas.openxmlformats.org/officeDocument/2006/relationships/slideLayout" Target="../slideLayouts/slideLayout6.xml"/></Relationships>
</file>

<file path=ppt/slides/_rels/slide167.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118.xml"/><Relationship Id="rId1" Type="http://schemas.openxmlformats.org/officeDocument/2006/relationships/slideLayout" Target="../slideLayouts/slideLayout6.xml"/><Relationship Id="rId4" Type="http://schemas.openxmlformats.org/officeDocument/2006/relationships/image" Target="../media/image163.png"/></Relationships>
</file>

<file path=ppt/slides/_rels/slide168.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119.xml"/><Relationship Id="rId1" Type="http://schemas.openxmlformats.org/officeDocument/2006/relationships/slideLayout" Target="../slideLayouts/slideLayout6.xml"/></Relationships>
</file>

<file path=ppt/slides/_rels/slide169.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120.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16.png"/></Relationships>
</file>

<file path=ppt/slides/_rels/slide170.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121.xml"/><Relationship Id="rId1" Type="http://schemas.openxmlformats.org/officeDocument/2006/relationships/slideLayout" Target="../slideLayouts/slideLayout6.xml"/></Relationships>
</file>

<file path=ppt/slides/_rels/slide171.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122.xml"/><Relationship Id="rId1" Type="http://schemas.openxmlformats.org/officeDocument/2006/relationships/slideLayout" Target="../slideLayouts/slideLayout6.xml"/></Relationships>
</file>

<file path=ppt/slides/_rels/slide172.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123.xml"/><Relationship Id="rId1" Type="http://schemas.openxmlformats.org/officeDocument/2006/relationships/slideLayout" Target="../slideLayouts/slideLayout6.xml"/></Relationships>
</file>

<file path=ppt/slides/_rels/slide173.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124.xml"/><Relationship Id="rId1" Type="http://schemas.openxmlformats.org/officeDocument/2006/relationships/slideLayout" Target="../slideLayouts/slideLayout6.xml"/></Relationships>
</file>

<file path=ppt/slides/_rels/slide174.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125.xml"/><Relationship Id="rId1" Type="http://schemas.openxmlformats.org/officeDocument/2006/relationships/slideLayout" Target="../slideLayouts/slideLayout6.xml"/></Relationships>
</file>

<file path=ppt/slides/_rels/slide175.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image" Target="../media/image171.png"/><Relationship Id="rId1" Type="http://schemas.openxmlformats.org/officeDocument/2006/relationships/slideLayout" Target="../slideLayouts/slideLayout6.xml"/></Relationships>
</file>

<file path=ppt/slides/_rels/slide176.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126.xml"/><Relationship Id="rId1" Type="http://schemas.openxmlformats.org/officeDocument/2006/relationships/slideLayout" Target="../slideLayouts/slideLayout6.xml"/></Relationships>
</file>

<file path=ppt/slides/_rels/slide177.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notesSlide" Target="../notesSlides/notesSlide127.xml"/><Relationship Id="rId1" Type="http://schemas.openxmlformats.org/officeDocument/2006/relationships/slideLayout" Target="../slideLayouts/slideLayout6.xml"/></Relationships>
</file>

<file path=ppt/slides/_rels/slide178.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128.xml"/><Relationship Id="rId1" Type="http://schemas.openxmlformats.org/officeDocument/2006/relationships/slideLayout" Target="../slideLayouts/slideLayout6.xml"/></Relationships>
</file>

<file path=ppt/slides/_rels/slide179.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6.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6.xml"/></Relationships>
</file>

<file path=ppt/slides/_rels/slide183.xml.rels><?xml version="1.0" encoding="UTF-8" standalone="yes"?>
<Relationships xmlns="http://schemas.openxmlformats.org/package/2006/relationships"><Relationship Id="rId2" Type="http://schemas.openxmlformats.org/officeDocument/2006/relationships/image" Target="../media/image178.wmf"/><Relationship Id="rId1" Type="http://schemas.openxmlformats.org/officeDocument/2006/relationships/slideLayout" Target="../slideLayouts/slideLayout6.xml"/></Relationships>
</file>

<file path=ppt/slides/_rels/slide184.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130.xml"/><Relationship Id="rId1" Type="http://schemas.openxmlformats.org/officeDocument/2006/relationships/slideLayout" Target="../slideLayouts/slideLayout6.xml"/></Relationships>
</file>

<file path=ppt/slides/_rels/slide185.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131.xml"/><Relationship Id="rId1" Type="http://schemas.openxmlformats.org/officeDocument/2006/relationships/slideLayout" Target="../slideLayouts/slideLayout6.xml"/><Relationship Id="rId4" Type="http://schemas.openxmlformats.org/officeDocument/2006/relationships/image" Target="../media/image181.png"/></Relationships>
</file>

<file path=ppt/slides/_rels/slide186.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6.xml"/></Relationships>
</file>

<file path=ppt/slides/_rels/slide187.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132.xml"/><Relationship Id="rId1" Type="http://schemas.openxmlformats.org/officeDocument/2006/relationships/slideLayout" Target="../slideLayouts/slideLayout6.xml"/></Relationships>
</file>

<file path=ppt/slides/_rels/slide188.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notesSlide" Target="../notesSlides/notesSlide133.xml"/><Relationship Id="rId1" Type="http://schemas.openxmlformats.org/officeDocument/2006/relationships/slideLayout" Target="../slideLayouts/slideLayout6.xml"/></Relationships>
</file>

<file path=ppt/slides/_rels/slide189.xml.rels><?xml version="1.0" encoding="UTF-8" standalone="yes"?>
<Relationships xmlns="http://schemas.openxmlformats.org/package/2006/relationships"><Relationship Id="rId2" Type="http://schemas.openxmlformats.org/officeDocument/2006/relationships/image" Target="../media/image185.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90.xml.rels><?xml version="1.0" encoding="UTF-8" standalone="yes"?>
<Relationships xmlns="http://schemas.openxmlformats.org/package/2006/relationships"><Relationship Id="rId2" Type="http://schemas.openxmlformats.org/officeDocument/2006/relationships/image" Target="../media/image186.png"/><Relationship Id="rId1" Type="http://schemas.openxmlformats.org/officeDocument/2006/relationships/slideLayout" Target="../slideLayouts/slideLayout6.xml"/></Relationships>
</file>

<file path=ppt/slides/_rels/slide191.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134.xml"/><Relationship Id="rId1" Type="http://schemas.openxmlformats.org/officeDocument/2006/relationships/slideLayout" Target="../slideLayouts/slideLayout6.xml"/></Relationships>
</file>

<file path=ppt/slides/_rels/slide192.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6.xml"/></Relationships>
</file>

<file path=ppt/slides/_rels/slide193.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6.xml"/></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6.xml"/></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6.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3" Type="http://schemas.openxmlformats.org/officeDocument/2006/relationships/image" Target="../media/image191.wmf"/><Relationship Id="rId2" Type="http://schemas.openxmlformats.org/officeDocument/2006/relationships/notesSlide" Target="../notesSlides/notesSlide137.xml"/><Relationship Id="rId1" Type="http://schemas.openxmlformats.org/officeDocument/2006/relationships/slideLayout" Target="../slideLayouts/slideLayout6.xml"/></Relationships>
</file>

<file path=ppt/slides/_rels/slide198.xml.rels><?xml version="1.0" encoding="UTF-8" standalone="yes"?>
<Relationships xmlns="http://schemas.openxmlformats.org/package/2006/relationships"><Relationship Id="rId3" Type="http://schemas.openxmlformats.org/officeDocument/2006/relationships/image" Target="../media/image192.wmf"/><Relationship Id="rId2" Type="http://schemas.openxmlformats.org/officeDocument/2006/relationships/notesSlide" Target="../notesSlides/notesSlide138.xml"/><Relationship Id="rId1" Type="http://schemas.openxmlformats.org/officeDocument/2006/relationships/slideLayout" Target="../slideLayouts/slideLayout6.xml"/></Relationships>
</file>

<file path=ppt/slides/_rels/slide199.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notesSlide" Target="../notesSlides/notesSlide13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image" Target="../media/image18.png"/></Relationships>
</file>

<file path=ppt/slides/_rels/slide200.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notesSlide" Target="../notesSlides/notesSlide140.xml"/><Relationship Id="rId1" Type="http://schemas.openxmlformats.org/officeDocument/2006/relationships/slideLayout" Target="../slideLayouts/slideLayout6.xml"/></Relationships>
</file>

<file path=ppt/slides/_rels/slide201.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notesSlide" Target="../notesSlides/notesSlide141.xml"/><Relationship Id="rId1" Type="http://schemas.openxmlformats.org/officeDocument/2006/relationships/slideLayout" Target="../slideLayouts/slideLayout6.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6.xml"/></Relationships>
</file>

<file path=ppt/slides/_rels/slide204.xml.rels><?xml version="1.0" encoding="UTF-8" standalone="yes"?>
<Relationships xmlns="http://schemas.openxmlformats.org/package/2006/relationships"><Relationship Id="rId3" Type="http://schemas.openxmlformats.org/officeDocument/2006/relationships/image" Target="../media/image196.wmf"/><Relationship Id="rId2" Type="http://schemas.openxmlformats.org/officeDocument/2006/relationships/notesSlide" Target="../notesSlides/notesSlide143.xml"/><Relationship Id="rId1" Type="http://schemas.openxmlformats.org/officeDocument/2006/relationships/slideLayout" Target="../slideLayouts/slideLayout6.xml"/></Relationships>
</file>

<file path=ppt/slides/_rels/slide205.xml.rels><?xml version="1.0" encoding="UTF-8" standalone="yes"?>
<Relationships xmlns="http://schemas.openxmlformats.org/package/2006/relationships"><Relationship Id="rId3" Type="http://schemas.openxmlformats.org/officeDocument/2006/relationships/image" Target="../media/image197.wmf"/><Relationship Id="rId2" Type="http://schemas.openxmlformats.org/officeDocument/2006/relationships/notesSlide" Target="../notesSlides/notesSlide144.xml"/><Relationship Id="rId1" Type="http://schemas.openxmlformats.org/officeDocument/2006/relationships/slideLayout" Target="../slideLayouts/slideLayout6.xml"/></Relationships>
</file>

<file path=ppt/slides/_rels/slide206.xml.rels><?xml version="1.0" encoding="UTF-8" standalone="yes"?>
<Relationships xmlns="http://schemas.openxmlformats.org/package/2006/relationships"><Relationship Id="rId3" Type="http://schemas.openxmlformats.org/officeDocument/2006/relationships/image" Target="../media/image198.wmf"/><Relationship Id="rId2" Type="http://schemas.openxmlformats.org/officeDocument/2006/relationships/notesSlide" Target="../notesSlides/notesSlide145.xml"/><Relationship Id="rId1" Type="http://schemas.openxmlformats.org/officeDocument/2006/relationships/slideLayout" Target="../slideLayouts/slideLayout6.xml"/></Relationships>
</file>

<file path=ppt/slides/_rels/slide207.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notesSlide" Target="../notesSlides/notesSlide146.xml"/><Relationship Id="rId1" Type="http://schemas.openxmlformats.org/officeDocument/2006/relationships/slideLayout" Target="../slideLayouts/slideLayout6.xml"/></Relationships>
</file>

<file path=ppt/slides/_rels/slide208.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147.xml"/><Relationship Id="rId1" Type="http://schemas.openxmlformats.org/officeDocument/2006/relationships/slideLayout" Target="../slideLayouts/slideLayout6.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210.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notesSlide" Target="../notesSlides/notesSlide148.xml"/><Relationship Id="rId1" Type="http://schemas.openxmlformats.org/officeDocument/2006/relationships/slideLayout" Target="../slideLayouts/slideLayout6.xml"/></Relationships>
</file>

<file path=ppt/slides/_rels/slide211.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notesSlide" Target="../notesSlides/notesSlide149.xml"/><Relationship Id="rId1" Type="http://schemas.openxmlformats.org/officeDocument/2006/relationships/slideLayout" Target="../slideLayouts/slideLayout6.xml"/></Relationships>
</file>

<file path=ppt/slides/_rels/slide212.xml.rels><?xml version="1.0" encoding="UTF-8" standalone="yes"?>
<Relationships xmlns="http://schemas.openxmlformats.org/package/2006/relationships"><Relationship Id="rId2" Type="http://schemas.openxmlformats.org/officeDocument/2006/relationships/image" Target="../media/image203.png"/><Relationship Id="rId1" Type="http://schemas.openxmlformats.org/officeDocument/2006/relationships/slideLayout" Target="../slideLayouts/slideLayout6.xml"/></Relationships>
</file>

<file path=ppt/slides/_rels/slide213.xml.rels><?xml version="1.0" encoding="UTF-8" standalone="yes"?>
<Relationships xmlns="http://schemas.openxmlformats.org/package/2006/relationships"><Relationship Id="rId3" Type="http://schemas.openxmlformats.org/officeDocument/2006/relationships/image" Target="../media/image205.png"/><Relationship Id="rId2" Type="http://schemas.openxmlformats.org/officeDocument/2006/relationships/image" Target="../media/image204.png"/><Relationship Id="rId1" Type="http://schemas.openxmlformats.org/officeDocument/2006/relationships/slideLayout" Target="../slideLayouts/slideLayout6.xml"/></Relationships>
</file>

<file path=ppt/slides/_rels/slide214.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notesSlide" Target="../notesSlides/notesSlide150.xml"/><Relationship Id="rId1" Type="http://schemas.openxmlformats.org/officeDocument/2006/relationships/slideLayout" Target="../slideLayouts/slideLayout6.xml"/></Relationships>
</file>

<file path=ppt/slides/_rels/slide215.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notesSlide" Target="../notesSlides/notesSlide151.xml"/><Relationship Id="rId1" Type="http://schemas.openxmlformats.org/officeDocument/2006/relationships/slideLayout" Target="../slideLayouts/slideLayout6.xml"/></Relationships>
</file>

<file path=ppt/slides/_rels/slide216.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notesSlide" Target="../notesSlides/notesSlide152.xml"/><Relationship Id="rId1" Type="http://schemas.openxmlformats.org/officeDocument/2006/relationships/slideLayout" Target="../slideLayouts/slideLayout6.xml"/></Relationships>
</file>

<file path=ppt/slides/_rels/slide217.xml.rels><?xml version="1.0" encoding="UTF-8" standalone="yes"?>
<Relationships xmlns="http://schemas.openxmlformats.org/package/2006/relationships"><Relationship Id="rId2" Type="http://schemas.openxmlformats.org/officeDocument/2006/relationships/image" Target="../media/image209.png"/><Relationship Id="rId1" Type="http://schemas.openxmlformats.org/officeDocument/2006/relationships/slideLayout" Target="../slideLayouts/slideLayout6.xml"/></Relationships>
</file>

<file path=ppt/slides/_rels/slide218.xml.rels><?xml version="1.0" encoding="UTF-8" standalone="yes"?>
<Relationships xmlns="http://schemas.openxmlformats.org/package/2006/relationships"><Relationship Id="rId2" Type="http://schemas.openxmlformats.org/officeDocument/2006/relationships/image" Target="../media/image210.png"/><Relationship Id="rId1" Type="http://schemas.openxmlformats.org/officeDocument/2006/relationships/slideLayout" Target="../slideLayouts/slideLayout6.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20.xml.rels><?xml version="1.0" encoding="UTF-8" standalone="yes"?>
<Relationships xmlns="http://schemas.openxmlformats.org/package/2006/relationships"><Relationship Id="rId3" Type="http://schemas.openxmlformats.org/officeDocument/2006/relationships/image" Target="../media/image211.wmf"/><Relationship Id="rId2" Type="http://schemas.openxmlformats.org/officeDocument/2006/relationships/notesSlide" Target="../notesSlides/notesSlide153.xml"/><Relationship Id="rId1" Type="http://schemas.openxmlformats.org/officeDocument/2006/relationships/slideLayout" Target="../slideLayouts/slideLayout6.xml"/></Relationships>
</file>

<file path=ppt/slides/_rels/slide221.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image" Target="../media/image212.wmf"/><Relationship Id="rId1" Type="http://schemas.openxmlformats.org/officeDocument/2006/relationships/slideLayout" Target="../slideLayouts/slideLayout6.xml"/></Relationships>
</file>

<file path=ppt/slides/_rels/slide222.xml.rels><?xml version="1.0" encoding="UTF-8" standalone="yes"?>
<Relationships xmlns="http://schemas.openxmlformats.org/package/2006/relationships"><Relationship Id="rId3" Type="http://schemas.openxmlformats.org/officeDocument/2006/relationships/image" Target="../media/image214.png"/><Relationship Id="rId2" Type="http://schemas.openxmlformats.org/officeDocument/2006/relationships/notesSlide" Target="../notesSlides/notesSlide154.xml"/><Relationship Id="rId1" Type="http://schemas.openxmlformats.org/officeDocument/2006/relationships/slideLayout" Target="../slideLayouts/slideLayout6.xml"/></Relationships>
</file>

<file path=ppt/slides/_rels/slide223.xml.rels><?xml version="1.0" encoding="UTF-8" standalone="yes"?>
<Relationships xmlns="http://schemas.openxmlformats.org/package/2006/relationships"><Relationship Id="rId2" Type="http://schemas.openxmlformats.org/officeDocument/2006/relationships/image" Target="../media/image215.png"/><Relationship Id="rId1" Type="http://schemas.openxmlformats.org/officeDocument/2006/relationships/slideLayout" Target="../slideLayouts/slideLayout6.xml"/></Relationships>
</file>

<file path=ppt/slides/_rels/slide224.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notesSlide" Target="../notesSlides/notesSlide155.xml"/><Relationship Id="rId1" Type="http://schemas.openxmlformats.org/officeDocument/2006/relationships/slideLayout" Target="../slideLayouts/slideLayout6.xml"/></Relationships>
</file>

<file path=ppt/slides/_rels/slide225.xml.rels><?xml version="1.0" encoding="UTF-8" standalone="yes"?>
<Relationships xmlns="http://schemas.openxmlformats.org/package/2006/relationships"><Relationship Id="rId3" Type="http://schemas.openxmlformats.org/officeDocument/2006/relationships/image" Target="../media/image217.png"/><Relationship Id="rId2" Type="http://schemas.openxmlformats.org/officeDocument/2006/relationships/notesSlide" Target="../notesSlides/notesSlide156.xml"/><Relationship Id="rId1" Type="http://schemas.openxmlformats.org/officeDocument/2006/relationships/slideLayout" Target="../slideLayouts/slideLayout6.xml"/></Relationships>
</file>

<file path=ppt/slides/_rels/slide226.xml.rels><?xml version="1.0" encoding="UTF-8" standalone="yes"?>
<Relationships xmlns="http://schemas.openxmlformats.org/package/2006/relationships"><Relationship Id="rId3" Type="http://schemas.openxmlformats.org/officeDocument/2006/relationships/image" Target="../media/image218.png"/><Relationship Id="rId2" Type="http://schemas.openxmlformats.org/officeDocument/2006/relationships/notesSlide" Target="../notesSlides/notesSlide157.xml"/><Relationship Id="rId1" Type="http://schemas.openxmlformats.org/officeDocument/2006/relationships/slideLayout" Target="../slideLayouts/slideLayout6.xml"/></Relationships>
</file>

<file path=ppt/slides/_rels/slide227.xml.rels><?xml version="1.0" encoding="UTF-8" standalone="yes"?>
<Relationships xmlns="http://schemas.openxmlformats.org/package/2006/relationships"><Relationship Id="rId2" Type="http://schemas.openxmlformats.org/officeDocument/2006/relationships/image" Target="../media/image219.png"/><Relationship Id="rId1" Type="http://schemas.openxmlformats.org/officeDocument/2006/relationships/slideLayout" Target="../slideLayouts/slideLayout6.xml"/></Relationships>
</file>

<file path=ppt/slides/_rels/slide228.xml.rels><?xml version="1.0" encoding="UTF-8" standalone="yes"?>
<Relationships xmlns="http://schemas.openxmlformats.org/package/2006/relationships"><Relationship Id="rId2" Type="http://schemas.openxmlformats.org/officeDocument/2006/relationships/image" Target="../media/image220.png"/><Relationship Id="rId1" Type="http://schemas.openxmlformats.org/officeDocument/2006/relationships/slideLayout" Target="../slideLayouts/slideLayout6.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2" Type="http://schemas.openxmlformats.org/officeDocument/2006/relationships/notesSlide" Target="../notesSlides/notesSlide158.xml"/><Relationship Id="rId1" Type="http://schemas.openxmlformats.org/officeDocument/2006/relationships/slideLayout" Target="../slideLayouts/slideLayout6.xml"/></Relationships>
</file>

<file path=ppt/slides/_rels/slide231.xml.rels><?xml version="1.0" encoding="UTF-8" standalone="yes"?>
<Relationships xmlns="http://schemas.openxmlformats.org/package/2006/relationships"><Relationship Id="rId2" Type="http://schemas.openxmlformats.org/officeDocument/2006/relationships/image" Target="../media/image221.wmf"/><Relationship Id="rId1" Type="http://schemas.openxmlformats.org/officeDocument/2006/relationships/slideLayout" Target="../slideLayouts/slideLayout6.xml"/></Relationships>
</file>

<file path=ppt/slides/_rels/slide232.xml.rels><?xml version="1.0" encoding="UTF-8" standalone="yes"?>
<Relationships xmlns="http://schemas.openxmlformats.org/package/2006/relationships"><Relationship Id="rId3" Type="http://schemas.openxmlformats.org/officeDocument/2006/relationships/image" Target="../media/image222.png"/><Relationship Id="rId2" Type="http://schemas.openxmlformats.org/officeDocument/2006/relationships/notesSlide" Target="../notesSlides/notesSlide159.xml"/><Relationship Id="rId1" Type="http://schemas.openxmlformats.org/officeDocument/2006/relationships/slideLayout" Target="../slideLayouts/slideLayout6.xml"/></Relationships>
</file>

<file path=ppt/slides/_rels/slide233.xml.rels><?xml version="1.0" encoding="UTF-8" standalone="yes"?>
<Relationships xmlns="http://schemas.openxmlformats.org/package/2006/relationships"><Relationship Id="rId3" Type="http://schemas.openxmlformats.org/officeDocument/2006/relationships/image" Target="../media/image223.png"/><Relationship Id="rId2" Type="http://schemas.openxmlformats.org/officeDocument/2006/relationships/notesSlide" Target="../notesSlides/notesSlide160.xml"/><Relationship Id="rId1" Type="http://schemas.openxmlformats.org/officeDocument/2006/relationships/slideLayout" Target="../slideLayouts/slideLayout6.xml"/></Relationships>
</file>

<file path=ppt/slides/_rels/slide234.xml.rels><?xml version="1.0" encoding="UTF-8" standalone="yes"?>
<Relationships xmlns="http://schemas.openxmlformats.org/package/2006/relationships"><Relationship Id="rId3" Type="http://schemas.openxmlformats.org/officeDocument/2006/relationships/image" Target="../media/image224.png"/><Relationship Id="rId2" Type="http://schemas.openxmlformats.org/officeDocument/2006/relationships/notesSlide" Target="../notesSlides/notesSlide161.xml"/><Relationship Id="rId1" Type="http://schemas.openxmlformats.org/officeDocument/2006/relationships/slideLayout" Target="../slideLayouts/slideLayout6.xml"/></Relationships>
</file>

<file path=ppt/slides/_rels/slide235.xml.rels><?xml version="1.0" encoding="UTF-8" standalone="yes"?>
<Relationships xmlns="http://schemas.openxmlformats.org/package/2006/relationships"><Relationship Id="rId3" Type="http://schemas.openxmlformats.org/officeDocument/2006/relationships/image" Target="../media/image225.png"/><Relationship Id="rId2" Type="http://schemas.openxmlformats.org/officeDocument/2006/relationships/notesSlide" Target="../notesSlides/notesSlide162.xml"/><Relationship Id="rId1" Type="http://schemas.openxmlformats.org/officeDocument/2006/relationships/slideLayout" Target="../slideLayouts/slideLayout6.xml"/></Relationships>
</file>

<file path=ppt/slides/_rels/slide236.xml.rels><?xml version="1.0" encoding="UTF-8" standalone="yes"?>
<Relationships xmlns="http://schemas.openxmlformats.org/package/2006/relationships"><Relationship Id="rId3" Type="http://schemas.openxmlformats.org/officeDocument/2006/relationships/image" Target="../media/image226.png"/><Relationship Id="rId2" Type="http://schemas.openxmlformats.org/officeDocument/2006/relationships/notesSlide" Target="../notesSlides/notesSlide163.xml"/><Relationship Id="rId1" Type="http://schemas.openxmlformats.org/officeDocument/2006/relationships/slideLayout" Target="../slideLayouts/slideLayout6.xml"/></Relationships>
</file>

<file path=ppt/slides/_rels/slide237.xml.rels><?xml version="1.0" encoding="UTF-8" standalone="yes"?>
<Relationships xmlns="http://schemas.openxmlformats.org/package/2006/relationships"><Relationship Id="rId2" Type="http://schemas.openxmlformats.org/officeDocument/2006/relationships/image" Target="../media/image227.png"/><Relationship Id="rId1" Type="http://schemas.openxmlformats.org/officeDocument/2006/relationships/slideLayout" Target="../slideLayouts/slideLayout6.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2" Type="http://schemas.openxmlformats.org/officeDocument/2006/relationships/notesSlide" Target="../notesSlides/notesSlide164.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6.xml"/><Relationship Id="rId5" Type="http://schemas.openxmlformats.org/officeDocument/2006/relationships/image" Target="../media/image24.png"/><Relationship Id="rId4" Type="http://schemas.openxmlformats.org/officeDocument/2006/relationships/image" Target="../media/image23.png"/></Relationships>
</file>

<file path=ppt/slides/_rels/slide240.xml.rels><?xml version="1.0" encoding="UTF-8" standalone="yes"?>
<Relationships xmlns="http://schemas.openxmlformats.org/package/2006/relationships"><Relationship Id="rId3" Type="http://schemas.openxmlformats.org/officeDocument/2006/relationships/image" Target="../media/image228.wmf"/><Relationship Id="rId2" Type="http://schemas.openxmlformats.org/officeDocument/2006/relationships/notesSlide" Target="../notesSlides/notesSlide165.xml"/><Relationship Id="rId1" Type="http://schemas.openxmlformats.org/officeDocument/2006/relationships/slideLayout" Target="../slideLayouts/slideLayout6.xml"/></Relationships>
</file>

<file path=ppt/slides/_rels/slide241.xml.rels><?xml version="1.0" encoding="UTF-8" standalone="yes"?>
<Relationships xmlns="http://schemas.openxmlformats.org/package/2006/relationships"><Relationship Id="rId2" Type="http://schemas.openxmlformats.org/officeDocument/2006/relationships/image" Target="../media/image229.wmf"/><Relationship Id="rId1" Type="http://schemas.openxmlformats.org/officeDocument/2006/relationships/slideLayout" Target="../slideLayouts/slideLayout6.xml"/></Relationships>
</file>

<file path=ppt/slides/_rels/slide242.xml.rels><?xml version="1.0" encoding="UTF-8" standalone="yes"?>
<Relationships xmlns="http://schemas.openxmlformats.org/package/2006/relationships"><Relationship Id="rId2" Type="http://schemas.openxmlformats.org/officeDocument/2006/relationships/image" Target="../media/image230.png"/><Relationship Id="rId1" Type="http://schemas.openxmlformats.org/officeDocument/2006/relationships/slideLayout" Target="../slideLayouts/slideLayout6.xml"/></Relationships>
</file>

<file path=ppt/slides/_rels/slide243.xml.rels><?xml version="1.0" encoding="UTF-8" standalone="yes"?>
<Relationships xmlns="http://schemas.openxmlformats.org/package/2006/relationships"><Relationship Id="rId2" Type="http://schemas.openxmlformats.org/officeDocument/2006/relationships/image" Target="../media/image231.png"/><Relationship Id="rId1" Type="http://schemas.openxmlformats.org/officeDocument/2006/relationships/slideLayout" Target="../slideLayouts/slideLayout6.xml"/></Relationships>
</file>

<file path=ppt/slides/_rels/slide244.xml.rels><?xml version="1.0" encoding="UTF-8" standalone="yes"?>
<Relationships xmlns="http://schemas.openxmlformats.org/package/2006/relationships"><Relationship Id="rId2" Type="http://schemas.openxmlformats.org/officeDocument/2006/relationships/image" Target="../media/image232.png"/><Relationship Id="rId1" Type="http://schemas.openxmlformats.org/officeDocument/2006/relationships/slideLayout" Target="../slideLayouts/slideLayout6.xml"/></Relationships>
</file>

<file path=ppt/slides/_rels/slide245.xml.rels><?xml version="1.0" encoding="UTF-8" standalone="yes"?>
<Relationships xmlns="http://schemas.openxmlformats.org/package/2006/relationships"><Relationship Id="rId3" Type="http://schemas.openxmlformats.org/officeDocument/2006/relationships/image" Target="../media/image233.png"/><Relationship Id="rId2" Type="http://schemas.openxmlformats.org/officeDocument/2006/relationships/notesSlide" Target="../notesSlides/notesSlide166.xml"/><Relationship Id="rId1" Type="http://schemas.openxmlformats.org/officeDocument/2006/relationships/slideLayout" Target="../slideLayouts/slideLayout6.xml"/></Relationships>
</file>

<file path=ppt/slides/_rels/slide246.xml.rels><?xml version="1.0" encoding="UTF-8" standalone="yes"?>
<Relationships xmlns="http://schemas.openxmlformats.org/package/2006/relationships"><Relationship Id="rId2" Type="http://schemas.openxmlformats.org/officeDocument/2006/relationships/image" Target="../media/image234.png"/><Relationship Id="rId1" Type="http://schemas.openxmlformats.org/officeDocument/2006/relationships/slideLayout" Target="../slideLayouts/slideLayout6.xml"/></Relationships>
</file>

<file path=ppt/slides/_rels/slide247.xml.rels><?xml version="1.0" encoding="UTF-8" standalone="yes"?>
<Relationships xmlns="http://schemas.openxmlformats.org/package/2006/relationships"><Relationship Id="rId2" Type="http://schemas.openxmlformats.org/officeDocument/2006/relationships/image" Target="../media/image235.png"/><Relationship Id="rId1" Type="http://schemas.openxmlformats.org/officeDocument/2006/relationships/slideLayout" Target="../slideLayouts/slideLayout6.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2" Type="http://schemas.openxmlformats.org/officeDocument/2006/relationships/notesSlide" Target="../notesSlides/notesSlide167.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6.xml"/><Relationship Id="rId5" Type="http://schemas.openxmlformats.org/officeDocument/2006/relationships/image" Target="../media/image28.png"/><Relationship Id="rId4" Type="http://schemas.openxmlformats.org/officeDocument/2006/relationships/image" Target="../media/image27.png"/></Relationships>
</file>

<file path=ppt/slides/_rels/slide250.xml.rels><?xml version="1.0" encoding="UTF-8" standalone="yes"?>
<Relationships xmlns="http://schemas.openxmlformats.org/package/2006/relationships"><Relationship Id="rId3" Type="http://schemas.openxmlformats.org/officeDocument/2006/relationships/image" Target="../media/image236.wmf"/><Relationship Id="rId2" Type="http://schemas.openxmlformats.org/officeDocument/2006/relationships/notesSlide" Target="../notesSlides/notesSlide168.xml"/><Relationship Id="rId1" Type="http://schemas.openxmlformats.org/officeDocument/2006/relationships/slideLayout" Target="../slideLayouts/slideLayout6.xml"/></Relationships>
</file>

<file path=ppt/slides/_rels/slide251.xml.rels><?xml version="1.0" encoding="UTF-8" standalone="yes"?>
<Relationships xmlns="http://schemas.openxmlformats.org/package/2006/relationships"><Relationship Id="rId2" Type="http://schemas.openxmlformats.org/officeDocument/2006/relationships/image" Target="../media/image237.wmf"/><Relationship Id="rId1" Type="http://schemas.openxmlformats.org/officeDocument/2006/relationships/slideLayout" Target="../slideLayouts/slideLayout6.xml"/></Relationships>
</file>

<file path=ppt/slides/_rels/slide252.xml.rels><?xml version="1.0" encoding="UTF-8" standalone="yes"?>
<Relationships xmlns="http://schemas.openxmlformats.org/package/2006/relationships"><Relationship Id="rId3" Type="http://schemas.openxmlformats.org/officeDocument/2006/relationships/image" Target="../media/image238.png"/><Relationship Id="rId2" Type="http://schemas.openxmlformats.org/officeDocument/2006/relationships/notesSlide" Target="../notesSlides/notesSlide169.xml"/><Relationship Id="rId1" Type="http://schemas.openxmlformats.org/officeDocument/2006/relationships/slideLayout" Target="../slideLayouts/slideLayout6.xml"/></Relationships>
</file>

<file path=ppt/slides/_rels/slide253.xml.rels><?xml version="1.0" encoding="UTF-8" standalone="yes"?>
<Relationships xmlns="http://schemas.openxmlformats.org/package/2006/relationships"><Relationship Id="rId3" Type="http://schemas.openxmlformats.org/officeDocument/2006/relationships/image" Target="../media/image239.png"/><Relationship Id="rId2" Type="http://schemas.openxmlformats.org/officeDocument/2006/relationships/notesSlide" Target="../notesSlides/notesSlide170.xml"/><Relationship Id="rId1" Type="http://schemas.openxmlformats.org/officeDocument/2006/relationships/slideLayout" Target="../slideLayouts/slideLayout6.xml"/></Relationships>
</file>

<file path=ppt/slides/_rels/slide254.xml.rels><?xml version="1.0" encoding="UTF-8" standalone="yes"?>
<Relationships xmlns="http://schemas.openxmlformats.org/package/2006/relationships"><Relationship Id="rId2" Type="http://schemas.openxmlformats.org/officeDocument/2006/relationships/image" Target="../media/image240.png"/><Relationship Id="rId1" Type="http://schemas.openxmlformats.org/officeDocument/2006/relationships/slideLayout" Target="../slideLayouts/slideLayout6.xml"/></Relationships>
</file>

<file path=ppt/slides/_rels/slide255.xml.rels><?xml version="1.0" encoding="UTF-8" standalone="yes"?>
<Relationships xmlns="http://schemas.openxmlformats.org/package/2006/relationships"><Relationship Id="rId2" Type="http://schemas.openxmlformats.org/officeDocument/2006/relationships/image" Target="../media/image241.png"/><Relationship Id="rId1" Type="http://schemas.openxmlformats.org/officeDocument/2006/relationships/slideLayout" Target="../slideLayouts/slideLayout6.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3" Type="http://schemas.openxmlformats.org/officeDocument/2006/relationships/image" Target="../media/image242.wmf"/><Relationship Id="rId2" Type="http://schemas.openxmlformats.org/officeDocument/2006/relationships/notesSlide" Target="../notesSlides/notesSlide171.xml"/><Relationship Id="rId1" Type="http://schemas.openxmlformats.org/officeDocument/2006/relationships/slideLayout" Target="../slideLayouts/slideLayout6.xml"/></Relationships>
</file>

<file path=ppt/slides/_rels/slide258.xml.rels><?xml version="1.0" encoding="UTF-8" standalone="yes"?>
<Relationships xmlns="http://schemas.openxmlformats.org/package/2006/relationships"><Relationship Id="rId2" Type="http://schemas.openxmlformats.org/officeDocument/2006/relationships/image" Target="../media/image243.png"/><Relationship Id="rId1" Type="http://schemas.openxmlformats.org/officeDocument/2006/relationships/slideLayout" Target="../slideLayouts/slideLayout6.xml"/></Relationships>
</file>

<file path=ppt/slides/_rels/slide259.xml.rels><?xml version="1.0" encoding="UTF-8" standalone="yes"?>
<Relationships xmlns="http://schemas.openxmlformats.org/package/2006/relationships"><Relationship Id="rId2" Type="http://schemas.openxmlformats.org/officeDocument/2006/relationships/image" Target="../media/image244.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60.xml.rels><?xml version="1.0" encoding="UTF-8" standalone="yes"?>
<Relationships xmlns="http://schemas.openxmlformats.org/package/2006/relationships"><Relationship Id="rId2" Type="http://schemas.openxmlformats.org/officeDocument/2006/relationships/image" Target="../media/image245.png"/><Relationship Id="rId1" Type="http://schemas.openxmlformats.org/officeDocument/2006/relationships/slideLayout" Target="../slideLayouts/slideLayout6.xml"/></Relationships>
</file>

<file path=ppt/slides/_rels/slide261.xml.rels><?xml version="1.0" encoding="UTF-8" standalone="yes"?>
<Relationships xmlns="http://schemas.openxmlformats.org/package/2006/relationships"><Relationship Id="rId2" Type="http://schemas.openxmlformats.org/officeDocument/2006/relationships/image" Target="../media/image246.png"/><Relationship Id="rId1" Type="http://schemas.openxmlformats.org/officeDocument/2006/relationships/slideLayout" Target="../slideLayouts/slideLayout6.xml"/></Relationships>
</file>

<file path=ppt/slides/_rels/slide262.xml.rels><?xml version="1.0" encoding="UTF-8" standalone="yes"?>
<Relationships xmlns="http://schemas.openxmlformats.org/package/2006/relationships"><Relationship Id="rId3" Type="http://schemas.openxmlformats.org/officeDocument/2006/relationships/image" Target="../media/image247.png"/><Relationship Id="rId2" Type="http://schemas.openxmlformats.org/officeDocument/2006/relationships/notesSlide" Target="../notesSlides/notesSlide172.xml"/><Relationship Id="rId1" Type="http://schemas.openxmlformats.org/officeDocument/2006/relationships/slideLayout" Target="../slideLayouts/slideLayout6.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2" Type="http://schemas.openxmlformats.org/officeDocument/2006/relationships/notesSlide" Target="../notesSlides/notesSlide173.xml"/><Relationship Id="rId1" Type="http://schemas.openxmlformats.org/officeDocument/2006/relationships/slideLayout" Target="../slideLayouts/slideLayout6.xml"/></Relationships>
</file>

<file path=ppt/slides/_rels/slide265.xml.rels><?xml version="1.0" encoding="UTF-8" standalone="yes"?>
<Relationships xmlns="http://schemas.openxmlformats.org/package/2006/relationships"><Relationship Id="rId2" Type="http://schemas.openxmlformats.org/officeDocument/2006/relationships/notesSlide" Target="../notesSlides/notesSlide174.xml"/><Relationship Id="rId1" Type="http://schemas.openxmlformats.org/officeDocument/2006/relationships/slideLayout" Target="../slideLayouts/slideLayout6.xml"/></Relationships>
</file>

<file path=ppt/slides/_rels/slide266.xml.rels><?xml version="1.0" encoding="UTF-8" standalone="yes"?>
<Relationships xmlns="http://schemas.openxmlformats.org/package/2006/relationships"><Relationship Id="rId2" Type="http://schemas.openxmlformats.org/officeDocument/2006/relationships/notesSlide" Target="../notesSlides/notesSlide175.xml"/><Relationship Id="rId1" Type="http://schemas.openxmlformats.org/officeDocument/2006/relationships/slideLayout" Target="../slideLayouts/slideLayout6.xml"/></Relationships>
</file>

<file path=ppt/slides/_rels/slide267.xml.rels><?xml version="1.0" encoding="UTF-8" standalone="yes"?>
<Relationships xmlns="http://schemas.openxmlformats.org/package/2006/relationships"><Relationship Id="rId2" Type="http://schemas.openxmlformats.org/officeDocument/2006/relationships/notesSlide" Target="../notesSlides/notesSlide176.xml"/><Relationship Id="rId1" Type="http://schemas.openxmlformats.org/officeDocument/2006/relationships/slideLayout" Target="../slideLayouts/slideLayout6.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8.xml"/><Relationship Id="rId1" Type="http://schemas.openxmlformats.org/officeDocument/2006/relationships/slideLayout" Target="../slideLayouts/slideLayout6.xml"/><Relationship Id="rId4" Type="http://schemas.openxmlformats.org/officeDocument/2006/relationships/image" Target="../media/image3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9.xml"/><Relationship Id="rId1" Type="http://schemas.openxmlformats.org/officeDocument/2006/relationships/slideLayout" Target="../slideLayouts/slideLayout6.xml"/><Relationship Id="rId4" Type="http://schemas.openxmlformats.org/officeDocument/2006/relationships/image" Target="../media/image3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2.xml"/><Relationship Id="rId1" Type="http://schemas.openxmlformats.org/officeDocument/2006/relationships/slideLayout" Target="../slideLayouts/slideLayout6.xml"/><Relationship Id="rId4" Type="http://schemas.openxmlformats.org/officeDocument/2006/relationships/image" Target="../media/image35.jpeg"/></Relationships>
</file>

<file path=ppt/slides/_rels/slide3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4.xml"/><Relationship Id="rId1" Type="http://schemas.openxmlformats.org/officeDocument/2006/relationships/slideLayout" Target="../slideLayouts/slideLayout6.xml"/><Relationship Id="rId4" Type="http://schemas.openxmlformats.org/officeDocument/2006/relationships/image" Target="../media/image39.png"/></Relationships>
</file>

<file path=ppt/slides/_rels/slide3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27.xml"/><Relationship Id="rId1" Type="http://schemas.openxmlformats.org/officeDocument/2006/relationships/slideLayout" Target="../slideLayouts/slideLayout6.xml"/><Relationship Id="rId4" Type="http://schemas.openxmlformats.org/officeDocument/2006/relationships/image" Target="../media/image42.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6.xml"/><Relationship Id="rId1" Type="http://schemas.openxmlformats.org/officeDocument/2006/relationships/vmlDrawing" Target="../drawings/vmlDrawing1.vml"/><Relationship Id="rId6" Type="http://schemas.openxmlformats.org/officeDocument/2006/relationships/image" Target="../media/image48.png"/><Relationship Id="rId5" Type="http://schemas.openxmlformats.org/officeDocument/2006/relationships/image" Target="../media/image47.wmf"/><Relationship Id="rId4" Type="http://schemas.openxmlformats.org/officeDocument/2006/relationships/oleObject" Target="../embeddings/oleObject1.bin"/></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4.jpeg"/></Relationships>
</file>

<file path=ppt/slides/_rels/slide5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6.xml"/><Relationship Id="rId1" Type="http://schemas.openxmlformats.org/officeDocument/2006/relationships/slideLayout" Target="../slideLayouts/slideLayout6.xml"/><Relationship Id="rId4" Type="http://schemas.openxmlformats.org/officeDocument/2006/relationships/image" Target="../media/image52.png"/></Relationships>
</file>

<file path=ppt/slides/_rels/slide5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43.xml"/><Relationship Id="rId1" Type="http://schemas.openxmlformats.org/officeDocument/2006/relationships/slideLayout" Target="../slideLayouts/slideLayout6.xml"/><Relationship Id="rId4" Type="http://schemas.openxmlformats.org/officeDocument/2006/relationships/image" Target="../media/image58.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6.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7.xml"/><Relationship Id="rId1" Type="http://schemas.openxmlformats.org/officeDocument/2006/relationships/slideLayout" Target="../slideLayouts/slideLayout6.xml"/><Relationship Id="rId4" Type="http://schemas.openxmlformats.org/officeDocument/2006/relationships/image" Target="../media/image63.png"/></Relationships>
</file>

<file path=ppt/slides/_rels/slide6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8.png"/></Relationships>
</file>

<file path=ppt/slides/_rels/slide7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1.xml"/><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2.xml"/><Relationship Id="rId1" Type="http://schemas.openxmlformats.org/officeDocument/2006/relationships/slideLayout" Target="../slideLayouts/slideLayout6.xml"/><Relationship Id="rId4" Type="http://schemas.openxmlformats.org/officeDocument/2006/relationships/image" Target="../media/image69.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54.xml"/><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55.xml"/><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56.xml"/><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57.xml"/><Relationship Id="rId1" Type="http://schemas.openxmlformats.org/officeDocument/2006/relationships/slideLayout" Target="../slideLayouts/slideLayout6.xml"/><Relationship Id="rId4" Type="http://schemas.openxmlformats.org/officeDocument/2006/relationships/image" Target="../media/image74.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notesSlide" Target="../notesSlides/notesSlide58.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59.xml"/><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60.xml"/><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61.xml"/><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3" Type="http://schemas.openxmlformats.org/officeDocument/2006/relationships/notesSlide" Target="../notesSlides/notesSlide62.xml"/><Relationship Id="rId2" Type="http://schemas.openxmlformats.org/officeDocument/2006/relationships/slideLayout" Target="../slideLayouts/slideLayout6.xml"/><Relationship Id="rId1" Type="http://schemas.openxmlformats.org/officeDocument/2006/relationships/vmlDrawing" Target="../drawings/vmlDrawing2.vml"/><Relationship Id="rId5" Type="http://schemas.openxmlformats.org/officeDocument/2006/relationships/image" Target="../media/image79.wmf"/><Relationship Id="rId4" Type="http://schemas.openxmlformats.org/officeDocument/2006/relationships/oleObject" Target="../embeddings/oleObject2.bin"/></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63.xml"/><Relationship Id="rId1" Type="http://schemas.openxmlformats.org/officeDocument/2006/relationships/slideLayout" Target="../slideLayouts/slideLayout6.xml"/><Relationship Id="rId4" Type="http://schemas.openxmlformats.org/officeDocument/2006/relationships/image" Target="../media/image81.jpeg"/></Relationships>
</file>

<file path=ppt/slides/_rels/slide8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64.xml"/><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65.xml"/><Relationship Id="rId1" Type="http://schemas.openxmlformats.org/officeDocument/2006/relationships/slideLayout" Target="../slideLayouts/slideLayout6.xml"/><Relationship Id="rId4" Type="http://schemas.openxmlformats.org/officeDocument/2006/relationships/image" Target="../media/image84.png"/></Relationships>
</file>

<file path=ppt/slides/_rels/slide8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66.xml"/><Relationship Id="rId1" Type="http://schemas.openxmlformats.org/officeDocument/2006/relationships/slideLayout" Target="../slideLayouts/slideLayout6.xml"/><Relationship Id="rId4" Type="http://schemas.openxmlformats.org/officeDocument/2006/relationships/image" Target="../media/image86.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70.xml"/><Relationship Id="rId1" Type="http://schemas.openxmlformats.org/officeDocument/2006/relationships/slideLayout" Target="../slideLayouts/slideLayout6.xml"/><Relationship Id="rId4" Type="http://schemas.openxmlformats.org/officeDocument/2006/relationships/image" Target="../media/image88.png"/></Relationships>
</file>

<file path=ppt/slides/_rels/slide96.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71.xml"/><Relationship Id="rId1" Type="http://schemas.openxmlformats.org/officeDocument/2006/relationships/slideLayout" Target="../slideLayouts/slideLayout6.xml"/><Relationship Id="rId4" Type="http://schemas.openxmlformats.org/officeDocument/2006/relationships/image" Target="../media/image90.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a:t>Substation and Distribution Automation</a:t>
            </a:r>
            <a:r>
              <a:rPr lang="en-US" dirty="0" smtClean="0"/>
              <a:t/>
            </a:r>
            <a:br>
              <a:rPr lang="en-US" dirty="0" smtClean="0"/>
            </a:br>
            <a:r>
              <a:rPr lang="en-US" dirty="0" smtClean="0"/>
              <a:t> </a:t>
            </a:r>
            <a:endParaRPr lang="en-US" dirty="0"/>
          </a:p>
        </p:txBody>
      </p:sp>
      <p:sp>
        <p:nvSpPr>
          <p:cNvPr id="3" name="Subtitle 2"/>
          <p:cNvSpPr>
            <a:spLocks noGrp="1"/>
          </p:cNvSpPr>
          <p:nvPr>
            <p:ph type="subTitle" idx="1"/>
          </p:nvPr>
        </p:nvSpPr>
        <p:spPr/>
        <p:txBody>
          <a:bodyPr/>
          <a:lstStyle/>
          <a:p>
            <a:r>
              <a:rPr lang="en-US" dirty="0"/>
              <a:t>Module </a:t>
            </a:r>
            <a:r>
              <a:rPr lang="en-US" dirty="0" smtClean="0"/>
              <a:t>2: </a:t>
            </a:r>
            <a:r>
              <a:rPr lang="en-US" dirty="0"/>
              <a:t>Modeling of distribution level components</a:t>
            </a:r>
          </a:p>
          <a:p>
            <a:r>
              <a:rPr lang="en-US" dirty="0"/>
              <a:t/>
            </a:r>
            <a:br>
              <a:rPr lang="en-US" dirty="0"/>
            </a:b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a:t>
            </a:fld>
            <a:endParaRPr lang="en-US"/>
          </a:p>
        </p:txBody>
      </p:sp>
    </p:spTree>
    <p:extLst>
      <p:ext uri="{BB962C8B-B14F-4D97-AF65-F5344CB8AC3E}">
        <p14:creationId xmlns:p14="http://schemas.microsoft.com/office/powerpoint/2010/main" val="186125236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1: </a:t>
            </a:r>
            <a:r>
              <a:rPr lang="en-US" dirty="0"/>
              <a:t>Overhead Lines </a:t>
            </a:r>
          </a:p>
        </p:txBody>
      </p:sp>
      <p:sp>
        <p:nvSpPr>
          <p:cNvPr id="3" name="Content Placeholder 2"/>
          <p:cNvSpPr>
            <a:spLocks noGrp="1"/>
          </p:cNvSpPr>
          <p:nvPr>
            <p:ph idx="1"/>
          </p:nvPr>
        </p:nvSpPr>
        <p:spPr/>
        <p:txBody>
          <a:bodyPr>
            <a:normAutofit fontScale="77500" lnSpcReduction="20000"/>
          </a:bodyPr>
          <a:lstStyle/>
          <a:p>
            <a:pPr>
              <a:spcAft>
                <a:spcPts val="600"/>
              </a:spcAft>
            </a:pPr>
            <a:r>
              <a:rPr lang="en-US" sz="3100" dirty="0" smtClean="0"/>
              <a:t>Series </a:t>
            </a:r>
            <a:r>
              <a:rPr lang="en-US" sz="3100" dirty="0"/>
              <a:t>impedance of Overhead Lines</a:t>
            </a:r>
          </a:p>
          <a:p>
            <a:pPr marL="971550" lvl="1" indent="-457200">
              <a:spcAft>
                <a:spcPts val="600"/>
              </a:spcAft>
            </a:pPr>
            <a:r>
              <a:rPr lang="en-US" sz="2600" dirty="0"/>
              <a:t>Transposed Three-phase Lines</a:t>
            </a:r>
          </a:p>
          <a:p>
            <a:pPr marL="971550" lvl="1" indent="-457200">
              <a:spcAft>
                <a:spcPts val="600"/>
              </a:spcAft>
            </a:pPr>
            <a:r>
              <a:rPr lang="en-US" sz="2600" b="1" u="sng" dirty="0" err="1"/>
              <a:t>Untransposed</a:t>
            </a:r>
            <a:r>
              <a:rPr lang="en-US" sz="2600" b="1" u="sng" dirty="0"/>
              <a:t> Distribution Lines</a:t>
            </a:r>
          </a:p>
          <a:p>
            <a:pPr marL="971550" lvl="1" indent="-457200">
              <a:spcAft>
                <a:spcPts val="600"/>
              </a:spcAft>
            </a:pPr>
            <a:r>
              <a:rPr lang="en-US" sz="2600" dirty="0"/>
              <a:t>Carson’s Equations</a:t>
            </a:r>
          </a:p>
          <a:p>
            <a:pPr marL="971550" lvl="1" indent="-457200">
              <a:spcAft>
                <a:spcPts val="600"/>
              </a:spcAft>
            </a:pPr>
            <a:r>
              <a:rPr lang="en-US" sz="2600" dirty="0"/>
              <a:t>Modified Carson’s Equations</a:t>
            </a:r>
          </a:p>
          <a:p>
            <a:pPr marL="971550" lvl="1" indent="-457200">
              <a:spcAft>
                <a:spcPts val="600"/>
              </a:spcAft>
            </a:pPr>
            <a:r>
              <a:rPr lang="en-US" sz="2600" dirty="0"/>
              <a:t>Primitive Impedance Matrix for Overhead Lines</a:t>
            </a:r>
          </a:p>
          <a:p>
            <a:pPr marL="971550" lvl="1" indent="-457200">
              <a:spcAft>
                <a:spcPts val="600"/>
              </a:spcAft>
            </a:pPr>
            <a:r>
              <a:rPr lang="en-US" sz="2600" dirty="0"/>
              <a:t>Phase Impedance Matrix for Overhead Lines</a:t>
            </a:r>
          </a:p>
          <a:p>
            <a:pPr marL="971550" lvl="1" indent="-457200">
              <a:spcAft>
                <a:spcPts val="600"/>
              </a:spcAft>
            </a:pPr>
            <a:r>
              <a:rPr lang="en-US" sz="2600" dirty="0"/>
              <a:t>Sequence Impedances</a:t>
            </a:r>
          </a:p>
          <a:p>
            <a:pPr marL="971550" lvl="1" indent="-457200">
              <a:spcAft>
                <a:spcPts val="600"/>
              </a:spcAft>
            </a:pPr>
            <a:r>
              <a:rPr lang="en-US" sz="2600" dirty="0"/>
              <a:t>Parallel Overhead Distribution Lines</a:t>
            </a:r>
          </a:p>
          <a:p>
            <a:pPr>
              <a:spcAft>
                <a:spcPts val="600"/>
              </a:spcAft>
            </a:pPr>
            <a:r>
              <a:rPr lang="en-US" sz="3100" dirty="0"/>
              <a:t>Shunt Admittance of Overhead Parallel Lines</a:t>
            </a:r>
          </a:p>
          <a:p>
            <a:pPr>
              <a:spcAft>
                <a:spcPts val="600"/>
              </a:spcAft>
            </a:pPr>
            <a:r>
              <a:rPr lang="en-US" sz="3100" dirty="0"/>
              <a:t>General Voltage Drop </a:t>
            </a:r>
            <a:r>
              <a:rPr lang="en-US" sz="3100" dirty="0" smtClean="0"/>
              <a:t>Equation</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10</a:t>
            </a:fld>
            <a:endParaRPr lang="en-US"/>
          </a:p>
        </p:txBody>
      </p:sp>
    </p:spTree>
    <p:extLst>
      <p:ext uri="{BB962C8B-B14F-4D97-AF65-F5344CB8AC3E}">
        <p14:creationId xmlns:p14="http://schemas.microsoft.com/office/powerpoint/2010/main" val="2465159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457200" y="1841480"/>
            <a:ext cx="8229600" cy="3416320"/>
          </a:xfrm>
          <a:prstGeom prst="rect">
            <a:avLst/>
          </a:prstGeom>
          <a:noFill/>
        </p:spPr>
        <p:txBody>
          <a:bodyPr wrap="square" rtlCol="0">
            <a:spAutoFit/>
          </a:bodyPr>
          <a:lstStyle/>
          <a:p>
            <a:pPr marL="342900" lvl="2" indent="-342900" algn="just">
              <a:buFont typeface="Wingdings" pitchFamily="2" charset="2"/>
              <a:buChar char="Ø"/>
            </a:pPr>
            <a:r>
              <a:rPr lang="en-US" sz="2400" dirty="0" smtClean="0">
                <a:latin typeface="Times New Roman" pitchFamily="18" charset="0"/>
                <a:cs typeface="Times New Roman" pitchFamily="18" charset="0"/>
              </a:rPr>
              <a:t>Three-phase </a:t>
            </a:r>
            <a:r>
              <a:rPr lang="en-US" sz="2400" dirty="0" smtClean="0">
                <a:latin typeface="Times New Roman" pitchFamily="18" charset="0"/>
                <a:cs typeface="Times New Roman" pitchFamily="18" charset="0"/>
              </a:rPr>
              <a:t>transformer banks in the distribution substation transform the transmission or sub-transmission level voltages to the distribution feeder level voltage.</a:t>
            </a:r>
          </a:p>
          <a:p>
            <a:pPr marL="0" lvl="2" algn="just"/>
            <a:endParaRPr lang="en-US" sz="2400" dirty="0" smtClean="0">
              <a:latin typeface="Times New Roman" pitchFamily="18" charset="0"/>
              <a:cs typeface="Times New Roman" pitchFamily="18" charset="0"/>
            </a:endParaRPr>
          </a:p>
          <a:p>
            <a:pPr marL="342900" lvl="2" indent="-342900" algn="just">
              <a:buFont typeface="Wingdings" pitchFamily="2" charset="2"/>
              <a:buChar char="Ø"/>
            </a:pPr>
            <a:r>
              <a:rPr lang="en-US" sz="2400" dirty="0" smtClean="0">
                <a:latin typeface="Times New Roman" pitchFamily="18" charset="0"/>
                <a:cs typeface="Times New Roman" pitchFamily="18" charset="0"/>
              </a:rPr>
              <a:t>Different substations transformer connections exist, like the Delta-grounded wye, the delta-delta transformer,… etc.</a:t>
            </a:r>
            <a:endParaRPr lang="en-US" sz="2400" dirty="0">
              <a:latin typeface="Times New Roman" pitchFamily="18" charset="0"/>
              <a:cs typeface="Times New Roman" pitchFamily="18" charset="0"/>
            </a:endParaRPr>
          </a:p>
          <a:p>
            <a:pPr marL="0" lvl="2" algn="just"/>
            <a:endParaRPr lang="en-US" sz="2400" dirty="0" smtClean="0">
              <a:latin typeface="Times New Roman" pitchFamily="18" charset="0"/>
              <a:cs typeface="Times New Roman" pitchFamily="18" charset="0"/>
            </a:endParaRPr>
          </a:p>
          <a:p>
            <a:pPr marL="342900" lvl="2" indent="-342900" algn="just">
              <a:buFont typeface="Wingdings" pitchFamily="2" charset="2"/>
              <a:buChar char="Ø"/>
            </a:pPr>
            <a:r>
              <a:rPr lang="en-US" sz="2400" dirty="0" smtClean="0">
                <a:latin typeface="Times New Roman" pitchFamily="18" charset="0"/>
                <a:cs typeface="Times New Roman" pitchFamily="18" charset="0"/>
              </a:rPr>
              <a:t>The connection used depends on the configuration of the distribution feeder. </a:t>
            </a:r>
          </a:p>
        </p:txBody>
      </p:sp>
      <p:sp>
        <p:nvSpPr>
          <p:cNvPr id="6" name="TextBox 5"/>
          <p:cNvSpPr txBox="1"/>
          <p:nvPr/>
        </p:nvSpPr>
        <p:spPr>
          <a:xfrm>
            <a:off x="0" y="381000"/>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p:txBody>
      </p:sp>
      <p:sp>
        <p:nvSpPr>
          <p:cNvPr id="2" name="Slide Number Placeholder 1"/>
          <p:cNvSpPr>
            <a:spLocks noGrp="1"/>
          </p:cNvSpPr>
          <p:nvPr>
            <p:ph type="sldNum" sz="quarter" idx="12"/>
          </p:nvPr>
        </p:nvSpPr>
        <p:spPr/>
        <p:txBody>
          <a:bodyPr/>
          <a:lstStyle/>
          <a:p>
            <a:fld id="{B6F15528-21DE-4FAA-801E-634DDDAF4B2B}" type="slidenum">
              <a:rPr lang="en-US" smtClean="0"/>
              <a:pPr/>
              <a:t>100</a:t>
            </a:fld>
            <a:endParaRPr lang="en-US"/>
          </a:p>
        </p:txBody>
      </p:sp>
    </p:spTree>
    <p:extLst>
      <p:ext uri="{BB962C8B-B14F-4D97-AF65-F5344CB8AC3E}">
        <p14:creationId xmlns:p14="http://schemas.microsoft.com/office/powerpoint/2010/main" val="3416072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609600" y="1504414"/>
            <a:ext cx="8077200" cy="3600986"/>
          </a:xfrm>
          <a:prstGeom prst="rect">
            <a:avLst/>
          </a:prstGeom>
          <a:noFill/>
        </p:spPr>
        <p:txBody>
          <a:bodyPr wrap="square" rtlCol="0">
            <a:spAutoFit/>
          </a:bodyPr>
          <a:lstStyle/>
          <a:p>
            <a:pPr marL="342900" lvl="2" indent="-342900" algn="just">
              <a:buFont typeface="Wingdings" pitchFamily="2" charset="2"/>
              <a:buChar char="Ø"/>
            </a:pPr>
            <a:endParaRPr lang="en-US" sz="2400" dirty="0" smtClean="0">
              <a:latin typeface="Times New Roman" pitchFamily="18" charset="0"/>
              <a:cs typeface="Times New Roman" pitchFamily="18" charset="0"/>
            </a:endParaRPr>
          </a:p>
          <a:p>
            <a:pPr marL="342900" lvl="2" indent="-342900" algn="just">
              <a:buFont typeface="Wingdings" pitchFamily="2" charset="2"/>
              <a:buChar char="Ø"/>
            </a:pPr>
            <a:endParaRPr lang="en-US" sz="2400" dirty="0" smtClean="0">
              <a:latin typeface="Times New Roman" pitchFamily="18" charset="0"/>
              <a:cs typeface="Times New Roman" pitchFamily="18" charset="0"/>
            </a:endParaRPr>
          </a:p>
          <a:p>
            <a:pPr marL="342900" lvl="2" indent="-342900" algn="just">
              <a:buFont typeface="Wingdings" pitchFamily="2" charset="2"/>
              <a:buChar char="Ø"/>
            </a:pPr>
            <a:r>
              <a:rPr lang="en-US" sz="2400" dirty="0" smtClean="0">
                <a:latin typeface="Times New Roman" pitchFamily="18" charset="0"/>
                <a:cs typeface="Times New Roman" pitchFamily="18" charset="0"/>
              </a:rPr>
              <a:t>Three-phase transformer banks on the feeder will provide the final voltage transformation to the customer’s load.</a:t>
            </a:r>
            <a:endParaRPr lang="en-US" sz="2400" dirty="0">
              <a:latin typeface="Times New Roman" pitchFamily="18" charset="0"/>
              <a:cs typeface="Times New Roman" pitchFamily="18" charset="0"/>
            </a:endParaRPr>
          </a:p>
          <a:p>
            <a:pPr marL="0" lvl="2" algn="just"/>
            <a:endParaRPr lang="en-US" sz="2400" dirty="0" smtClean="0">
              <a:latin typeface="Times New Roman" pitchFamily="18" charset="0"/>
              <a:cs typeface="Times New Roman" pitchFamily="18" charset="0"/>
            </a:endParaRPr>
          </a:p>
          <a:p>
            <a:pPr marL="342900" lvl="2" indent="-342900" algn="just">
              <a:buFont typeface="Wingdings" pitchFamily="2" charset="2"/>
              <a:buChar char="Ø"/>
            </a:pPr>
            <a:r>
              <a:rPr lang="en-US" sz="2400" dirty="0" smtClean="0">
                <a:latin typeface="Times New Roman" pitchFamily="18" charset="0"/>
                <a:cs typeface="Times New Roman" pitchFamily="18" charset="0"/>
              </a:rPr>
              <a:t>Again, different transformer connections can be applied depending on the load characteristics (whether a pure 3 phase load or a combination of single phase and three phase loads).</a:t>
            </a:r>
          </a:p>
          <a:p>
            <a:pPr marL="342900" lvl="2" indent="-342900">
              <a:buFont typeface="Arial" pitchFamily="34" charset="0"/>
              <a:buChar char="•"/>
            </a:pPr>
            <a:endParaRPr lang="en-US" dirty="0" smtClean="0"/>
          </a:p>
          <a:p>
            <a:pPr marL="342900" lvl="2" indent="-342900">
              <a:buFont typeface="Arial" pitchFamily="34" charset="0"/>
              <a:buChar char="•"/>
            </a:pPr>
            <a:endParaRPr lang="en-US" dirty="0" smtClean="0"/>
          </a:p>
        </p:txBody>
      </p:sp>
      <p:sp>
        <p:nvSpPr>
          <p:cNvPr id="6" name="TextBox 5"/>
          <p:cNvSpPr txBox="1"/>
          <p:nvPr/>
        </p:nvSpPr>
        <p:spPr>
          <a:xfrm>
            <a:off x="0" y="381000"/>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p:txBody>
      </p:sp>
      <p:sp>
        <p:nvSpPr>
          <p:cNvPr id="2" name="Slide Number Placeholder 1"/>
          <p:cNvSpPr>
            <a:spLocks noGrp="1"/>
          </p:cNvSpPr>
          <p:nvPr>
            <p:ph type="sldNum" sz="quarter" idx="12"/>
          </p:nvPr>
        </p:nvSpPr>
        <p:spPr/>
        <p:txBody>
          <a:bodyPr/>
          <a:lstStyle/>
          <a:p>
            <a:fld id="{B6F15528-21DE-4FAA-801E-634DDDAF4B2B}" type="slidenum">
              <a:rPr lang="en-US" smtClean="0"/>
              <a:pPr/>
              <a:t>101</a:t>
            </a:fld>
            <a:endParaRPr lang="en-US"/>
          </a:p>
        </p:txBody>
      </p:sp>
    </p:spTree>
    <p:extLst>
      <p:ext uri="{BB962C8B-B14F-4D97-AF65-F5344CB8AC3E}">
        <p14:creationId xmlns:p14="http://schemas.microsoft.com/office/powerpoint/2010/main" val="1504914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344269"/>
            <a:ext cx="9144000" cy="646331"/>
          </a:xfrm>
          <a:prstGeom prst="rect">
            <a:avLst/>
          </a:prstGeom>
          <a:noFill/>
        </p:spPr>
        <p:txBody>
          <a:bodyPr wrap="square" rtlCol="0">
            <a:spAutoFit/>
          </a:bodyPr>
          <a:lstStyle/>
          <a:p>
            <a:pPr lvl="1" algn="ctr"/>
            <a:r>
              <a:rPr lang="en-US" sz="3200" dirty="0" smtClean="0">
                <a:latin typeface="Times New Roman" pitchFamily="18" charset="0"/>
                <a:ea typeface="+mj-ea"/>
                <a:cs typeface="Times New Roman" pitchFamily="18" charset="0"/>
              </a:rPr>
              <a:t>Quick Review of Wye</a:t>
            </a:r>
            <a:r>
              <a:rPr lang="en-US" sz="3600" dirty="0" smtClean="0"/>
              <a:t> </a:t>
            </a:r>
            <a:r>
              <a:rPr lang="en-US" sz="3200" dirty="0">
                <a:latin typeface="Times New Roman" pitchFamily="18" charset="0"/>
                <a:ea typeface="+mj-ea"/>
                <a:cs typeface="Times New Roman" pitchFamily="18" charset="0"/>
              </a:rPr>
              <a:t>and Delta </a:t>
            </a:r>
            <a:r>
              <a:rPr lang="en-US" sz="3200" dirty="0" smtClean="0">
                <a:latin typeface="Times New Roman" pitchFamily="18" charset="0"/>
                <a:ea typeface="+mj-ea"/>
                <a:cs typeface="Times New Roman" pitchFamily="18" charset="0"/>
              </a:rPr>
              <a:t>Connection</a:t>
            </a:r>
            <a:endParaRPr lang="en-US" sz="3200" dirty="0">
              <a:latin typeface="Times New Roman" pitchFamily="18" charset="0"/>
              <a:ea typeface="+mj-ea"/>
              <a:cs typeface="Times New Roman" pitchFamily="18" charset="0"/>
            </a:endParaRPr>
          </a:p>
        </p:txBody>
      </p:sp>
      <p:sp>
        <p:nvSpPr>
          <p:cNvPr id="3" name="TextBox 2"/>
          <p:cNvSpPr txBox="1"/>
          <p:nvPr/>
        </p:nvSpPr>
        <p:spPr>
          <a:xfrm>
            <a:off x="5722690" y="1752600"/>
            <a:ext cx="3200400" cy="1200329"/>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Figure </a:t>
            </a:r>
            <a:r>
              <a:rPr lang="en-US" sz="2400" dirty="0" smtClean="0">
                <a:latin typeface="Times New Roman" pitchFamily="18" charset="0"/>
                <a:cs typeface="Times New Roman" pitchFamily="18" charset="0"/>
              </a:rPr>
              <a:t>1.0: </a:t>
            </a:r>
            <a:r>
              <a:rPr lang="en-US" sz="2400" dirty="0">
                <a:latin typeface="Times New Roman" pitchFamily="18" charset="0"/>
                <a:cs typeface="Times New Roman" pitchFamily="18" charset="0"/>
              </a:rPr>
              <a:t>W</a:t>
            </a:r>
            <a:r>
              <a:rPr lang="en-US" sz="2400" dirty="0" smtClean="0">
                <a:latin typeface="Times New Roman" pitchFamily="18" charset="0"/>
                <a:cs typeface="Times New Roman" pitchFamily="18" charset="0"/>
              </a:rPr>
              <a:t>ye and delta source </a:t>
            </a:r>
            <a:r>
              <a:rPr lang="en-US" sz="2400" dirty="0" smtClean="0">
                <a:latin typeface="Times New Roman" pitchFamily="18" charset="0"/>
                <a:cs typeface="Times New Roman" pitchFamily="18" charset="0"/>
              </a:rPr>
              <a:t>connections</a:t>
            </a:r>
            <a:endParaRPr lang="en-US" b="1" dirty="0" smtClean="0">
              <a:solidFill>
                <a:srgbClr val="FF0000"/>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1122727"/>
            <a:ext cx="5298942" cy="2611073"/>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4400" y="3487706"/>
            <a:ext cx="3238500" cy="3083416"/>
          </a:xfrm>
          <a:prstGeom prst="rect">
            <a:avLst/>
          </a:prstGeom>
        </p:spPr>
      </p:pic>
      <p:sp>
        <p:nvSpPr>
          <p:cNvPr id="7" name="TextBox 6"/>
          <p:cNvSpPr txBox="1"/>
          <p:nvPr/>
        </p:nvSpPr>
        <p:spPr>
          <a:xfrm>
            <a:off x="4274890" y="5007014"/>
            <a:ext cx="4648200" cy="1200329"/>
          </a:xfrm>
          <a:prstGeom prst="rect">
            <a:avLst/>
          </a:prstGeom>
          <a:noFill/>
        </p:spPr>
        <p:txBody>
          <a:bodyPr wrap="square" rtlCol="0">
            <a:spAutoFit/>
          </a:bodyPr>
          <a:lstStyle/>
          <a:p>
            <a:pPr marL="342900" lvl="2" indent="-342900">
              <a:buFont typeface="Wingdings" pitchFamily="2" charset="2"/>
              <a:buChar char="Ø"/>
            </a:pPr>
            <a:r>
              <a:rPr lang="en-US" sz="2400" dirty="0">
                <a:latin typeface="Times New Roman" pitchFamily="18" charset="0"/>
                <a:cs typeface="Times New Roman" pitchFamily="18" charset="0"/>
              </a:rPr>
              <a:t>Figure </a:t>
            </a:r>
            <a:r>
              <a:rPr lang="en-US" sz="2400" dirty="0" smtClean="0">
                <a:latin typeface="Times New Roman" pitchFamily="18" charset="0"/>
                <a:cs typeface="Times New Roman" pitchFamily="18" charset="0"/>
              </a:rPr>
              <a:t>2.0: </a:t>
            </a:r>
            <a:r>
              <a:rPr lang="en-US" sz="2400" dirty="0">
                <a:latin typeface="Times New Roman" pitchFamily="18" charset="0"/>
                <a:cs typeface="Times New Roman" pitchFamily="18" charset="0"/>
              </a:rPr>
              <a:t>T</a:t>
            </a:r>
            <a:r>
              <a:rPr lang="en-US" sz="2400" dirty="0" smtClean="0">
                <a:latin typeface="Times New Roman" pitchFamily="18" charset="0"/>
                <a:cs typeface="Times New Roman" pitchFamily="18" charset="0"/>
              </a:rPr>
              <a:t>he </a:t>
            </a:r>
            <a:r>
              <a:rPr lang="en-US" sz="2400" dirty="0">
                <a:latin typeface="Times New Roman" pitchFamily="18" charset="0"/>
                <a:cs typeface="Times New Roman" pitchFamily="18" charset="0"/>
              </a:rPr>
              <a:t>line-neutral voltages in terms of the line-line voltages</a:t>
            </a:r>
          </a:p>
        </p:txBody>
      </p:sp>
      <p:sp>
        <p:nvSpPr>
          <p:cNvPr id="6" name="Slide Number Placeholder 5"/>
          <p:cNvSpPr>
            <a:spLocks noGrp="1"/>
          </p:cNvSpPr>
          <p:nvPr>
            <p:ph type="sldNum" sz="quarter" idx="12"/>
          </p:nvPr>
        </p:nvSpPr>
        <p:spPr/>
        <p:txBody>
          <a:bodyPr/>
          <a:lstStyle/>
          <a:p>
            <a:fld id="{B6F15528-21DE-4FAA-801E-634DDDAF4B2B}" type="slidenum">
              <a:rPr lang="en-US" smtClean="0"/>
              <a:pPr/>
              <a:t>102</a:t>
            </a:fld>
            <a:endParaRPr lang="en-US"/>
          </a:p>
        </p:txBody>
      </p:sp>
    </p:spTree>
    <p:extLst>
      <p:ext uri="{BB962C8B-B14F-4D97-AF65-F5344CB8AC3E}">
        <p14:creationId xmlns:p14="http://schemas.microsoft.com/office/powerpoint/2010/main" val="278497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Rectangle 1"/>
              <p:cNvSpPr/>
              <p:nvPr/>
            </p:nvSpPr>
            <p:spPr>
              <a:xfrm>
                <a:off x="685800" y="1627585"/>
                <a:ext cx="8153400" cy="3870483"/>
              </a:xfrm>
              <a:prstGeom prst="rect">
                <a:avLst/>
              </a:prstGeom>
            </p:spPr>
            <p:txBody>
              <a:bodyPr wrap="square">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If </a:t>
                </a:r>
                <a:r>
                  <a:rPr lang="en-US" sz="2400" dirty="0">
                    <a:latin typeface="Times New Roman" pitchFamily="18" charset="0"/>
                    <a:cs typeface="Times New Roman" pitchFamily="18" charset="0"/>
                  </a:rPr>
                  <a:t>all the voltages are considered to be positive sequence components (to be discussed later), </a:t>
                </a:r>
                <a14:m>
                  <m:oMath xmlns:m="http://schemas.openxmlformats.org/officeDocument/2006/math">
                    <m:sSub>
                      <m:sSubPr>
                        <m:ctrlPr>
                          <a:rPr lang="en-US" sz="2400" i="1" dirty="0">
                            <a:latin typeface="Cambria Math"/>
                            <a:cs typeface="Times New Roman" pitchFamily="18" charset="0"/>
                          </a:rPr>
                        </m:ctrlPr>
                      </m:sSubPr>
                      <m:e>
                        <m:r>
                          <a:rPr lang="en-US" sz="2400" i="1" dirty="0">
                            <a:latin typeface="Cambria Math"/>
                            <a:cs typeface="Times New Roman" pitchFamily="18" charset="0"/>
                          </a:rPr>
                          <m:t>𝑉</m:t>
                        </m:r>
                      </m:e>
                      <m:sub>
                        <m:r>
                          <a:rPr lang="en-US" sz="2400" i="1" dirty="0">
                            <a:latin typeface="Cambria Math"/>
                            <a:cs typeface="Times New Roman" pitchFamily="18" charset="0"/>
                          </a:rPr>
                          <m:t>𝑎𝑏</m:t>
                        </m:r>
                      </m:sub>
                    </m:sSub>
                  </m:oMath>
                </a14:m>
                <a:r>
                  <a:rPr lang="en-US" sz="2400" dirty="0">
                    <a:latin typeface="Times New Roman" pitchFamily="18" charset="0"/>
                    <a:cs typeface="Times New Roman" pitchFamily="18" charset="0"/>
                  </a:rPr>
                  <a:t> can be related to </a:t>
                </a:r>
                <a14:m>
                  <m:oMath xmlns:m="http://schemas.openxmlformats.org/officeDocument/2006/math">
                    <m:sSub>
                      <m:sSubPr>
                        <m:ctrlPr>
                          <a:rPr lang="en-US" sz="2400" i="1" dirty="0">
                            <a:latin typeface="Cambria Math"/>
                            <a:cs typeface="Times New Roman" pitchFamily="18" charset="0"/>
                          </a:rPr>
                        </m:ctrlPr>
                      </m:sSubPr>
                      <m:e>
                        <m:r>
                          <a:rPr lang="en-US" sz="2400" i="1" dirty="0">
                            <a:latin typeface="Cambria Math"/>
                            <a:cs typeface="Times New Roman" pitchFamily="18" charset="0"/>
                          </a:rPr>
                          <m:t>𝑉</m:t>
                        </m:r>
                      </m:e>
                      <m:sub>
                        <m:r>
                          <a:rPr lang="en-US" sz="2400" i="1" dirty="0">
                            <a:latin typeface="Cambria Math"/>
                            <a:cs typeface="Times New Roman" pitchFamily="18" charset="0"/>
                          </a:rPr>
                          <m:t>𝑎𝑛</m:t>
                        </m:r>
                      </m:sub>
                    </m:sSub>
                  </m:oMath>
                </a14:m>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as: </a:t>
                </a:r>
                <a:endParaRPr lang="en-US" sz="2400" dirty="0">
                  <a:latin typeface="Times New Roman" pitchFamily="18" charset="0"/>
                  <a:cs typeface="Times New Roman" pitchFamily="18" charset="0"/>
                </a:endParaRPr>
              </a:p>
              <a:p>
                <a:pPr marL="914400" lvl="4" algn="just"/>
                <a:r>
                  <a:rPr lang="en-US" sz="2400" dirty="0" smtClean="0"/>
                  <a:t>	</a:t>
                </a:r>
                <a14:m>
                  <m:oMath xmlns:m="http://schemas.openxmlformats.org/officeDocument/2006/math">
                    <m:sSub>
                      <m:sSubPr>
                        <m:ctrlPr>
                          <a:rPr lang="en-US" sz="2000" i="1">
                            <a:latin typeface="Cambria Math"/>
                          </a:rPr>
                        </m:ctrlPr>
                      </m:sSubPr>
                      <m:e>
                        <m:r>
                          <a:rPr lang="en-US" sz="2000" i="1">
                            <a:latin typeface="Cambria Math"/>
                          </a:rPr>
                          <m:t>𝑉</m:t>
                        </m:r>
                      </m:e>
                      <m:sub>
                        <m:r>
                          <a:rPr lang="en-US" sz="2000" i="1">
                            <a:latin typeface="Cambria Math"/>
                          </a:rPr>
                          <m:t>𝑎𝑏</m:t>
                        </m:r>
                      </m:sub>
                    </m:sSub>
                    <m:r>
                      <a:rPr lang="en-US" sz="2000" i="1">
                        <a:latin typeface="Cambria Math"/>
                      </a:rPr>
                      <m:t>=</m:t>
                    </m:r>
                    <m:rad>
                      <m:radPr>
                        <m:degHide m:val="on"/>
                        <m:ctrlPr>
                          <a:rPr lang="en-US" sz="2000" i="1">
                            <a:latin typeface="Cambria Math"/>
                          </a:rPr>
                        </m:ctrlPr>
                      </m:radPr>
                      <m:deg/>
                      <m:e>
                        <m:r>
                          <a:rPr lang="en-US" sz="2000" i="1">
                            <a:latin typeface="Cambria Math"/>
                          </a:rPr>
                          <m:t>3</m:t>
                        </m:r>
                      </m:e>
                    </m:rad>
                    <m:sSub>
                      <m:sSubPr>
                        <m:ctrlPr>
                          <a:rPr lang="en-US" sz="2000" i="1" smtClean="0">
                            <a:latin typeface="Cambria Math"/>
                          </a:rPr>
                        </m:ctrlPr>
                      </m:sSubPr>
                      <m:e>
                        <m:r>
                          <a:rPr lang="en-US" sz="2000" i="1">
                            <a:latin typeface="Cambria Math"/>
                          </a:rPr>
                          <m:t>𝑉</m:t>
                        </m:r>
                      </m:e>
                      <m:sub>
                        <m:r>
                          <a:rPr lang="en-US" sz="2000" i="1">
                            <a:latin typeface="Cambria Math"/>
                          </a:rPr>
                          <m:t>𝑎𝑛</m:t>
                        </m:r>
                      </m:sub>
                    </m:sSub>
                    <m:r>
                      <a:rPr lang="en-US" sz="2000" i="1">
                        <a:latin typeface="Cambria Math"/>
                      </a:rPr>
                      <m:t>∠30°</m:t>
                    </m:r>
                  </m:oMath>
                </a14:m>
                <a:r>
                  <a:rPr lang="en-US" sz="2000" dirty="0" smtClean="0">
                    <a:latin typeface="Times New Roman" pitchFamily="18" charset="0"/>
                    <a:cs typeface="Times New Roman" pitchFamily="18" charset="0"/>
                  </a:rPr>
                  <a:t>	   	</a:t>
                </a:r>
                <a:r>
                  <a:rPr lang="en-US" sz="2000" dirty="0" smtClean="0">
                    <a:latin typeface="Times New Roman" pitchFamily="18" charset="0"/>
                    <a:cs typeface="Times New Roman" pitchFamily="18" charset="0"/>
                  </a:rPr>
                  <a:t> </a:t>
                </a:r>
                <a:r>
                  <a:rPr lang="en-US" sz="2000" dirty="0" smtClean="0">
                    <a:latin typeface="Times New Roman" pitchFamily="18" charset="0"/>
                    <a:cs typeface="Times New Roman" pitchFamily="18" charset="0"/>
                  </a:rPr>
                  <a:t>(1)</a:t>
                </a:r>
              </a:p>
              <a:p>
                <a:pPr marL="0" lvl="2" algn="just"/>
                <a:endParaRPr lang="en-US" sz="2400" dirty="0">
                  <a:latin typeface="Times New Roman" pitchFamily="18" charset="0"/>
                  <a:cs typeface="Times New Roman" pitchFamily="18" charset="0"/>
                </a:endParaRPr>
              </a:p>
              <a:p>
                <a:pPr marL="0" lvl="2" algn="just"/>
                <a:endParaRPr lang="en-US" sz="2400" dirty="0" smtClean="0">
                  <a:latin typeface="Times New Roman" pitchFamily="18" charset="0"/>
                  <a:cs typeface="Times New Roman" pitchFamily="18" charset="0"/>
                </a:endParaRPr>
              </a:p>
              <a:p>
                <a:pPr marL="0" lvl="2" algn="just"/>
                <a:endParaRPr lang="en-US" sz="2400" dirty="0">
                  <a:latin typeface="Times New Roman" pitchFamily="18" charset="0"/>
                  <a:cs typeface="Times New Roman" pitchFamily="18" charset="0"/>
                </a:endParaRPr>
              </a:p>
              <a:p>
                <a:pPr marL="342900" lvl="2" indent="-342900">
                  <a:buFont typeface="Wingdings" pitchFamily="2" charset="2"/>
                  <a:buChar char="Ø"/>
                </a:pPr>
                <a:r>
                  <a:rPr lang="en-US" sz="2400" dirty="0">
                    <a:latin typeface="Times New Roman" pitchFamily="18" charset="0"/>
                    <a:cs typeface="Times New Roman" pitchFamily="18" charset="0"/>
                  </a:rPr>
                  <a:t>The reverse relationship also </a:t>
                </a:r>
                <a:r>
                  <a:rPr lang="en-US" sz="2400" dirty="0" smtClean="0">
                    <a:latin typeface="Times New Roman" pitchFamily="18" charset="0"/>
                    <a:cs typeface="Times New Roman" pitchFamily="18" charset="0"/>
                  </a:rPr>
                  <a:t>works.</a:t>
                </a:r>
              </a:p>
              <a:p>
                <a:pPr marL="342900" lvl="2" indent="-342900">
                  <a:buFont typeface="Wingdings" pitchFamily="2" charset="2"/>
                  <a:buChar char="Ø"/>
                </a:pPr>
                <a:endParaRPr lang="en-US" sz="2400" dirty="0">
                  <a:latin typeface="Times New Roman" pitchFamily="18" charset="0"/>
                  <a:cs typeface="Times New Roman" pitchFamily="18" charset="0"/>
                </a:endParaRPr>
              </a:p>
              <a:p>
                <a:pPr algn="just"/>
                <a:r>
                  <a:rPr lang="en-US" sz="2400" dirty="0" smtClean="0"/>
                  <a:t>			</a:t>
                </a:r>
                <a14:m>
                  <m:oMath xmlns:m="http://schemas.openxmlformats.org/officeDocument/2006/math">
                    <m:sSub>
                      <m:sSubPr>
                        <m:ctrlPr>
                          <a:rPr lang="en-US" sz="2000" i="1">
                            <a:latin typeface="Cambria Math"/>
                          </a:rPr>
                        </m:ctrlPr>
                      </m:sSubPr>
                      <m:e>
                        <m:r>
                          <a:rPr lang="en-US" sz="2000" i="1">
                            <a:latin typeface="Cambria Math"/>
                          </a:rPr>
                          <m:t>𝑉</m:t>
                        </m:r>
                      </m:e>
                      <m:sub>
                        <m:r>
                          <a:rPr lang="en-US" sz="2000" i="1">
                            <a:latin typeface="Cambria Math"/>
                          </a:rPr>
                          <m:t>𝑎𝑛</m:t>
                        </m:r>
                      </m:sub>
                    </m:sSub>
                    <m:r>
                      <a:rPr lang="en-US" sz="2000" i="1">
                        <a:latin typeface="Cambria Math"/>
                      </a:rPr>
                      <m:t>=</m:t>
                    </m:r>
                    <m:f>
                      <m:fPr>
                        <m:ctrlPr>
                          <a:rPr lang="en-US" sz="2000" i="1">
                            <a:latin typeface="Cambria Math"/>
                          </a:rPr>
                        </m:ctrlPr>
                      </m:fPr>
                      <m:num>
                        <m:r>
                          <a:rPr lang="en-US" sz="2000" i="1">
                            <a:latin typeface="Cambria Math"/>
                          </a:rPr>
                          <m:t>1</m:t>
                        </m:r>
                      </m:num>
                      <m:den>
                        <m:rad>
                          <m:radPr>
                            <m:degHide m:val="on"/>
                            <m:ctrlPr>
                              <a:rPr lang="en-US" sz="2000" i="1">
                                <a:latin typeface="Cambria Math"/>
                              </a:rPr>
                            </m:ctrlPr>
                          </m:radPr>
                          <m:deg/>
                          <m:e>
                            <m:r>
                              <a:rPr lang="en-US" sz="2000" i="1">
                                <a:latin typeface="Cambria Math"/>
                              </a:rPr>
                              <m:t>3</m:t>
                            </m:r>
                          </m:e>
                        </m:rad>
                      </m:den>
                    </m:f>
                    <m:r>
                      <a:rPr lang="en-US" sz="2000" i="1">
                        <a:latin typeface="Cambria Math"/>
                      </a:rPr>
                      <m:t>(</m:t>
                    </m:r>
                    <m:sSub>
                      <m:sSubPr>
                        <m:ctrlPr>
                          <a:rPr lang="en-US" sz="2000" i="1">
                            <a:latin typeface="Cambria Math"/>
                          </a:rPr>
                        </m:ctrlPr>
                      </m:sSubPr>
                      <m:e>
                        <m:r>
                          <a:rPr lang="en-US" sz="2000" i="1">
                            <a:latin typeface="Cambria Math"/>
                          </a:rPr>
                          <m:t>𝑉</m:t>
                        </m:r>
                      </m:e>
                      <m:sub>
                        <m:r>
                          <a:rPr lang="en-US" sz="2000" i="1">
                            <a:latin typeface="Cambria Math"/>
                          </a:rPr>
                          <m:t>𝑎𝑏</m:t>
                        </m:r>
                      </m:sub>
                    </m:sSub>
                    <m:r>
                      <a:rPr lang="en-US" sz="2000" i="1">
                        <a:latin typeface="Cambria Math"/>
                      </a:rPr>
                      <m:t>∠−30°)</m:t>
                    </m:r>
                    <m:r>
                      <a:rPr lang="en-US" sz="2000" i="1" smtClean="0">
                        <a:latin typeface="Cambria Math"/>
                      </a:rPr>
                      <m:t> </m:t>
                    </m:r>
                  </m:oMath>
                </a14:m>
                <a:r>
                  <a:rPr lang="en-US" sz="2000" dirty="0" smtClean="0"/>
                  <a:t>	</a:t>
                </a:r>
                <a:r>
                  <a:rPr lang="en-US" sz="2000" dirty="0" smtClean="0">
                    <a:latin typeface="Times New Roman" pitchFamily="18" charset="0"/>
                    <a:cs typeface="Times New Roman" pitchFamily="18" charset="0"/>
                  </a:rPr>
                  <a:t>(2)</a:t>
                </a:r>
                <a:endParaRPr lang="en-US" sz="2000" dirty="0">
                  <a:latin typeface="Times New Roman" pitchFamily="18" charset="0"/>
                  <a:cs typeface="Times New Roman" pitchFamily="18" charset="0"/>
                </a:endParaRPr>
              </a:p>
            </p:txBody>
          </p:sp>
        </mc:Choice>
        <mc:Fallback>
          <p:sp>
            <p:nvSpPr>
              <p:cNvPr id="2" name="Rectangle 1"/>
              <p:cNvSpPr>
                <a:spLocks noRot="1" noChangeAspect="1" noMove="1" noResize="1" noEditPoints="1" noAdjustHandles="1" noChangeArrowheads="1" noChangeShapeType="1" noTextEdit="1"/>
              </p:cNvSpPr>
              <p:nvPr/>
            </p:nvSpPr>
            <p:spPr>
              <a:xfrm>
                <a:off x="685800" y="1627585"/>
                <a:ext cx="8153400" cy="3870483"/>
              </a:xfrm>
              <a:prstGeom prst="rect">
                <a:avLst/>
              </a:prstGeom>
              <a:blipFill rotWithShape="1">
                <a:blip r:embed="rId2"/>
                <a:stretch>
                  <a:fillRect l="-1047" t="-1260"/>
                </a:stretch>
              </a:blipFill>
            </p:spPr>
            <p:txBody>
              <a:bodyPr/>
              <a:lstStyle/>
              <a:p>
                <a:r>
                  <a:rPr lang="en-US">
                    <a:noFill/>
                  </a:rPr>
                  <a:t> </a:t>
                </a:r>
              </a:p>
            </p:txBody>
          </p:sp>
        </mc:Fallback>
      </mc:AlternateContent>
      <p:sp>
        <p:nvSpPr>
          <p:cNvPr id="3" name="TextBox 2"/>
          <p:cNvSpPr txBox="1"/>
          <p:nvPr/>
        </p:nvSpPr>
        <p:spPr>
          <a:xfrm>
            <a:off x="0" y="344269"/>
            <a:ext cx="9144000" cy="646331"/>
          </a:xfrm>
          <a:prstGeom prst="rect">
            <a:avLst/>
          </a:prstGeom>
          <a:noFill/>
        </p:spPr>
        <p:txBody>
          <a:bodyPr wrap="square" rtlCol="0">
            <a:spAutoFit/>
          </a:bodyPr>
          <a:lstStyle/>
          <a:p>
            <a:pPr lvl="1" algn="ctr"/>
            <a:r>
              <a:rPr lang="en-US" sz="3200" dirty="0" smtClean="0">
                <a:latin typeface="Times New Roman" pitchFamily="18" charset="0"/>
                <a:ea typeface="+mj-ea"/>
                <a:cs typeface="Times New Roman" pitchFamily="18" charset="0"/>
              </a:rPr>
              <a:t>Quick Review of Wye</a:t>
            </a:r>
            <a:r>
              <a:rPr lang="en-US" sz="3600" dirty="0" smtClean="0"/>
              <a:t> </a:t>
            </a:r>
            <a:r>
              <a:rPr lang="en-US" sz="3200" dirty="0">
                <a:latin typeface="Times New Roman" pitchFamily="18" charset="0"/>
                <a:ea typeface="+mj-ea"/>
                <a:cs typeface="Times New Roman" pitchFamily="18" charset="0"/>
              </a:rPr>
              <a:t>and Delta </a:t>
            </a:r>
            <a:r>
              <a:rPr lang="en-US" sz="3200" dirty="0" smtClean="0">
                <a:latin typeface="Times New Roman" pitchFamily="18" charset="0"/>
                <a:ea typeface="+mj-ea"/>
                <a:cs typeface="Times New Roman" pitchFamily="18" charset="0"/>
              </a:rPr>
              <a:t>Connection</a:t>
            </a:r>
            <a:endParaRPr lang="en-US" sz="3200" dirty="0">
              <a:latin typeface="Times New Roman" pitchFamily="18" charset="0"/>
              <a:ea typeface="+mj-ea"/>
              <a:cs typeface="Times New Roman" pitchFamily="18" charset="0"/>
            </a:endParaRPr>
          </a:p>
        </p:txBody>
      </p:sp>
      <p:sp>
        <p:nvSpPr>
          <p:cNvPr id="4" name="Slide Number Placeholder 3"/>
          <p:cNvSpPr>
            <a:spLocks noGrp="1"/>
          </p:cNvSpPr>
          <p:nvPr>
            <p:ph type="sldNum" sz="quarter" idx="12"/>
          </p:nvPr>
        </p:nvSpPr>
        <p:spPr/>
        <p:txBody>
          <a:bodyPr/>
          <a:lstStyle/>
          <a:p>
            <a:fld id="{B6F15528-21DE-4FAA-801E-634DDDAF4B2B}" type="slidenum">
              <a:rPr lang="en-US" smtClean="0"/>
              <a:pPr/>
              <a:t>103</a:t>
            </a:fld>
            <a:endParaRPr lang="en-US"/>
          </a:p>
        </p:txBody>
      </p:sp>
    </p:spTree>
    <p:extLst>
      <p:ext uri="{BB962C8B-B14F-4D97-AF65-F5344CB8AC3E}">
        <p14:creationId xmlns:p14="http://schemas.microsoft.com/office/powerpoint/2010/main" val="1083356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344269"/>
            <a:ext cx="9144000" cy="646331"/>
          </a:xfrm>
          <a:prstGeom prst="rect">
            <a:avLst/>
          </a:prstGeom>
          <a:noFill/>
        </p:spPr>
        <p:txBody>
          <a:bodyPr wrap="square" rtlCol="0">
            <a:spAutoFit/>
          </a:bodyPr>
          <a:lstStyle/>
          <a:p>
            <a:pPr lvl="1" algn="ctr"/>
            <a:r>
              <a:rPr lang="en-US" sz="3200" dirty="0" smtClean="0">
                <a:latin typeface="Times New Roman" pitchFamily="18" charset="0"/>
                <a:ea typeface="+mj-ea"/>
                <a:cs typeface="Times New Roman" pitchFamily="18" charset="0"/>
              </a:rPr>
              <a:t>Quick Review of Wye</a:t>
            </a:r>
            <a:r>
              <a:rPr lang="en-US" sz="3600" dirty="0" smtClean="0"/>
              <a:t> </a:t>
            </a:r>
            <a:r>
              <a:rPr lang="en-US" sz="3200" dirty="0">
                <a:latin typeface="Times New Roman" pitchFamily="18" charset="0"/>
                <a:ea typeface="+mj-ea"/>
                <a:cs typeface="Times New Roman" pitchFamily="18" charset="0"/>
              </a:rPr>
              <a:t>and Delta </a:t>
            </a:r>
            <a:r>
              <a:rPr lang="en-US" sz="3200" dirty="0" smtClean="0">
                <a:latin typeface="Times New Roman" pitchFamily="18" charset="0"/>
                <a:ea typeface="+mj-ea"/>
                <a:cs typeface="Times New Roman" pitchFamily="18" charset="0"/>
              </a:rPr>
              <a:t>Connection</a:t>
            </a:r>
            <a:endParaRPr lang="en-US" sz="3200" dirty="0">
              <a:latin typeface="Times New Roman" pitchFamily="18" charset="0"/>
              <a:ea typeface="+mj-ea"/>
              <a:cs typeface="Times New Roman" pitchFamily="18" charset="0"/>
            </a:endParaRPr>
          </a:p>
        </p:txBody>
      </p:sp>
      <mc:AlternateContent xmlns:mc="http://schemas.openxmlformats.org/markup-compatibility/2006">
        <mc:Choice xmlns:a14="http://schemas.microsoft.com/office/drawing/2010/main" Requires="a14">
          <p:sp>
            <p:nvSpPr>
              <p:cNvPr id="3" name="TextBox 2"/>
              <p:cNvSpPr txBox="1"/>
              <p:nvPr/>
            </p:nvSpPr>
            <p:spPr>
              <a:xfrm>
                <a:off x="381000" y="1295400"/>
                <a:ext cx="8458200" cy="5034648"/>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If </a:t>
                </a:r>
                <a:r>
                  <a:rPr lang="en-US" sz="2400" dirty="0">
                    <a:latin typeface="Times New Roman" pitchFamily="18" charset="0"/>
                    <a:cs typeface="Times New Roman" pitchFamily="18" charset="0"/>
                  </a:rPr>
                  <a:t>the voltages considered are negative sequence components (to be discussed later), </a:t>
                </a:r>
                <a14:m>
                  <m:oMath xmlns:m="http://schemas.openxmlformats.org/officeDocument/2006/math">
                    <m:sSub>
                      <m:sSubPr>
                        <m:ctrlPr>
                          <a:rPr lang="en-US" sz="2400" i="1" dirty="0">
                            <a:latin typeface="Cambria Math"/>
                            <a:cs typeface="Times New Roman" pitchFamily="18" charset="0"/>
                          </a:rPr>
                        </m:ctrlPr>
                      </m:sSubPr>
                      <m:e>
                        <m:r>
                          <a:rPr lang="en-US" sz="2400" i="1" dirty="0">
                            <a:latin typeface="Cambria Math"/>
                            <a:cs typeface="Times New Roman" pitchFamily="18" charset="0"/>
                          </a:rPr>
                          <m:t>𝑉</m:t>
                        </m:r>
                      </m:e>
                      <m:sub>
                        <m:r>
                          <a:rPr lang="en-US" sz="2400" i="1" dirty="0">
                            <a:latin typeface="Cambria Math"/>
                            <a:cs typeface="Times New Roman" pitchFamily="18" charset="0"/>
                          </a:rPr>
                          <m:t>𝑎𝑏</m:t>
                        </m:r>
                      </m:sub>
                    </m:sSub>
                  </m:oMath>
                </a14:m>
                <a:r>
                  <a:rPr lang="en-US" sz="2400" dirty="0">
                    <a:latin typeface="Times New Roman" pitchFamily="18" charset="0"/>
                    <a:cs typeface="Times New Roman" pitchFamily="18" charset="0"/>
                  </a:rPr>
                  <a:t> and </a:t>
                </a:r>
                <a14:m>
                  <m:oMath xmlns:m="http://schemas.openxmlformats.org/officeDocument/2006/math">
                    <m:sSub>
                      <m:sSubPr>
                        <m:ctrlPr>
                          <a:rPr lang="en-US" sz="2400" i="1" dirty="0">
                            <a:latin typeface="Cambria Math"/>
                            <a:cs typeface="Times New Roman" pitchFamily="18" charset="0"/>
                          </a:rPr>
                        </m:ctrlPr>
                      </m:sSubPr>
                      <m:e>
                        <m:r>
                          <a:rPr lang="en-US" sz="2400" i="1" dirty="0">
                            <a:latin typeface="Cambria Math"/>
                            <a:cs typeface="Times New Roman" pitchFamily="18" charset="0"/>
                          </a:rPr>
                          <m:t>𝑉</m:t>
                        </m:r>
                      </m:e>
                      <m:sub>
                        <m:r>
                          <a:rPr lang="en-US" sz="2400" i="1" dirty="0">
                            <a:latin typeface="Cambria Math"/>
                            <a:cs typeface="Times New Roman" pitchFamily="18" charset="0"/>
                          </a:rPr>
                          <m:t>𝑎𝑛</m:t>
                        </m:r>
                      </m:sub>
                    </m:sSub>
                  </m:oMath>
                </a14:m>
                <a:r>
                  <a:rPr lang="en-US" sz="2400" dirty="0">
                    <a:latin typeface="Times New Roman" pitchFamily="18" charset="0"/>
                    <a:cs typeface="Times New Roman" pitchFamily="18" charset="0"/>
                  </a:rPr>
                  <a:t> can be related </a:t>
                </a:r>
                <a:r>
                  <a:rPr lang="en-US" sz="2400" dirty="0" smtClean="0">
                    <a:latin typeface="Times New Roman" pitchFamily="18" charset="0"/>
                    <a:cs typeface="Times New Roman" pitchFamily="18" charset="0"/>
                  </a:rPr>
                  <a:t>as:</a:t>
                </a:r>
              </a:p>
              <a:p>
                <a:pPr marL="342900" lvl="2" indent="-342900">
                  <a:buFont typeface="Wingdings" pitchFamily="2" charset="2"/>
                  <a:buChar char="Ø"/>
                </a:pPr>
                <a:endParaRPr lang="en-US" sz="2400" dirty="0">
                  <a:latin typeface="Times New Roman" pitchFamily="18" charset="0"/>
                  <a:cs typeface="Times New Roman" pitchFamily="18" charset="0"/>
                </a:endParaRPr>
              </a:p>
              <a:p>
                <a:pPr algn="just"/>
                <a:r>
                  <a:rPr lang="en-US" sz="2400" dirty="0" smtClean="0"/>
                  <a:t>			</a:t>
                </a:r>
                <a14:m>
                  <m:oMath xmlns:m="http://schemas.openxmlformats.org/officeDocument/2006/math">
                    <m:sSub>
                      <m:sSubPr>
                        <m:ctrlPr>
                          <a:rPr lang="en-US" sz="2000" i="1">
                            <a:latin typeface="Cambria Math"/>
                          </a:rPr>
                        </m:ctrlPr>
                      </m:sSubPr>
                      <m:e>
                        <m:r>
                          <a:rPr lang="en-US" sz="2000" i="1">
                            <a:latin typeface="Cambria Math"/>
                          </a:rPr>
                          <m:t>𝑉</m:t>
                        </m:r>
                      </m:e>
                      <m:sub>
                        <m:r>
                          <a:rPr lang="en-US" sz="2000" i="1">
                            <a:latin typeface="Cambria Math"/>
                          </a:rPr>
                          <m:t>𝑎𝑏</m:t>
                        </m:r>
                      </m:sub>
                    </m:sSub>
                    <m:r>
                      <a:rPr lang="en-US" sz="2000" i="1">
                        <a:latin typeface="Cambria Math"/>
                      </a:rPr>
                      <m:t>=</m:t>
                    </m:r>
                    <m:rad>
                      <m:radPr>
                        <m:degHide m:val="on"/>
                        <m:ctrlPr>
                          <a:rPr lang="en-US" sz="2000" i="1">
                            <a:latin typeface="Cambria Math"/>
                          </a:rPr>
                        </m:ctrlPr>
                      </m:radPr>
                      <m:deg/>
                      <m:e>
                        <m:r>
                          <a:rPr lang="en-US" sz="2000" i="1">
                            <a:latin typeface="Cambria Math"/>
                          </a:rPr>
                          <m:t>3</m:t>
                        </m:r>
                      </m:e>
                    </m:rad>
                    <m:r>
                      <a:rPr lang="en-US" sz="2000" i="1">
                        <a:latin typeface="Cambria Math"/>
                      </a:rPr>
                      <m:t>(</m:t>
                    </m:r>
                    <m:r>
                      <a:rPr lang="en-US" sz="2000" i="1">
                        <a:latin typeface="Cambria Math"/>
                      </a:rPr>
                      <m:t>𝑉</m:t>
                    </m:r>
                    <m:r>
                      <a:rPr lang="en-US" sz="2000" i="1">
                        <a:latin typeface="Cambria Math"/>
                      </a:rPr>
                      <m:t>∠−30°)</m:t>
                    </m:r>
                    <m:sSub>
                      <m:sSubPr>
                        <m:ctrlPr>
                          <a:rPr lang="en-US" sz="2000" i="1">
                            <a:latin typeface="Cambria Math"/>
                          </a:rPr>
                        </m:ctrlPr>
                      </m:sSubPr>
                      <m:e>
                        <m:r>
                          <a:rPr lang="en-US" sz="2000" i="1">
                            <a:latin typeface="Cambria Math"/>
                          </a:rPr>
                          <m:t>𝑉</m:t>
                        </m:r>
                      </m:e>
                      <m:sub>
                        <m:r>
                          <a:rPr lang="en-US" sz="2000" i="1">
                            <a:latin typeface="Cambria Math"/>
                          </a:rPr>
                          <m:t>𝑎𝑛</m:t>
                        </m:r>
                      </m:sub>
                    </m:sSub>
                  </m:oMath>
                </a14:m>
                <a:r>
                  <a:rPr lang="en-US" sz="2000" dirty="0" smtClean="0"/>
                  <a:t>			</a:t>
                </a:r>
                <a:r>
                  <a:rPr lang="en-US" sz="2000" dirty="0" smtClean="0">
                    <a:latin typeface="Times New Roman" pitchFamily="18" charset="0"/>
                    <a:cs typeface="Times New Roman" pitchFamily="18" charset="0"/>
                  </a:rPr>
                  <a:t>(3)</a:t>
                </a:r>
                <a:endParaRPr lang="en-US" sz="2000" dirty="0">
                  <a:latin typeface="Times New Roman" pitchFamily="18" charset="0"/>
                  <a:cs typeface="Times New Roman" pitchFamily="18" charset="0"/>
                </a:endParaRPr>
              </a:p>
              <a:p>
                <a:pPr marL="914400" lvl="4"/>
                <a:r>
                  <a:rPr lang="en-US" sz="2400" dirty="0">
                    <a:latin typeface="Times New Roman" pitchFamily="18" charset="0"/>
                    <a:cs typeface="Times New Roman" pitchFamily="18" charset="0"/>
                  </a:rPr>
                  <a:t>and </a:t>
                </a:r>
              </a:p>
              <a:p>
                <a:pPr algn="just"/>
                <a:r>
                  <a:rPr lang="en-US" sz="2400" dirty="0" smtClean="0"/>
                  <a:t>			</a:t>
                </a:r>
                <a14:m>
                  <m:oMath xmlns:m="http://schemas.openxmlformats.org/officeDocument/2006/math">
                    <m:sSub>
                      <m:sSubPr>
                        <m:ctrlPr>
                          <a:rPr lang="en-US" sz="2000" i="1">
                            <a:latin typeface="Cambria Math"/>
                          </a:rPr>
                        </m:ctrlPr>
                      </m:sSubPr>
                      <m:e>
                        <m:r>
                          <a:rPr lang="en-US" sz="2000" i="1">
                            <a:latin typeface="Cambria Math"/>
                          </a:rPr>
                          <m:t>𝑉</m:t>
                        </m:r>
                      </m:e>
                      <m:sub>
                        <m:r>
                          <a:rPr lang="en-US" sz="2000" i="1">
                            <a:latin typeface="Cambria Math"/>
                          </a:rPr>
                          <m:t>𝑎𝑛</m:t>
                        </m:r>
                      </m:sub>
                    </m:sSub>
                    <m:r>
                      <a:rPr lang="en-US" sz="2000" i="1">
                        <a:latin typeface="Cambria Math"/>
                      </a:rPr>
                      <m:t>=</m:t>
                    </m:r>
                    <m:f>
                      <m:fPr>
                        <m:ctrlPr>
                          <a:rPr lang="en-US" sz="2000" i="1">
                            <a:latin typeface="Cambria Math"/>
                          </a:rPr>
                        </m:ctrlPr>
                      </m:fPr>
                      <m:num>
                        <m:r>
                          <a:rPr lang="en-US" sz="2000" i="1">
                            <a:latin typeface="Cambria Math"/>
                          </a:rPr>
                          <m:t>1</m:t>
                        </m:r>
                      </m:num>
                      <m:den>
                        <m:rad>
                          <m:radPr>
                            <m:degHide m:val="on"/>
                            <m:ctrlPr>
                              <a:rPr lang="en-US" sz="2000" i="1">
                                <a:latin typeface="Cambria Math"/>
                              </a:rPr>
                            </m:ctrlPr>
                          </m:radPr>
                          <m:deg/>
                          <m:e>
                            <m:r>
                              <a:rPr lang="en-US" sz="2000" i="1">
                                <a:latin typeface="Cambria Math"/>
                              </a:rPr>
                              <m:t>3</m:t>
                            </m:r>
                          </m:e>
                        </m:rad>
                      </m:den>
                    </m:f>
                    <m:r>
                      <a:rPr lang="en-US" sz="2000" i="1">
                        <a:latin typeface="Cambria Math"/>
                      </a:rPr>
                      <m:t>(</m:t>
                    </m:r>
                    <m:r>
                      <a:rPr lang="en-US" sz="2000" i="1">
                        <a:latin typeface="Cambria Math"/>
                      </a:rPr>
                      <m:t>𝑉</m:t>
                    </m:r>
                    <m:r>
                      <a:rPr lang="en-US" sz="2000" i="1">
                        <a:latin typeface="Cambria Math"/>
                      </a:rPr>
                      <m:t>∠30°)</m:t>
                    </m:r>
                    <m:sSub>
                      <m:sSubPr>
                        <m:ctrlPr>
                          <a:rPr lang="en-US" sz="2000" i="1">
                            <a:latin typeface="Cambria Math"/>
                          </a:rPr>
                        </m:ctrlPr>
                      </m:sSubPr>
                      <m:e>
                        <m:r>
                          <a:rPr lang="en-US" sz="2000" i="1">
                            <a:latin typeface="Cambria Math"/>
                          </a:rPr>
                          <m:t>𝑉</m:t>
                        </m:r>
                      </m:e>
                      <m:sub>
                        <m:r>
                          <a:rPr lang="en-US" sz="2000" i="1">
                            <a:latin typeface="Cambria Math"/>
                          </a:rPr>
                          <m:t>𝑎𝑏</m:t>
                        </m:r>
                      </m:sub>
                    </m:sSub>
                  </m:oMath>
                </a14:m>
                <a:r>
                  <a:rPr lang="en-US" sz="2000" dirty="0" smtClean="0"/>
                  <a:t>			</a:t>
                </a:r>
                <a:r>
                  <a:rPr lang="en-US" sz="2000" dirty="0" smtClean="0">
                    <a:latin typeface="Times New Roman" pitchFamily="18" charset="0"/>
                    <a:cs typeface="Times New Roman" pitchFamily="18" charset="0"/>
                  </a:rPr>
                  <a:t>(</a:t>
                </a:r>
                <a:r>
                  <a:rPr lang="en-US" sz="2000" dirty="0" smtClean="0">
                    <a:latin typeface="Times New Roman" pitchFamily="18" charset="0"/>
                    <a:cs typeface="Times New Roman" pitchFamily="18" charset="0"/>
                  </a:rPr>
                  <a:t>4)</a:t>
                </a:r>
                <a:endParaRPr lang="en-US" sz="2000" dirty="0">
                  <a:latin typeface="Times New Roman" pitchFamily="18" charset="0"/>
                  <a:cs typeface="Times New Roman" pitchFamily="18" charset="0"/>
                </a:endParaRPr>
              </a:p>
              <a:p>
                <a:pPr marL="0" lvl="2"/>
                <a:endParaRPr lang="en-US" sz="2400" dirty="0" smtClean="0">
                  <a:latin typeface="Times New Roman" pitchFamily="18" charset="0"/>
                  <a:cs typeface="Times New Roman" pitchFamily="18" charset="0"/>
                </a:endParaRPr>
              </a:p>
              <a:p>
                <a:pPr marL="285750" lvl="2" indent="-285750">
                  <a:buFont typeface="Wingdings" pitchFamily="2" charset="2"/>
                  <a:buChar char="Ø"/>
                </a:pPr>
                <a:r>
                  <a:rPr lang="en-US" sz="2400" dirty="0" smtClean="0">
                    <a:latin typeface="Times New Roman" pitchFamily="18" charset="0"/>
                    <a:cs typeface="Times New Roman" pitchFamily="18" charset="0"/>
                  </a:rPr>
                  <a:t>The relationship can also be understood by the following. </a:t>
                </a:r>
              </a:p>
              <a:p>
                <a:pPr marL="742950" lvl="3" indent="-285750">
                  <a:buFont typeface="Wingdings" pitchFamily="2" charset="2"/>
                  <a:buChar char="Ø"/>
                </a:pPr>
                <a:r>
                  <a:rPr lang="en-US" sz="2400" dirty="0" smtClean="0">
                    <a:latin typeface="Times New Roman" pitchFamily="18" charset="0"/>
                    <a:cs typeface="Times New Roman" pitchFamily="18" charset="0"/>
                  </a:rPr>
                  <a:t>(Let </a:t>
                </a:r>
                <a14:m>
                  <m:oMath xmlns:m="http://schemas.openxmlformats.org/officeDocument/2006/math">
                    <m:sSub>
                      <m:sSubPr>
                        <m:ctrlPr>
                          <a:rPr lang="en-US" sz="2400" i="1">
                            <a:latin typeface="Cambria Math"/>
                          </a:rPr>
                        </m:ctrlPr>
                      </m:sSubPr>
                      <m:e>
                        <m:r>
                          <a:rPr lang="en-US" sz="2400" i="1">
                            <a:latin typeface="Cambria Math"/>
                          </a:rPr>
                          <m:t>𝑉</m:t>
                        </m:r>
                      </m:e>
                      <m:sub>
                        <m:r>
                          <a:rPr lang="en-US" sz="2400" i="1">
                            <a:latin typeface="Cambria Math"/>
                          </a:rPr>
                          <m:t>𝑎𝑛</m:t>
                        </m:r>
                      </m:sub>
                    </m:sSub>
                    <m:r>
                      <a:rPr lang="en-US" sz="2400" i="1">
                        <a:latin typeface="Cambria Math"/>
                      </a:rPr>
                      <m:t>=</m:t>
                    </m:r>
                    <m:r>
                      <a:rPr lang="en-US" sz="2400" i="1">
                        <a:latin typeface="Cambria Math"/>
                      </a:rPr>
                      <m:t>𝑉</m:t>
                    </m:r>
                    <m:r>
                      <a:rPr lang="en-US" sz="2400" i="1">
                        <a:latin typeface="Cambria Math"/>
                      </a:rPr>
                      <m:t>∠0°</m:t>
                    </m:r>
                  </m:oMath>
                </a14:m>
                <a:r>
                  <a:rPr lang="en-US" sz="2400" dirty="0" smtClean="0">
                    <a:latin typeface="Times New Roman" pitchFamily="18" charset="0"/>
                    <a:cs typeface="Times New Roman" pitchFamily="18" charset="0"/>
                  </a:rPr>
                  <a:t>)</a:t>
                </a:r>
              </a:p>
              <a:p>
                <a:pPr marL="742950" lvl="3" indent="-285750">
                  <a:buFont typeface="Wingdings" pitchFamily="2" charset="2"/>
                  <a:buChar char="Ø"/>
                </a:pPr>
                <a:endParaRPr lang="en-US" sz="2400" dirty="0" smtClean="0">
                  <a:latin typeface="Times New Roman" pitchFamily="18" charset="0"/>
                  <a:cs typeface="Times New Roman" pitchFamily="18" charset="0"/>
                </a:endParaRPr>
              </a:p>
              <a:p>
                <a:pPr marL="0" lvl="2">
                  <a:spcAft>
                    <a:spcPts val="600"/>
                  </a:spcAft>
                </a:pPr>
                <a14:m>
                  <m:oMath xmlns:m="http://schemas.openxmlformats.org/officeDocument/2006/math">
                    <m:sSub>
                      <m:sSubPr>
                        <m:ctrlPr>
                          <a:rPr lang="en-US" sz="2000" i="1">
                            <a:latin typeface="Cambria Math"/>
                          </a:rPr>
                        </m:ctrlPr>
                      </m:sSubPr>
                      <m:e>
                        <m:acc>
                          <m:accPr>
                            <m:chr m:val="̅"/>
                            <m:ctrlPr>
                              <a:rPr lang="en-US" sz="2000" i="1">
                                <a:latin typeface="Cambria Math"/>
                              </a:rPr>
                            </m:ctrlPr>
                          </m:accPr>
                          <m:e>
                            <m:r>
                              <a:rPr lang="en-US" sz="2000" i="1">
                                <a:latin typeface="Cambria Math"/>
                              </a:rPr>
                              <m:t>𝑉</m:t>
                            </m:r>
                          </m:e>
                        </m:acc>
                      </m:e>
                      <m:sub>
                        <m:r>
                          <a:rPr lang="en-US" sz="2000" i="1">
                            <a:latin typeface="Cambria Math"/>
                          </a:rPr>
                          <m:t>𝑎𝑏</m:t>
                        </m:r>
                      </m:sub>
                    </m:sSub>
                    <m:r>
                      <a:rPr lang="en-US" sz="2000" i="1">
                        <a:latin typeface="Cambria Math"/>
                      </a:rPr>
                      <m:t>=</m:t>
                    </m:r>
                    <m:sSub>
                      <m:sSubPr>
                        <m:ctrlPr>
                          <a:rPr lang="en-US" sz="2000" i="1">
                            <a:latin typeface="Cambria Math"/>
                          </a:rPr>
                        </m:ctrlPr>
                      </m:sSubPr>
                      <m:e>
                        <m:acc>
                          <m:accPr>
                            <m:chr m:val="̅"/>
                            <m:ctrlPr>
                              <a:rPr lang="en-US" sz="2000" i="1">
                                <a:latin typeface="Cambria Math"/>
                              </a:rPr>
                            </m:ctrlPr>
                          </m:accPr>
                          <m:e>
                            <m:r>
                              <a:rPr lang="en-US" sz="2000" i="1">
                                <a:latin typeface="Cambria Math"/>
                              </a:rPr>
                              <m:t>𝑉</m:t>
                            </m:r>
                          </m:e>
                        </m:acc>
                      </m:e>
                      <m:sub>
                        <m:r>
                          <a:rPr lang="en-US" sz="2000" i="1">
                            <a:latin typeface="Cambria Math"/>
                          </a:rPr>
                          <m:t>𝑎𝑛</m:t>
                        </m:r>
                      </m:sub>
                    </m:sSub>
                    <m:r>
                      <a:rPr lang="en-US" sz="2000" i="1">
                        <a:latin typeface="Cambria Math"/>
                      </a:rPr>
                      <m:t>−</m:t>
                    </m:r>
                    <m:sSub>
                      <m:sSubPr>
                        <m:ctrlPr>
                          <a:rPr lang="en-US" sz="2000" i="1">
                            <a:latin typeface="Cambria Math"/>
                          </a:rPr>
                        </m:ctrlPr>
                      </m:sSubPr>
                      <m:e>
                        <m:acc>
                          <m:accPr>
                            <m:chr m:val="̅"/>
                            <m:ctrlPr>
                              <a:rPr lang="en-US" sz="2000" i="1">
                                <a:latin typeface="Cambria Math"/>
                              </a:rPr>
                            </m:ctrlPr>
                          </m:accPr>
                          <m:e>
                            <m:r>
                              <a:rPr lang="en-US" sz="2000" i="1">
                                <a:latin typeface="Cambria Math"/>
                              </a:rPr>
                              <m:t>𝑉</m:t>
                            </m:r>
                          </m:e>
                        </m:acc>
                      </m:e>
                      <m:sub>
                        <m:r>
                          <a:rPr lang="en-US" sz="2000" i="1">
                            <a:latin typeface="Cambria Math"/>
                          </a:rPr>
                          <m:t>𝑏𝑛</m:t>
                        </m:r>
                      </m:sub>
                    </m:sSub>
                    <m:r>
                      <a:rPr lang="en-US" sz="2000" i="1">
                        <a:latin typeface="Cambria Math"/>
                      </a:rPr>
                      <m:t>=</m:t>
                    </m:r>
                    <m:d>
                      <m:dPr>
                        <m:ctrlPr>
                          <a:rPr lang="en-US" sz="2000" i="1">
                            <a:latin typeface="Cambria Math"/>
                          </a:rPr>
                        </m:ctrlPr>
                      </m:dPr>
                      <m:e>
                        <m:r>
                          <a:rPr lang="en-US" sz="2000" i="1">
                            <a:latin typeface="Cambria Math"/>
                          </a:rPr>
                          <m:t>𝑉</m:t>
                        </m:r>
                        <m:r>
                          <a:rPr lang="en-US" sz="2000" i="1">
                            <a:latin typeface="Cambria Math"/>
                          </a:rPr>
                          <m:t>∠0°</m:t>
                        </m:r>
                      </m:e>
                    </m:d>
                    <m:r>
                      <a:rPr lang="en-US" sz="2000" i="1">
                        <a:latin typeface="Cambria Math"/>
                      </a:rPr>
                      <m:t>−</m:t>
                    </m:r>
                    <m:d>
                      <m:dPr>
                        <m:ctrlPr>
                          <a:rPr lang="en-US" sz="2000" i="1">
                            <a:latin typeface="Cambria Math"/>
                          </a:rPr>
                        </m:ctrlPr>
                      </m:dPr>
                      <m:e>
                        <m:r>
                          <a:rPr lang="en-US" sz="2000" i="1">
                            <a:latin typeface="Cambria Math"/>
                          </a:rPr>
                          <m:t>𝑉</m:t>
                        </m:r>
                        <m:r>
                          <a:rPr lang="en-US" sz="2000" i="1">
                            <a:latin typeface="Cambria Math"/>
                          </a:rPr>
                          <m:t>∠−120°</m:t>
                        </m:r>
                      </m:e>
                    </m:d>
                    <m:r>
                      <a:rPr lang="en-US" sz="2000" i="1">
                        <a:latin typeface="Cambria Math"/>
                      </a:rPr>
                      <m:t>=</m:t>
                    </m:r>
                    <m:rad>
                      <m:radPr>
                        <m:degHide m:val="on"/>
                        <m:ctrlPr>
                          <a:rPr lang="en-US" sz="2000" i="1">
                            <a:latin typeface="Cambria Math"/>
                          </a:rPr>
                        </m:ctrlPr>
                      </m:radPr>
                      <m:deg/>
                      <m:e>
                        <m:r>
                          <a:rPr lang="en-US" sz="2000" i="1">
                            <a:latin typeface="Cambria Math"/>
                          </a:rPr>
                          <m:t>3</m:t>
                        </m:r>
                      </m:e>
                    </m:rad>
                    <m:r>
                      <a:rPr lang="en-US" sz="2000" i="1">
                        <a:latin typeface="Cambria Math"/>
                      </a:rPr>
                      <m:t>𝑉</m:t>
                    </m:r>
                    <m:r>
                      <a:rPr lang="en-US" sz="2000" i="1">
                        <a:latin typeface="Cambria Math"/>
                      </a:rPr>
                      <m:t>∠30°</m:t>
                    </m:r>
                  </m:oMath>
                </a14:m>
                <a:r>
                  <a:rPr lang="en-US" sz="2000" dirty="0" smtClean="0"/>
                  <a:t>		</a:t>
                </a:r>
                <a:r>
                  <a:rPr lang="en-US" sz="2000" dirty="0" smtClean="0">
                    <a:latin typeface="Times New Roman" pitchFamily="18" charset="0"/>
                    <a:cs typeface="Times New Roman" pitchFamily="18" charset="0"/>
                  </a:rPr>
                  <a:t>(5)</a:t>
                </a:r>
              </a:p>
              <a:p>
                <a:pPr marL="0" lvl="2">
                  <a:spcAft>
                    <a:spcPts val="600"/>
                  </a:spcAft>
                </a:pPr>
                <a14:m>
                  <m:oMath xmlns:m="http://schemas.openxmlformats.org/officeDocument/2006/math">
                    <m:sSub>
                      <m:sSubPr>
                        <m:ctrlPr>
                          <a:rPr lang="en-US" sz="2000" i="1">
                            <a:latin typeface="Cambria Math"/>
                          </a:rPr>
                        </m:ctrlPr>
                      </m:sSubPr>
                      <m:e>
                        <m:acc>
                          <m:accPr>
                            <m:chr m:val="̅"/>
                            <m:ctrlPr>
                              <a:rPr lang="en-US" sz="2000" i="1">
                                <a:latin typeface="Cambria Math"/>
                              </a:rPr>
                            </m:ctrlPr>
                          </m:accPr>
                          <m:e>
                            <m:r>
                              <a:rPr lang="en-US" sz="2000" i="1">
                                <a:latin typeface="Cambria Math"/>
                              </a:rPr>
                              <m:t>𝑉</m:t>
                            </m:r>
                          </m:e>
                        </m:acc>
                      </m:e>
                      <m:sub>
                        <m:r>
                          <a:rPr lang="en-US" sz="2000" i="1">
                            <a:latin typeface="Cambria Math"/>
                          </a:rPr>
                          <m:t>𝑏𝑐</m:t>
                        </m:r>
                      </m:sub>
                    </m:sSub>
                    <m:r>
                      <a:rPr lang="en-US" sz="2000" i="1">
                        <a:latin typeface="Cambria Math"/>
                      </a:rPr>
                      <m:t>=</m:t>
                    </m:r>
                    <m:sSub>
                      <m:sSubPr>
                        <m:ctrlPr>
                          <a:rPr lang="en-US" sz="2000" i="1">
                            <a:latin typeface="Cambria Math"/>
                          </a:rPr>
                        </m:ctrlPr>
                      </m:sSubPr>
                      <m:e>
                        <m:acc>
                          <m:accPr>
                            <m:chr m:val="̅"/>
                            <m:ctrlPr>
                              <a:rPr lang="en-US" sz="2000" i="1">
                                <a:latin typeface="Cambria Math"/>
                              </a:rPr>
                            </m:ctrlPr>
                          </m:accPr>
                          <m:e>
                            <m:r>
                              <a:rPr lang="en-US" sz="2000" i="1">
                                <a:latin typeface="Cambria Math"/>
                              </a:rPr>
                              <m:t>𝑉</m:t>
                            </m:r>
                          </m:e>
                        </m:acc>
                      </m:e>
                      <m:sub>
                        <m:r>
                          <a:rPr lang="en-US" sz="2000" i="1">
                            <a:latin typeface="Cambria Math"/>
                          </a:rPr>
                          <m:t>𝑏𝑛</m:t>
                        </m:r>
                      </m:sub>
                    </m:sSub>
                    <m:r>
                      <a:rPr lang="en-US" sz="2000" i="1">
                        <a:latin typeface="Cambria Math"/>
                      </a:rPr>
                      <m:t>−</m:t>
                    </m:r>
                    <m:sSub>
                      <m:sSubPr>
                        <m:ctrlPr>
                          <a:rPr lang="en-US" sz="2000" i="1">
                            <a:latin typeface="Cambria Math"/>
                          </a:rPr>
                        </m:ctrlPr>
                      </m:sSubPr>
                      <m:e>
                        <m:acc>
                          <m:accPr>
                            <m:chr m:val="̅"/>
                            <m:ctrlPr>
                              <a:rPr lang="en-US" sz="2000" i="1">
                                <a:latin typeface="Cambria Math"/>
                              </a:rPr>
                            </m:ctrlPr>
                          </m:accPr>
                          <m:e>
                            <m:r>
                              <a:rPr lang="en-US" sz="2000" i="1">
                                <a:latin typeface="Cambria Math"/>
                              </a:rPr>
                              <m:t>𝑉</m:t>
                            </m:r>
                          </m:e>
                        </m:acc>
                      </m:e>
                      <m:sub>
                        <m:r>
                          <a:rPr lang="en-US" sz="2000" i="1">
                            <a:latin typeface="Cambria Math"/>
                          </a:rPr>
                          <m:t>𝑐𝑛</m:t>
                        </m:r>
                      </m:sub>
                    </m:sSub>
                    <m:r>
                      <a:rPr lang="en-US" sz="2000" i="1">
                        <a:latin typeface="Cambria Math"/>
                      </a:rPr>
                      <m:t>=</m:t>
                    </m:r>
                    <m:d>
                      <m:dPr>
                        <m:ctrlPr>
                          <a:rPr lang="en-US" sz="2000" i="1">
                            <a:latin typeface="Cambria Math"/>
                          </a:rPr>
                        </m:ctrlPr>
                      </m:dPr>
                      <m:e>
                        <m:r>
                          <a:rPr lang="en-US" sz="2000" i="1">
                            <a:latin typeface="Cambria Math"/>
                          </a:rPr>
                          <m:t>𝑉</m:t>
                        </m:r>
                        <m:r>
                          <a:rPr lang="en-US" sz="2000" i="1">
                            <a:latin typeface="Cambria Math"/>
                          </a:rPr>
                          <m:t>∠−120°</m:t>
                        </m:r>
                      </m:e>
                    </m:d>
                    <m:r>
                      <a:rPr lang="en-US" sz="2000" i="1">
                        <a:latin typeface="Cambria Math"/>
                      </a:rPr>
                      <m:t>−</m:t>
                    </m:r>
                    <m:d>
                      <m:dPr>
                        <m:ctrlPr>
                          <a:rPr lang="en-US" sz="2000" i="1">
                            <a:latin typeface="Cambria Math"/>
                          </a:rPr>
                        </m:ctrlPr>
                      </m:dPr>
                      <m:e>
                        <m:r>
                          <a:rPr lang="en-US" sz="2000" i="1">
                            <a:latin typeface="Cambria Math"/>
                          </a:rPr>
                          <m:t>𝑉</m:t>
                        </m:r>
                        <m:r>
                          <a:rPr lang="en-US" sz="2000" i="1">
                            <a:latin typeface="Cambria Math"/>
                          </a:rPr>
                          <m:t>∠120°</m:t>
                        </m:r>
                      </m:e>
                    </m:d>
                    <m:r>
                      <a:rPr lang="en-US" sz="2000" i="1">
                        <a:latin typeface="Cambria Math"/>
                      </a:rPr>
                      <m:t>=</m:t>
                    </m:r>
                    <m:rad>
                      <m:radPr>
                        <m:degHide m:val="on"/>
                        <m:ctrlPr>
                          <a:rPr lang="en-US" sz="2000" i="1">
                            <a:latin typeface="Cambria Math"/>
                          </a:rPr>
                        </m:ctrlPr>
                      </m:radPr>
                      <m:deg/>
                      <m:e>
                        <m:r>
                          <a:rPr lang="en-US" sz="2000" i="1">
                            <a:latin typeface="Cambria Math"/>
                          </a:rPr>
                          <m:t>3</m:t>
                        </m:r>
                      </m:e>
                    </m:rad>
                    <m:r>
                      <a:rPr lang="en-US" sz="2000" i="1">
                        <a:latin typeface="Cambria Math"/>
                      </a:rPr>
                      <m:t>𝑉</m:t>
                    </m:r>
                    <m:r>
                      <a:rPr lang="en-US" sz="2000" i="1">
                        <a:latin typeface="Cambria Math"/>
                      </a:rPr>
                      <m:t>∠−90°</m:t>
                    </m:r>
                  </m:oMath>
                </a14:m>
                <a:r>
                  <a:rPr lang="en-US" sz="2000" dirty="0" smtClean="0"/>
                  <a:t>	</a:t>
                </a:r>
                <a:r>
                  <a:rPr lang="en-US" sz="2000" dirty="0" smtClean="0">
                    <a:latin typeface="Times New Roman" pitchFamily="18" charset="0"/>
                    <a:cs typeface="Times New Roman" pitchFamily="18" charset="0"/>
                  </a:rPr>
                  <a:t>(6)</a:t>
                </a:r>
              </a:p>
              <a:p>
                <a:pPr marL="0" lvl="2">
                  <a:spcAft>
                    <a:spcPts val="600"/>
                  </a:spcAft>
                </a:pPr>
                <a14:m>
                  <m:oMath xmlns:m="http://schemas.openxmlformats.org/officeDocument/2006/math">
                    <m:sSub>
                      <m:sSubPr>
                        <m:ctrlPr>
                          <a:rPr lang="en-US" sz="2000" i="1">
                            <a:latin typeface="Cambria Math"/>
                          </a:rPr>
                        </m:ctrlPr>
                      </m:sSubPr>
                      <m:e>
                        <m:acc>
                          <m:accPr>
                            <m:chr m:val="̅"/>
                            <m:ctrlPr>
                              <a:rPr lang="en-US" sz="2000" i="1">
                                <a:latin typeface="Cambria Math"/>
                              </a:rPr>
                            </m:ctrlPr>
                          </m:accPr>
                          <m:e>
                            <m:r>
                              <a:rPr lang="en-US" sz="2000" i="1">
                                <a:latin typeface="Cambria Math"/>
                              </a:rPr>
                              <m:t>𝑉</m:t>
                            </m:r>
                          </m:e>
                        </m:acc>
                      </m:e>
                      <m:sub>
                        <m:r>
                          <a:rPr lang="en-US" sz="2000" i="1">
                            <a:latin typeface="Cambria Math"/>
                          </a:rPr>
                          <m:t>𝑐𝑎</m:t>
                        </m:r>
                      </m:sub>
                    </m:sSub>
                    <m:r>
                      <a:rPr lang="en-US" sz="2000" i="1">
                        <a:latin typeface="Cambria Math"/>
                      </a:rPr>
                      <m:t>=</m:t>
                    </m:r>
                    <m:sSub>
                      <m:sSubPr>
                        <m:ctrlPr>
                          <a:rPr lang="en-US" sz="2000" i="1">
                            <a:latin typeface="Cambria Math"/>
                          </a:rPr>
                        </m:ctrlPr>
                      </m:sSubPr>
                      <m:e>
                        <m:acc>
                          <m:accPr>
                            <m:chr m:val="̅"/>
                            <m:ctrlPr>
                              <a:rPr lang="en-US" sz="2000" i="1">
                                <a:latin typeface="Cambria Math"/>
                              </a:rPr>
                            </m:ctrlPr>
                          </m:accPr>
                          <m:e>
                            <m:r>
                              <a:rPr lang="en-US" sz="2000" i="1">
                                <a:latin typeface="Cambria Math"/>
                              </a:rPr>
                              <m:t>𝑉</m:t>
                            </m:r>
                          </m:e>
                        </m:acc>
                      </m:e>
                      <m:sub>
                        <m:r>
                          <a:rPr lang="en-US" sz="2000" i="1">
                            <a:latin typeface="Cambria Math"/>
                          </a:rPr>
                          <m:t>𝑐𝑛</m:t>
                        </m:r>
                      </m:sub>
                    </m:sSub>
                    <m:r>
                      <a:rPr lang="en-US" sz="2000" i="1">
                        <a:latin typeface="Cambria Math"/>
                      </a:rPr>
                      <m:t>−</m:t>
                    </m:r>
                    <m:sSub>
                      <m:sSubPr>
                        <m:ctrlPr>
                          <a:rPr lang="en-US" sz="2000" i="1">
                            <a:latin typeface="Cambria Math"/>
                          </a:rPr>
                        </m:ctrlPr>
                      </m:sSubPr>
                      <m:e>
                        <m:acc>
                          <m:accPr>
                            <m:chr m:val="̅"/>
                            <m:ctrlPr>
                              <a:rPr lang="en-US" sz="2000" i="1">
                                <a:latin typeface="Cambria Math"/>
                              </a:rPr>
                            </m:ctrlPr>
                          </m:accPr>
                          <m:e>
                            <m:r>
                              <a:rPr lang="en-US" sz="2000" i="1">
                                <a:latin typeface="Cambria Math"/>
                              </a:rPr>
                              <m:t>𝑉</m:t>
                            </m:r>
                          </m:e>
                        </m:acc>
                      </m:e>
                      <m:sub>
                        <m:r>
                          <a:rPr lang="en-US" sz="2000" i="1">
                            <a:latin typeface="Cambria Math"/>
                          </a:rPr>
                          <m:t>𝑎𝑛</m:t>
                        </m:r>
                      </m:sub>
                    </m:sSub>
                    <m:r>
                      <a:rPr lang="en-US" sz="2000" i="1">
                        <a:latin typeface="Cambria Math"/>
                      </a:rPr>
                      <m:t>=</m:t>
                    </m:r>
                    <m:d>
                      <m:dPr>
                        <m:ctrlPr>
                          <a:rPr lang="en-US" sz="2000" i="1">
                            <a:latin typeface="Cambria Math"/>
                          </a:rPr>
                        </m:ctrlPr>
                      </m:dPr>
                      <m:e>
                        <m:r>
                          <a:rPr lang="en-US" sz="2000" i="1">
                            <a:latin typeface="Cambria Math"/>
                          </a:rPr>
                          <m:t>𝑉</m:t>
                        </m:r>
                        <m:r>
                          <a:rPr lang="en-US" sz="2000" i="1">
                            <a:latin typeface="Cambria Math"/>
                          </a:rPr>
                          <m:t>∠120°</m:t>
                        </m:r>
                      </m:e>
                    </m:d>
                    <m:r>
                      <a:rPr lang="en-US" sz="2000" i="1">
                        <a:latin typeface="Cambria Math"/>
                      </a:rPr>
                      <m:t>−</m:t>
                    </m:r>
                    <m:d>
                      <m:dPr>
                        <m:ctrlPr>
                          <a:rPr lang="en-US" sz="2000" i="1">
                            <a:latin typeface="Cambria Math"/>
                          </a:rPr>
                        </m:ctrlPr>
                      </m:dPr>
                      <m:e>
                        <m:r>
                          <a:rPr lang="en-US" sz="2000" i="1">
                            <a:latin typeface="Cambria Math"/>
                          </a:rPr>
                          <m:t>𝑉</m:t>
                        </m:r>
                        <m:r>
                          <a:rPr lang="en-US" sz="2000" i="1">
                            <a:latin typeface="Cambria Math"/>
                          </a:rPr>
                          <m:t>∠0°</m:t>
                        </m:r>
                      </m:e>
                    </m:d>
                    <m:r>
                      <a:rPr lang="en-US" sz="2000" i="1">
                        <a:latin typeface="Cambria Math"/>
                      </a:rPr>
                      <m:t>=</m:t>
                    </m:r>
                    <m:rad>
                      <m:radPr>
                        <m:degHide m:val="on"/>
                        <m:ctrlPr>
                          <a:rPr lang="en-US" sz="2000" i="1">
                            <a:latin typeface="Cambria Math"/>
                          </a:rPr>
                        </m:ctrlPr>
                      </m:radPr>
                      <m:deg/>
                      <m:e>
                        <m:r>
                          <a:rPr lang="en-US" sz="2000" i="1">
                            <a:latin typeface="Cambria Math"/>
                          </a:rPr>
                          <m:t>3</m:t>
                        </m:r>
                      </m:e>
                    </m:rad>
                    <m:r>
                      <a:rPr lang="en-US" sz="2000" i="1">
                        <a:latin typeface="Cambria Math"/>
                      </a:rPr>
                      <m:t>𝑉</m:t>
                    </m:r>
                    <m:r>
                      <a:rPr lang="en-US" sz="2000" i="1">
                        <a:latin typeface="Cambria Math"/>
                      </a:rPr>
                      <m:t>∠150°</m:t>
                    </m:r>
                  </m:oMath>
                </a14:m>
                <a:r>
                  <a:rPr lang="en-US" sz="2000" dirty="0" smtClean="0"/>
                  <a:t>		</a:t>
                </a:r>
                <a:r>
                  <a:rPr lang="en-US" sz="2000" dirty="0" smtClean="0">
                    <a:latin typeface="Times New Roman" pitchFamily="18" charset="0"/>
                    <a:cs typeface="Times New Roman" pitchFamily="18" charset="0"/>
                  </a:rPr>
                  <a:t>(7)</a:t>
                </a:r>
                <a:endParaRPr lang="en-US" sz="2000" dirty="0">
                  <a:latin typeface="Times New Roman" pitchFamily="18" charset="0"/>
                  <a:cs typeface="Times New Roman" pitchFamily="18" charset="0"/>
                </a:endParaRPr>
              </a:p>
            </p:txBody>
          </p:sp>
        </mc:Choice>
        <mc:Fallback>
          <p:sp>
            <p:nvSpPr>
              <p:cNvPr id="3" name="TextBox 2"/>
              <p:cNvSpPr txBox="1">
                <a:spLocks noRot="1" noChangeAspect="1" noMove="1" noResize="1" noEditPoints="1" noAdjustHandles="1" noChangeArrowheads="1" noChangeShapeType="1" noTextEdit="1"/>
              </p:cNvSpPr>
              <p:nvPr/>
            </p:nvSpPr>
            <p:spPr>
              <a:xfrm>
                <a:off x="381000" y="1295400"/>
                <a:ext cx="8458200" cy="5034648"/>
              </a:xfrm>
              <a:prstGeom prst="rect">
                <a:avLst/>
              </a:prstGeom>
              <a:blipFill rotWithShape="1">
                <a:blip r:embed="rId2"/>
                <a:stretch>
                  <a:fillRect l="-1009" t="-970" r="-937" b="-109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B6F15528-21DE-4FAA-801E-634DDDAF4B2B}" type="slidenum">
              <a:rPr lang="en-US" smtClean="0"/>
              <a:pPr/>
              <a:t>104</a:t>
            </a:fld>
            <a:endParaRPr lang="en-US" dirty="0"/>
          </a:p>
        </p:txBody>
      </p:sp>
    </p:spTree>
    <p:extLst>
      <p:ext uri="{BB962C8B-B14F-4D97-AF65-F5344CB8AC3E}">
        <p14:creationId xmlns:p14="http://schemas.microsoft.com/office/powerpoint/2010/main" val="3368500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10" end="1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 3: Three Phase Transformer Models</a:t>
            </a:r>
          </a:p>
        </p:txBody>
      </p:sp>
      <p:sp>
        <p:nvSpPr>
          <p:cNvPr id="3" name="Content Placeholder 2"/>
          <p:cNvSpPr>
            <a:spLocks noGrp="1"/>
          </p:cNvSpPr>
          <p:nvPr>
            <p:ph idx="1"/>
          </p:nvPr>
        </p:nvSpPr>
        <p:spPr/>
        <p:txBody>
          <a:bodyPr>
            <a:normAutofit/>
          </a:bodyPr>
          <a:lstStyle/>
          <a:p>
            <a:r>
              <a:rPr lang="en-US" dirty="0"/>
              <a:t>Three Phase Transformer Models</a:t>
            </a:r>
          </a:p>
          <a:p>
            <a:pPr lvl="1"/>
            <a:r>
              <a:rPr lang="en-US" sz="2400" b="1" u="sng" dirty="0" smtClean="0"/>
              <a:t>General </a:t>
            </a:r>
            <a:r>
              <a:rPr lang="en-US" sz="2400" b="1" u="sng" dirty="0"/>
              <a:t>Three Phase Transformer Banks</a:t>
            </a:r>
          </a:p>
          <a:p>
            <a:pPr lvl="1"/>
            <a:r>
              <a:rPr lang="en-US" sz="2400" dirty="0"/>
              <a:t>Generalized Matrices</a:t>
            </a:r>
          </a:p>
          <a:p>
            <a:pPr lvl="1"/>
            <a:r>
              <a:rPr lang="en-US" sz="2400" dirty="0" smtClean="0"/>
              <a:t>Symmetrical Components  </a:t>
            </a:r>
          </a:p>
          <a:p>
            <a:pPr lvl="1"/>
            <a:r>
              <a:rPr lang="en-US" sz="2400" dirty="0" smtClean="0"/>
              <a:t>The </a:t>
            </a:r>
            <a:r>
              <a:rPr lang="en-US" sz="2400" dirty="0"/>
              <a:t>Delta-Grounded Wye Step Down Connection</a:t>
            </a:r>
          </a:p>
          <a:p>
            <a:pPr lvl="1"/>
            <a:r>
              <a:rPr lang="en-US" sz="2400" dirty="0"/>
              <a:t>The </a:t>
            </a:r>
            <a:r>
              <a:rPr lang="en-US" sz="2400" dirty="0" smtClean="0"/>
              <a:t>Ungrounded </a:t>
            </a:r>
            <a:r>
              <a:rPr lang="en-US" sz="2400" dirty="0"/>
              <a:t>Wye-Delta Step Down Connection</a:t>
            </a:r>
          </a:p>
          <a:p>
            <a:pPr lvl="1"/>
            <a:r>
              <a:rPr lang="en-US" sz="2400" dirty="0"/>
              <a:t>The Grounded Wye-Grounded Wye Connection</a:t>
            </a:r>
          </a:p>
          <a:p>
            <a:pPr lvl="1"/>
            <a:r>
              <a:rPr lang="en-US" sz="2400" dirty="0"/>
              <a:t>The Delta-Delta </a:t>
            </a:r>
            <a:r>
              <a:rPr lang="en-US" sz="2400" dirty="0" smtClean="0"/>
              <a:t>Connection</a:t>
            </a:r>
            <a:endParaRPr lang="en-US" sz="2400" dirty="0"/>
          </a:p>
          <a:p>
            <a:pPr lvl="1"/>
            <a:r>
              <a:rPr lang="en-US" sz="2400" dirty="0"/>
              <a:t>Open Wye-Open Delta</a:t>
            </a:r>
          </a:p>
          <a:p>
            <a:pPr lvl="1"/>
            <a:r>
              <a:rPr lang="en-US" sz="2400" dirty="0"/>
              <a:t>Thevenin Equivalent Circuit</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105</a:t>
            </a:fld>
            <a:endParaRPr lang="en-US"/>
          </a:p>
        </p:txBody>
      </p:sp>
    </p:spTree>
    <p:extLst>
      <p:ext uri="{BB962C8B-B14F-4D97-AF65-F5344CB8AC3E}">
        <p14:creationId xmlns:p14="http://schemas.microsoft.com/office/powerpoint/2010/main" val="228542003"/>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mc:Choice xmlns:a14="http://schemas.microsoft.com/office/drawing/2010/main" Requires="a14">
          <p:sp>
            <p:nvSpPr>
              <p:cNvPr id="7" name="TextBox 6"/>
              <p:cNvSpPr txBox="1"/>
              <p:nvPr/>
            </p:nvSpPr>
            <p:spPr>
              <a:xfrm>
                <a:off x="381000" y="1416784"/>
                <a:ext cx="8610600" cy="1631216"/>
              </a:xfrm>
              <a:prstGeom prst="rect">
                <a:avLst/>
              </a:prstGeom>
              <a:noFill/>
            </p:spPr>
            <p:txBody>
              <a:bodyPr wrap="square" rtlCol="0">
                <a:spAutoFit/>
              </a:bodyPr>
              <a:lstStyle/>
              <a:p>
                <a:pPr marL="342900" lvl="2" indent="-342900">
                  <a:buFont typeface="Wingdings" pitchFamily="2" charset="2"/>
                  <a:buChar char="Ø"/>
                </a:pPr>
                <a:r>
                  <a:rPr lang="en-US" sz="2000" dirty="0" smtClean="0">
                    <a:latin typeface="Times New Roman" pitchFamily="18" charset="0"/>
                    <a:cs typeface="Times New Roman" pitchFamily="18" charset="0"/>
                  </a:rPr>
                  <a:t>Figure </a:t>
                </a:r>
                <a:r>
                  <a:rPr lang="en-US" sz="2000" dirty="0" smtClean="0">
                    <a:latin typeface="Times New Roman" pitchFamily="18" charset="0"/>
                    <a:cs typeface="Times New Roman" pitchFamily="18" charset="0"/>
                  </a:rPr>
                  <a:t>3.0 defines the various voltages and currents of all transformer banks with source side ‘</a:t>
                </a:r>
                <a14:m>
                  <m:oMath xmlns:m="http://schemas.openxmlformats.org/officeDocument/2006/math">
                    <m:r>
                      <a:rPr lang="en-US" sz="2000" i="1" dirty="0" smtClean="0">
                        <a:latin typeface="Cambria Math"/>
                      </a:rPr>
                      <m:t>𝑛</m:t>
                    </m:r>
                  </m:oMath>
                </a14:m>
                <a:r>
                  <a:rPr lang="en-US" sz="2000" dirty="0" smtClean="0">
                    <a:latin typeface="Times New Roman" pitchFamily="18" charset="0"/>
                    <a:cs typeface="Times New Roman" pitchFamily="18" charset="0"/>
                  </a:rPr>
                  <a:t>’ and load side ‘</a:t>
                </a:r>
                <a14:m>
                  <m:oMath xmlns:m="http://schemas.openxmlformats.org/officeDocument/2006/math">
                    <m:r>
                      <a:rPr lang="en-US" sz="2000" i="1" dirty="0" smtClean="0">
                        <a:latin typeface="Cambria Math"/>
                      </a:rPr>
                      <m:t>𝑚</m:t>
                    </m:r>
                  </m:oMath>
                </a14:m>
                <a:r>
                  <a:rPr lang="en-US" sz="2000" dirty="0" smtClean="0">
                    <a:latin typeface="Times New Roman" pitchFamily="18" charset="0"/>
                    <a:cs typeface="Times New Roman" pitchFamily="18" charset="0"/>
                  </a:rPr>
                  <a:t>’. </a:t>
                </a:r>
              </a:p>
              <a:p>
                <a:pPr marL="342900" lvl="2" indent="-342900">
                  <a:buFont typeface="Wingdings" pitchFamily="2" charset="2"/>
                  <a:buChar char="Ø"/>
                </a:pPr>
                <a:endParaRPr lang="en-US" sz="2000" dirty="0" smtClean="0">
                  <a:latin typeface="Times New Roman" pitchFamily="18" charset="0"/>
                  <a:cs typeface="Times New Roman" pitchFamily="18" charset="0"/>
                </a:endParaRPr>
              </a:p>
              <a:p>
                <a:pPr marL="342900" lvl="2" indent="-342900">
                  <a:buFont typeface="Wingdings" pitchFamily="2" charset="2"/>
                  <a:buChar char="Ø"/>
                </a:pPr>
                <a:r>
                  <a:rPr lang="en-US" sz="2000" dirty="0" smtClean="0">
                    <a:latin typeface="Times New Roman" pitchFamily="18" charset="0"/>
                    <a:cs typeface="Times New Roman" pitchFamily="18" charset="0"/>
                  </a:rPr>
                  <a:t>The notation is such that upper-case letters refer to the </a:t>
                </a:r>
                <a:r>
                  <a:rPr lang="en-US" sz="2000" i="1" dirty="0" smtClean="0">
                    <a:latin typeface="Times New Roman" pitchFamily="18" charset="0"/>
                    <a:cs typeface="Times New Roman" pitchFamily="18" charset="0"/>
                  </a:rPr>
                  <a:t>source</a:t>
                </a:r>
                <a:r>
                  <a:rPr lang="en-US" sz="2000" dirty="0" smtClean="0">
                    <a:latin typeface="Times New Roman" pitchFamily="18" charset="0"/>
                    <a:cs typeface="Times New Roman" pitchFamily="18" charset="0"/>
                  </a:rPr>
                  <a:t> side and lower-case letters refer to the </a:t>
                </a:r>
                <a:r>
                  <a:rPr lang="en-US" sz="2000" i="1" dirty="0" smtClean="0">
                    <a:latin typeface="Times New Roman" pitchFamily="18" charset="0"/>
                    <a:cs typeface="Times New Roman" pitchFamily="18" charset="0"/>
                  </a:rPr>
                  <a:t>load</a:t>
                </a:r>
                <a:r>
                  <a:rPr lang="en-US" sz="2000" dirty="0" smtClean="0">
                    <a:latin typeface="Times New Roman" pitchFamily="18" charset="0"/>
                    <a:cs typeface="Times New Roman" pitchFamily="18" charset="0"/>
                  </a:rPr>
                  <a:t> side of the bank </a:t>
                </a:r>
              </a:p>
            </p:txBody>
          </p:sp>
        </mc:Choice>
        <mc:Fallback>
          <p:sp>
            <p:nvSpPr>
              <p:cNvPr id="7" name="TextBox 6"/>
              <p:cNvSpPr txBox="1">
                <a:spLocks noRot="1" noChangeAspect="1" noMove="1" noResize="1" noEditPoints="1" noAdjustHandles="1" noChangeArrowheads="1" noChangeShapeType="1" noTextEdit="1"/>
              </p:cNvSpPr>
              <p:nvPr/>
            </p:nvSpPr>
            <p:spPr>
              <a:xfrm>
                <a:off x="381000" y="1416784"/>
                <a:ext cx="8610600" cy="1631216"/>
              </a:xfrm>
              <a:prstGeom prst="rect">
                <a:avLst/>
              </a:prstGeom>
              <a:blipFill rotWithShape="1">
                <a:blip r:embed="rId3"/>
                <a:stretch>
                  <a:fillRect l="-637" t="-1866" b="-5597"/>
                </a:stretch>
              </a:blipFill>
            </p:spPr>
            <p:txBody>
              <a:bodyPr/>
              <a:lstStyle/>
              <a:p>
                <a:r>
                  <a:rPr lang="en-US">
                    <a:noFill/>
                  </a:rPr>
                  <a:t> </a:t>
                </a:r>
              </a:p>
            </p:txBody>
          </p:sp>
        </mc:Fallback>
      </mc:AlternateContent>
      <p:sp>
        <p:nvSpPr>
          <p:cNvPr id="6" name="TextBox 5"/>
          <p:cNvSpPr txBox="1"/>
          <p:nvPr/>
        </p:nvSpPr>
        <p:spPr>
          <a:xfrm>
            <a:off x="0" y="218182"/>
            <a:ext cx="9144000" cy="1077218"/>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a:t>
            </a:r>
            <a:r>
              <a:rPr lang="en-US" sz="3200" dirty="0" smtClean="0">
                <a:latin typeface="Times New Roman" pitchFamily="18" charset="0"/>
                <a:cs typeface="Times New Roman" pitchFamily="18" charset="0"/>
              </a:rPr>
              <a:t>Models</a:t>
            </a:r>
          </a:p>
          <a:p>
            <a:pPr lvl="1" algn="ctr"/>
            <a:r>
              <a:rPr lang="en-US" sz="3200" dirty="0">
                <a:latin typeface="Times New Roman" pitchFamily="18" charset="0"/>
                <a:cs typeface="Times New Roman" pitchFamily="18" charset="0"/>
              </a:rPr>
              <a:t>General Three Phase Transformer </a:t>
            </a:r>
            <a:r>
              <a:rPr lang="en-US" sz="3200" dirty="0" smtClean="0">
                <a:latin typeface="Times New Roman" pitchFamily="18" charset="0"/>
                <a:cs typeface="Times New Roman" pitchFamily="18" charset="0"/>
              </a:rPr>
              <a:t>Banks</a:t>
            </a:r>
            <a:endParaRPr lang="en-US" sz="3200" dirty="0">
              <a:latin typeface="Times New Roman" pitchFamily="18" charset="0"/>
              <a:cs typeface="Times New Roman" pitchFamily="18" charset="0"/>
            </a:endParaRPr>
          </a:p>
        </p:txBody>
      </p:sp>
      <p:grpSp>
        <p:nvGrpSpPr>
          <p:cNvPr id="12" name="Group 11"/>
          <p:cNvGrpSpPr/>
          <p:nvPr/>
        </p:nvGrpSpPr>
        <p:grpSpPr>
          <a:xfrm>
            <a:off x="381000" y="5486400"/>
            <a:ext cx="7543800" cy="914400"/>
            <a:chOff x="381000" y="5410200"/>
            <a:chExt cx="7543800" cy="914400"/>
          </a:xfrm>
        </p:grpSpPr>
        <mc:AlternateContent xmlns:mc="http://schemas.openxmlformats.org/markup-compatibility/2006">
          <mc:Choice xmlns:a14="http://schemas.microsoft.com/office/drawing/2010/main" Requires="a14">
            <p:sp>
              <p:nvSpPr>
                <p:cNvPr id="5" name="Rectangle 4"/>
                <p:cNvSpPr/>
                <p:nvPr/>
              </p:nvSpPr>
              <p:spPr>
                <a:xfrm>
                  <a:off x="381000" y="5410200"/>
                  <a:ext cx="7543800" cy="400110"/>
                </a:xfrm>
                <a:prstGeom prst="rect">
                  <a:avLst/>
                </a:prstGeom>
              </p:spPr>
              <p:txBody>
                <a:bodyPr wrap="square">
                  <a:spAutoFit/>
                </a:bodyPr>
                <a:lstStyle/>
                <a:p>
                  <a:pPr marL="342900" indent="-342900">
                    <a:spcAft>
                      <a:spcPts val="600"/>
                    </a:spcAft>
                    <a:buFont typeface="Wingdings" pitchFamily="2" charset="2"/>
                    <a:buChar char="Ø"/>
                  </a:pPr>
                  <a:r>
                    <a:rPr lang="en-US" sz="2000" dirty="0">
                      <a:latin typeface="Times New Roman" pitchFamily="18" charset="0"/>
                      <a:cs typeface="Times New Roman" pitchFamily="18" charset="0"/>
                    </a:rPr>
                    <a:t>Step-Down </a:t>
                  </a:r>
                  <a:r>
                    <a:rPr lang="en-US" sz="2000" dirty="0" smtClean="0">
                      <a:latin typeface="Times New Roman" pitchFamily="18" charset="0"/>
                      <a:cs typeface="Times New Roman" pitchFamily="18" charset="0"/>
                    </a:rPr>
                    <a:t>Connection:</a:t>
                  </a:r>
                  <a:r>
                    <a:rPr lang="en-US" sz="2000" dirty="0">
                      <a:latin typeface="Times New Roman" pitchFamily="18" charset="0"/>
                      <a:cs typeface="Times New Roman" pitchFamily="18" charset="0"/>
                    </a:rPr>
                    <a:t> </a:t>
                  </a:r>
                  <a14:m>
                    <m:oMath xmlns:m="http://schemas.openxmlformats.org/officeDocument/2006/math">
                      <m:sSub>
                        <m:sSubPr>
                          <m:ctrlPr>
                            <a:rPr lang="en-US" sz="2000" i="1">
                              <a:latin typeface="Cambria Math"/>
                            </a:rPr>
                          </m:ctrlPr>
                        </m:sSubPr>
                        <m:e>
                          <m:r>
                            <a:rPr lang="en-US" sz="2000" i="1">
                              <a:latin typeface="Cambria Math"/>
                            </a:rPr>
                            <m:t>𝑉</m:t>
                          </m:r>
                        </m:e>
                        <m:sub>
                          <m:r>
                            <a:rPr lang="en-US" sz="2000" i="1">
                              <a:latin typeface="Cambria Math"/>
                            </a:rPr>
                            <m:t>𝐴𝐵</m:t>
                          </m:r>
                        </m:sub>
                      </m:sSub>
                    </m:oMath>
                  </a14:m>
                  <a:r>
                    <a:rPr lang="en-US" sz="2000" dirty="0">
                      <a:latin typeface="Times New Roman" pitchFamily="18" charset="0"/>
                      <a:cs typeface="Times New Roman" pitchFamily="18" charset="0"/>
                    </a:rPr>
                    <a:t> leads </a:t>
                  </a:r>
                  <a14:m>
                    <m:oMath xmlns:m="http://schemas.openxmlformats.org/officeDocument/2006/math">
                      <m:sSub>
                        <m:sSubPr>
                          <m:ctrlPr>
                            <a:rPr lang="en-US" sz="2000" i="1">
                              <a:latin typeface="Cambria Math"/>
                            </a:rPr>
                          </m:ctrlPr>
                        </m:sSubPr>
                        <m:e>
                          <m:r>
                            <a:rPr lang="en-US" sz="2000" i="1">
                              <a:latin typeface="Cambria Math"/>
                            </a:rPr>
                            <m:t>𝑉</m:t>
                          </m:r>
                        </m:e>
                        <m:sub>
                          <m:r>
                            <a:rPr lang="en-US" sz="2000" i="1">
                              <a:latin typeface="Cambria Math"/>
                            </a:rPr>
                            <m:t>𝑎𝑏</m:t>
                          </m:r>
                        </m:sub>
                      </m:sSub>
                    </m:oMath>
                  </a14:m>
                  <a:r>
                    <a:rPr lang="en-US" sz="2000" dirty="0">
                      <a:latin typeface="Times New Roman" pitchFamily="18" charset="0"/>
                      <a:cs typeface="Times New Roman" pitchFamily="18" charset="0"/>
                    </a:rPr>
                    <a:t> by </a:t>
                  </a:r>
                  <a:r>
                    <a:rPr lang="en-US" sz="2000" dirty="0" smtClean="0">
                      <a:latin typeface="Times New Roman" pitchFamily="18" charset="0"/>
                      <a:cs typeface="Times New Roman" pitchFamily="18" charset="0"/>
                    </a:rPr>
                    <a:t>30°, and </a:t>
                  </a:r>
                  <a14:m>
                    <m:oMath xmlns:m="http://schemas.openxmlformats.org/officeDocument/2006/math">
                      <m:sSub>
                        <m:sSubPr>
                          <m:ctrlPr>
                            <a:rPr lang="en-US" sz="2000" i="1" smtClean="0">
                              <a:latin typeface="Cambria Math"/>
                            </a:rPr>
                          </m:ctrlPr>
                        </m:sSubPr>
                        <m:e>
                          <m:r>
                            <a:rPr lang="en-US" sz="2000" i="1">
                              <a:latin typeface="Cambria Math"/>
                            </a:rPr>
                            <m:t>𝐼</m:t>
                          </m:r>
                        </m:e>
                        <m:sub>
                          <m:r>
                            <a:rPr lang="en-US" sz="2000" i="1">
                              <a:latin typeface="Cambria Math"/>
                            </a:rPr>
                            <m:t>𝐴</m:t>
                          </m:r>
                        </m:sub>
                      </m:sSub>
                    </m:oMath>
                  </a14:m>
                  <a:r>
                    <a:rPr lang="en-US" sz="2000" dirty="0">
                      <a:latin typeface="Times New Roman" pitchFamily="18" charset="0"/>
                      <a:cs typeface="Times New Roman" pitchFamily="18" charset="0"/>
                    </a:rPr>
                    <a:t> leads </a:t>
                  </a:r>
                  <a14:m>
                    <m:oMath xmlns:m="http://schemas.openxmlformats.org/officeDocument/2006/math">
                      <m:sSub>
                        <m:sSubPr>
                          <m:ctrlPr>
                            <a:rPr lang="en-US" sz="2000" i="1">
                              <a:latin typeface="Cambria Math"/>
                            </a:rPr>
                          </m:ctrlPr>
                        </m:sSubPr>
                        <m:e>
                          <m:r>
                            <a:rPr lang="en-US" sz="2000" i="1">
                              <a:latin typeface="Cambria Math"/>
                            </a:rPr>
                            <m:t>𝐼</m:t>
                          </m:r>
                        </m:e>
                        <m:sub>
                          <m:r>
                            <a:rPr lang="en-US" sz="2000" i="1">
                              <a:latin typeface="Cambria Math"/>
                            </a:rPr>
                            <m:t>𝑎</m:t>
                          </m:r>
                        </m:sub>
                      </m:sSub>
                    </m:oMath>
                  </a14:m>
                  <a:r>
                    <a:rPr lang="en-US" sz="2000" dirty="0">
                      <a:latin typeface="Times New Roman" pitchFamily="18" charset="0"/>
                      <a:cs typeface="Times New Roman" pitchFamily="18" charset="0"/>
                    </a:rPr>
                    <a:t> by </a:t>
                  </a:r>
                  <a:r>
                    <a:rPr lang="en-US" sz="2000" dirty="0">
                      <a:latin typeface="Times New Roman" pitchFamily="18" charset="0"/>
                      <a:cs typeface="Times New Roman" pitchFamily="18" charset="0"/>
                    </a:rPr>
                    <a:t>30°</a:t>
                  </a:r>
                  <a:endParaRPr lang="en-US" sz="2000" dirty="0">
                    <a:latin typeface="Times New Roman" pitchFamily="18" charset="0"/>
                    <a:cs typeface="Times New Roman" pitchFamily="18" charset="0"/>
                  </a:endParaRPr>
                </a:p>
              </p:txBody>
            </p:sp>
          </mc:Choice>
          <mc:Fallback>
            <p:sp>
              <p:nvSpPr>
                <p:cNvPr id="5" name="Rectangle 4"/>
                <p:cNvSpPr>
                  <a:spLocks noRot="1" noChangeAspect="1" noMove="1" noResize="1" noEditPoints="1" noAdjustHandles="1" noChangeArrowheads="1" noChangeShapeType="1" noTextEdit="1"/>
                </p:cNvSpPr>
                <p:nvPr/>
              </p:nvSpPr>
              <p:spPr>
                <a:xfrm>
                  <a:off x="381000" y="5410200"/>
                  <a:ext cx="7543800" cy="400110"/>
                </a:xfrm>
                <a:prstGeom prst="rect">
                  <a:avLst/>
                </a:prstGeom>
                <a:blipFill rotWithShape="1">
                  <a:blip r:embed="rId4"/>
                  <a:stretch>
                    <a:fillRect l="-728" t="-7576" r="-728" b="-2575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 name="Rectangle 7"/>
                <p:cNvSpPr/>
                <p:nvPr/>
              </p:nvSpPr>
              <p:spPr>
                <a:xfrm>
                  <a:off x="381000" y="5924490"/>
                  <a:ext cx="7374759" cy="400110"/>
                </a:xfrm>
                <a:prstGeom prst="rect">
                  <a:avLst/>
                </a:prstGeom>
              </p:spPr>
              <p:txBody>
                <a:bodyPr wrap="square">
                  <a:spAutoFit/>
                </a:bodyPr>
                <a:lstStyle/>
                <a:p>
                  <a:pPr marL="342900" indent="-342900">
                    <a:spcAft>
                      <a:spcPts val="600"/>
                    </a:spcAft>
                    <a:buFont typeface="Wingdings" pitchFamily="2" charset="2"/>
                    <a:buChar char="Ø"/>
                  </a:pPr>
                  <a:r>
                    <a:rPr lang="en-US" sz="2000" dirty="0">
                      <a:latin typeface="Times New Roman" pitchFamily="18" charset="0"/>
                      <a:cs typeface="Times New Roman" pitchFamily="18" charset="0"/>
                    </a:rPr>
                    <a:t>Step-Up </a:t>
                  </a:r>
                  <a:r>
                    <a:rPr lang="en-US" sz="2000" dirty="0" smtClean="0">
                      <a:latin typeface="Times New Roman" pitchFamily="18" charset="0"/>
                      <a:cs typeface="Times New Roman" pitchFamily="18" charset="0"/>
                    </a:rPr>
                    <a:t>Connection:</a:t>
                  </a:r>
                  <a:r>
                    <a:rPr lang="en-US" sz="2000" dirty="0">
                      <a:latin typeface="Times New Roman" pitchFamily="18" charset="0"/>
                      <a:cs typeface="Times New Roman" pitchFamily="18" charset="0"/>
                    </a:rPr>
                    <a:t> </a:t>
                  </a:r>
                  <a14:m>
                    <m:oMath xmlns:m="http://schemas.openxmlformats.org/officeDocument/2006/math">
                      <m:sSub>
                        <m:sSubPr>
                          <m:ctrlPr>
                            <a:rPr lang="en-US" sz="2000" i="1">
                              <a:latin typeface="Cambria Math"/>
                            </a:rPr>
                          </m:ctrlPr>
                        </m:sSubPr>
                        <m:e>
                          <m:r>
                            <a:rPr lang="en-US" sz="2000" i="1">
                              <a:latin typeface="Cambria Math"/>
                            </a:rPr>
                            <m:t>𝑉</m:t>
                          </m:r>
                        </m:e>
                        <m:sub>
                          <m:r>
                            <a:rPr lang="en-US" sz="2000" i="1">
                              <a:latin typeface="Cambria Math"/>
                            </a:rPr>
                            <m:t>𝑎𝑏</m:t>
                          </m:r>
                        </m:sub>
                      </m:sSub>
                    </m:oMath>
                  </a14:m>
                  <a:r>
                    <a:rPr lang="en-US" sz="2000" dirty="0">
                      <a:latin typeface="Times New Roman" pitchFamily="18" charset="0"/>
                      <a:cs typeface="Times New Roman" pitchFamily="18" charset="0"/>
                    </a:rPr>
                    <a:t> leads </a:t>
                  </a:r>
                  <a14:m>
                    <m:oMath xmlns:m="http://schemas.openxmlformats.org/officeDocument/2006/math">
                      <m:sSub>
                        <m:sSubPr>
                          <m:ctrlPr>
                            <a:rPr lang="en-US" sz="2000" i="1">
                              <a:latin typeface="Cambria Math"/>
                            </a:rPr>
                          </m:ctrlPr>
                        </m:sSubPr>
                        <m:e>
                          <m:r>
                            <a:rPr lang="en-US" sz="2000" i="1">
                              <a:latin typeface="Cambria Math"/>
                            </a:rPr>
                            <m:t>𝑉</m:t>
                          </m:r>
                        </m:e>
                        <m:sub>
                          <m:r>
                            <a:rPr lang="en-US" sz="2000" i="1">
                              <a:latin typeface="Cambria Math"/>
                            </a:rPr>
                            <m:t>𝐴𝐵</m:t>
                          </m:r>
                        </m:sub>
                      </m:sSub>
                    </m:oMath>
                  </a14:m>
                  <a:r>
                    <a:rPr lang="en-US" sz="2000" dirty="0">
                      <a:latin typeface="Times New Roman" pitchFamily="18" charset="0"/>
                      <a:cs typeface="Times New Roman" pitchFamily="18" charset="0"/>
                    </a:rPr>
                    <a:t> by </a:t>
                  </a:r>
                  <a:r>
                    <a:rPr lang="en-US" sz="2000" dirty="0" smtClean="0">
                      <a:latin typeface="Times New Roman" pitchFamily="18" charset="0"/>
                      <a:cs typeface="Times New Roman" pitchFamily="18" charset="0"/>
                    </a:rPr>
                    <a:t>30</a:t>
                  </a:r>
                  <a:r>
                    <a:rPr lang="en-US" sz="2000" dirty="0" smtClean="0">
                      <a:latin typeface="Times New Roman" pitchFamily="18" charset="0"/>
                      <a:cs typeface="Times New Roman" pitchFamily="18" charset="0"/>
                    </a:rPr>
                    <a:t>°, </a:t>
                  </a:r>
                  <a:r>
                    <a:rPr lang="en-US" sz="2000" dirty="0" smtClean="0">
                      <a:latin typeface="Times New Roman" pitchFamily="18" charset="0"/>
                      <a:cs typeface="Times New Roman" pitchFamily="18" charset="0"/>
                    </a:rPr>
                    <a:t>and </a:t>
                  </a:r>
                  <a14:m>
                    <m:oMath xmlns:m="http://schemas.openxmlformats.org/officeDocument/2006/math">
                      <m:sSub>
                        <m:sSubPr>
                          <m:ctrlPr>
                            <a:rPr lang="en-US" sz="2000" i="1">
                              <a:latin typeface="Cambria Math"/>
                            </a:rPr>
                          </m:ctrlPr>
                        </m:sSubPr>
                        <m:e>
                          <m:r>
                            <a:rPr lang="en-US" sz="2000" i="1">
                              <a:latin typeface="Cambria Math"/>
                            </a:rPr>
                            <m:t>𝐼</m:t>
                          </m:r>
                        </m:e>
                        <m:sub>
                          <m:r>
                            <a:rPr lang="en-US" sz="2000" i="1">
                              <a:latin typeface="Cambria Math"/>
                            </a:rPr>
                            <m:t>𝑎</m:t>
                          </m:r>
                        </m:sub>
                      </m:sSub>
                    </m:oMath>
                  </a14:m>
                  <a:r>
                    <a:rPr lang="en-US" sz="2000" dirty="0">
                      <a:latin typeface="Times New Roman" pitchFamily="18" charset="0"/>
                      <a:cs typeface="Times New Roman" pitchFamily="18" charset="0"/>
                    </a:rPr>
                    <a:t> leads </a:t>
                  </a:r>
                  <a14:m>
                    <m:oMath xmlns:m="http://schemas.openxmlformats.org/officeDocument/2006/math">
                      <m:sSub>
                        <m:sSubPr>
                          <m:ctrlPr>
                            <a:rPr lang="en-US" sz="2000" i="1">
                              <a:latin typeface="Cambria Math"/>
                            </a:rPr>
                          </m:ctrlPr>
                        </m:sSubPr>
                        <m:e>
                          <m:r>
                            <a:rPr lang="en-US" sz="2000" i="1">
                              <a:latin typeface="Cambria Math"/>
                            </a:rPr>
                            <m:t>𝐼</m:t>
                          </m:r>
                        </m:e>
                        <m:sub>
                          <m:r>
                            <a:rPr lang="en-US" sz="2000" i="1">
                              <a:latin typeface="Cambria Math"/>
                            </a:rPr>
                            <m:t>𝐴</m:t>
                          </m:r>
                        </m:sub>
                      </m:sSub>
                    </m:oMath>
                  </a14:m>
                  <a:r>
                    <a:rPr lang="en-US" sz="2000" dirty="0">
                      <a:latin typeface="Times New Roman" pitchFamily="18" charset="0"/>
                      <a:cs typeface="Times New Roman" pitchFamily="18" charset="0"/>
                    </a:rPr>
                    <a:t> by </a:t>
                  </a:r>
                  <a:r>
                    <a:rPr lang="en-US" sz="2000" dirty="0">
                      <a:latin typeface="Times New Roman" pitchFamily="18" charset="0"/>
                      <a:cs typeface="Times New Roman" pitchFamily="18" charset="0"/>
                    </a:rPr>
                    <a:t>30°</a:t>
                  </a:r>
                  <a:endParaRPr lang="en-US" sz="2000" dirty="0">
                    <a:latin typeface="Times New Roman" pitchFamily="18" charset="0"/>
                    <a:cs typeface="Times New Roman" pitchFamily="18" charset="0"/>
                  </a:endParaRPr>
                </a:p>
              </p:txBody>
            </p:sp>
          </mc:Choice>
          <mc:Fallback>
            <p:sp>
              <p:nvSpPr>
                <p:cNvPr id="8" name="Rectangle 7"/>
                <p:cNvSpPr>
                  <a:spLocks noRot="1" noChangeAspect="1" noMove="1" noResize="1" noEditPoints="1" noAdjustHandles="1" noChangeArrowheads="1" noChangeShapeType="1" noTextEdit="1"/>
                </p:cNvSpPr>
                <p:nvPr/>
              </p:nvSpPr>
              <p:spPr>
                <a:xfrm>
                  <a:off x="381000" y="5924490"/>
                  <a:ext cx="7374759" cy="400110"/>
                </a:xfrm>
                <a:prstGeom prst="rect">
                  <a:avLst/>
                </a:prstGeom>
                <a:blipFill rotWithShape="1">
                  <a:blip r:embed="rId5"/>
                  <a:stretch>
                    <a:fillRect l="-744" t="-7576" b="-25758"/>
                  </a:stretch>
                </a:blipFill>
              </p:spPr>
              <p:txBody>
                <a:bodyPr/>
                <a:lstStyle/>
                <a:p>
                  <a:r>
                    <a:rPr lang="en-US">
                      <a:noFill/>
                    </a:rPr>
                    <a:t> </a:t>
                  </a:r>
                </a:p>
              </p:txBody>
            </p:sp>
          </mc:Fallback>
        </mc:AlternateContent>
      </p:grpSp>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71330" y="3422851"/>
            <a:ext cx="5367670" cy="1755118"/>
          </a:xfrm>
          <a:prstGeom prst="rect">
            <a:avLst/>
          </a:prstGeom>
        </p:spPr>
      </p:pic>
      <p:sp>
        <p:nvSpPr>
          <p:cNvPr id="10" name="TextBox 9"/>
          <p:cNvSpPr txBox="1"/>
          <p:nvPr/>
        </p:nvSpPr>
        <p:spPr>
          <a:xfrm>
            <a:off x="6629400" y="2876490"/>
            <a:ext cx="1671083"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Figure 3.0</a:t>
            </a:r>
            <a:endParaRPr lang="en-US" sz="2000" dirty="0">
              <a:latin typeface="Times New Roman" pitchFamily="18" charset="0"/>
              <a:cs typeface="Times New Roman" pitchFamily="18" charset="0"/>
            </a:endParaRPr>
          </a:p>
        </p:txBody>
      </p:sp>
      <p:sp>
        <p:nvSpPr>
          <p:cNvPr id="3" name="Slide Number Placeholder 2"/>
          <p:cNvSpPr>
            <a:spLocks noGrp="1"/>
          </p:cNvSpPr>
          <p:nvPr>
            <p:ph type="sldNum" sz="quarter" idx="12"/>
          </p:nvPr>
        </p:nvSpPr>
        <p:spPr/>
        <p:txBody>
          <a:bodyPr/>
          <a:lstStyle/>
          <a:p>
            <a:fld id="{B6F15528-21DE-4FAA-801E-634DDDAF4B2B}" type="slidenum">
              <a:rPr lang="en-US" smtClean="0"/>
              <a:pPr/>
              <a:t>106</a:t>
            </a:fld>
            <a:endParaRPr lang="en-US"/>
          </a:p>
        </p:txBody>
      </p:sp>
    </p:spTree>
    <p:extLst>
      <p:ext uri="{BB962C8B-B14F-4D97-AF65-F5344CB8AC3E}">
        <p14:creationId xmlns:p14="http://schemas.microsoft.com/office/powerpoint/2010/main" val="2960962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mc:Choice xmlns:a14="http://schemas.microsoft.com/office/drawing/2010/main" Requires="a14">
          <p:sp>
            <p:nvSpPr>
              <p:cNvPr id="7" name="TextBox 6"/>
              <p:cNvSpPr txBox="1"/>
              <p:nvPr/>
            </p:nvSpPr>
            <p:spPr>
              <a:xfrm>
                <a:off x="381000" y="3151525"/>
                <a:ext cx="8610600" cy="3477875"/>
              </a:xfrm>
              <a:prstGeom prst="rect">
                <a:avLst/>
              </a:prstGeom>
              <a:noFill/>
            </p:spPr>
            <p:txBody>
              <a:bodyPr wrap="square" rtlCol="0">
                <a:spAutoFit/>
              </a:bodyPr>
              <a:lstStyle/>
              <a:p>
                <a:pPr marL="342900" lvl="2" indent="-342900">
                  <a:buFont typeface="Wingdings" pitchFamily="2" charset="2"/>
                  <a:buChar char="Ø"/>
                </a:pPr>
                <a:r>
                  <a:rPr lang="en-US" sz="2000" dirty="0" smtClean="0">
                    <a:latin typeface="Times New Roman" pitchFamily="18" charset="0"/>
                    <a:cs typeface="Times New Roman" pitchFamily="18" charset="0"/>
                  </a:rPr>
                  <a:t>The </a:t>
                </a:r>
                <a:r>
                  <a:rPr lang="en-US" sz="2000" dirty="0" smtClean="0">
                    <a:latin typeface="Times New Roman" pitchFamily="18" charset="0"/>
                    <a:cs typeface="Times New Roman" pitchFamily="18" charset="0"/>
                  </a:rPr>
                  <a:t>matrix equations for computing the voltages and currents at node </a:t>
                </a:r>
                <a14:m>
                  <m:oMath xmlns:m="http://schemas.openxmlformats.org/officeDocument/2006/math">
                    <m:r>
                      <a:rPr lang="en-US" sz="2000" i="1" dirty="0" smtClean="0">
                        <a:latin typeface="Cambria Math"/>
                      </a:rPr>
                      <m:t>𝑛</m:t>
                    </m:r>
                  </m:oMath>
                </a14:m>
                <a:r>
                  <a:rPr lang="en-US" sz="2000" dirty="0" smtClean="0">
                    <a:latin typeface="Times New Roman" pitchFamily="18" charset="0"/>
                    <a:cs typeface="Times New Roman" pitchFamily="18" charset="0"/>
                  </a:rPr>
                  <a:t> as a function of the voltages and currents at node </a:t>
                </a:r>
                <a14:m>
                  <m:oMath xmlns:m="http://schemas.openxmlformats.org/officeDocument/2006/math">
                    <m:r>
                      <a:rPr lang="en-US" sz="2000" i="1" dirty="0" smtClean="0">
                        <a:latin typeface="Cambria Math"/>
                      </a:rPr>
                      <m:t>𝑚</m:t>
                    </m:r>
                  </m:oMath>
                </a14:m>
                <a:r>
                  <a:rPr lang="en-US" sz="2000" dirty="0" smtClean="0">
                    <a:latin typeface="Times New Roman" pitchFamily="18" charset="0"/>
                    <a:cs typeface="Times New Roman" pitchFamily="18" charset="0"/>
                  </a:rPr>
                  <a:t> are given by</a:t>
                </a:r>
                <a:r>
                  <a:rPr lang="en-US" sz="2000" dirty="0" smtClean="0">
                    <a:latin typeface="Times New Roman" pitchFamily="18" charset="0"/>
                    <a:cs typeface="Times New Roman" pitchFamily="18" charset="0"/>
                  </a:rPr>
                  <a:t>:</a:t>
                </a:r>
              </a:p>
              <a:p>
                <a:pPr marL="342900" lvl="2" indent="-342900">
                  <a:buFont typeface="Wingdings" pitchFamily="2" charset="2"/>
                  <a:buChar char="Ø"/>
                </a:pPr>
                <a:endParaRPr lang="en-US" sz="2000" dirty="0" smtClean="0"/>
              </a:p>
              <a:p>
                <a:pPr algn="ctr"/>
                <a:r>
                  <a:rPr lang="en-US" sz="20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𝑎</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𝑏</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r>
                  <a:rPr lang="en-US" sz="2000" dirty="0"/>
                  <a:t>		</a:t>
                </a:r>
                <a:r>
                  <a:rPr lang="en-US" sz="2000" dirty="0" smtClean="0">
                    <a:latin typeface="Times New Roman" pitchFamily="18" charset="0"/>
                    <a:cs typeface="Times New Roman" pitchFamily="18" charset="0"/>
                  </a:rPr>
                  <a:t>(8)</a:t>
                </a:r>
              </a:p>
              <a:p>
                <a:pPr algn="ctr"/>
                <a:endParaRPr lang="en-US" sz="2000" dirty="0"/>
              </a:p>
              <a:p>
                <a:pPr algn="ctr"/>
                <a:r>
                  <a:rPr lang="en-US" sz="20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𝑐</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𝑑</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r>
                  <a:rPr lang="en-US" sz="2000" dirty="0"/>
                  <a:t>     		</a:t>
                </a:r>
                <a:r>
                  <a:rPr lang="en-US" sz="2000" dirty="0" smtClean="0">
                    <a:latin typeface="Times New Roman" pitchFamily="18" charset="0"/>
                    <a:cs typeface="Times New Roman" pitchFamily="18" charset="0"/>
                  </a:rPr>
                  <a:t>(9)</a:t>
                </a:r>
              </a:p>
              <a:p>
                <a:pPr marL="342900" lvl="2" indent="-342900">
                  <a:buFont typeface="Wingdings" pitchFamily="2" charset="2"/>
                  <a:buChar char="Ø"/>
                </a:pPr>
                <a:endParaRPr lang="en-US" sz="2000" dirty="0" smtClean="0">
                  <a:latin typeface="Times New Roman" pitchFamily="18" charset="0"/>
                  <a:cs typeface="Times New Roman" pitchFamily="18" charset="0"/>
                </a:endParaRPr>
              </a:p>
              <a:p>
                <a:pPr marL="342900" lvl="2" indent="-342900">
                  <a:buFont typeface="Wingdings" pitchFamily="2" charset="2"/>
                  <a:buChar char="Ø"/>
                </a:pPr>
                <a:r>
                  <a:rPr lang="en-US" sz="2000" dirty="0" smtClean="0">
                    <a:latin typeface="Times New Roman" pitchFamily="18" charset="0"/>
                    <a:cs typeface="Times New Roman" pitchFamily="18" charset="0"/>
                  </a:rPr>
                  <a:t>The voltages at node </a:t>
                </a:r>
                <a14:m>
                  <m:oMath xmlns:m="http://schemas.openxmlformats.org/officeDocument/2006/math">
                    <m:r>
                      <a:rPr lang="en-US" sz="2000" i="1" dirty="0" smtClean="0">
                        <a:latin typeface="Cambria Math"/>
                      </a:rPr>
                      <m:t>𝑚</m:t>
                    </m:r>
                  </m:oMath>
                </a14:m>
                <a:r>
                  <a:rPr lang="en-US" sz="2000" dirty="0" smtClean="0"/>
                  <a:t> </a:t>
                </a:r>
                <a:r>
                  <a:rPr lang="en-US" sz="2000" dirty="0" smtClean="0">
                    <a:latin typeface="Times New Roman" pitchFamily="18" charset="0"/>
                    <a:cs typeface="Times New Roman" pitchFamily="18" charset="0"/>
                  </a:rPr>
                  <a:t>as a function of the voltages at node </a:t>
                </a:r>
                <a14:m>
                  <m:oMath xmlns:m="http://schemas.openxmlformats.org/officeDocument/2006/math">
                    <m:r>
                      <a:rPr lang="en-US" sz="2000" i="1" dirty="0" smtClean="0">
                        <a:latin typeface="Cambria Math"/>
                      </a:rPr>
                      <m:t>𝑛</m:t>
                    </m:r>
                    <m:r>
                      <a:rPr lang="en-US" sz="2000" i="1" dirty="0" smtClean="0">
                        <a:latin typeface="Cambria Math"/>
                      </a:rPr>
                      <m:t> </m:t>
                    </m:r>
                  </m:oMath>
                </a14:m>
                <a:r>
                  <a:rPr lang="en-US" sz="2000" dirty="0" smtClean="0">
                    <a:latin typeface="Times New Roman" pitchFamily="18" charset="0"/>
                    <a:cs typeface="Times New Roman" pitchFamily="18" charset="0"/>
                  </a:rPr>
                  <a:t>and the </a:t>
                </a:r>
                <a:r>
                  <a:rPr lang="en-US" sz="2000" dirty="0">
                    <a:latin typeface="Times New Roman" pitchFamily="18" charset="0"/>
                    <a:cs typeface="Times New Roman" pitchFamily="18" charset="0"/>
                  </a:rPr>
                  <a:t>currents</a:t>
                </a:r>
                <a:r>
                  <a:rPr lang="en-US" sz="2000" dirty="0" smtClean="0">
                    <a:latin typeface="Times New Roman" pitchFamily="18" charset="0"/>
                    <a:cs typeface="Times New Roman" pitchFamily="18" charset="0"/>
                  </a:rPr>
                  <a:t> at node</a:t>
                </a:r>
                <a:r>
                  <a:rPr lang="en-US" sz="2000" dirty="0" smtClean="0"/>
                  <a:t> </a:t>
                </a:r>
                <a14:m>
                  <m:oMath xmlns:m="http://schemas.openxmlformats.org/officeDocument/2006/math">
                    <m:r>
                      <a:rPr lang="en-US" sz="2000" i="1" dirty="0" smtClean="0">
                        <a:latin typeface="Cambria Math"/>
                      </a:rPr>
                      <m:t>𝑚</m:t>
                    </m:r>
                  </m:oMath>
                </a14:m>
                <a:r>
                  <a:rPr lang="en-US" sz="2000" dirty="0" smtClean="0"/>
                  <a:t> </a:t>
                </a:r>
                <a:r>
                  <a:rPr lang="en-US" sz="2000" dirty="0" smtClean="0">
                    <a:latin typeface="Times New Roman" pitchFamily="18" charset="0"/>
                    <a:cs typeface="Times New Roman" pitchFamily="18" charset="0"/>
                  </a:rPr>
                  <a:t>are given by</a:t>
                </a:r>
                <a:r>
                  <a:rPr lang="en-US" sz="2000" dirty="0" smtClean="0">
                    <a:latin typeface="Times New Roman" pitchFamily="18" charset="0"/>
                    <a:cs typeface="Times New Roman" pitchFamily="18" charset="0"/>
                  </a:rPr>
                  <a:t>:</a:t>
                </a:r>
              </a:p>
              <a:p>
                <a:pPr marL="342900" lvl="2" indent="-342900">
                  <a:buFont typeface="Wingdings" pitchFamily="2" charset="2"/>
                  <a:buChar char="Ø"/>
                </a:pPr>
                <a:endParaRPr lang="en-US" sz="2000" dirty="0" smtClean="0">
                  <a:latin typeface="Times New Roman" pitchFamily="18" charset="0"/>
                  <a:cs typeface="Times New Roman" pitchFamily="18" charset="0"/>
                </a:endParaRPr>
              </a:p>
              <a:p>
                <a:pPr marL="0" lvl="2" algn="ctr"/>
                <a:r>
                  <a:rPr lang="en-US" sz="20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𝐵</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r>
                  <a:rPr lang="en-US" sz="2000" dirty="0"/>
                  <a:t>	</a:t>
                </a:r>
                <a:r>
                  <a:rPr lang="en-US" sz="2000" dirty="0" smtClean="0"/>
                  <a:t>	</a:t>
                </a:r>
                <a:r>
                  <a:rPr lang="en-US" sz="2000" dirty="0" smtClean="0">
                    <a:latin typeface="Times New Roman" pitchFamily="18" charset="0"/>
                    <a:cs typeface="Times New Roman" pitchFamily="18" charset="0"/>
                  </a:rPr>
                  <a:t>(10)</a:t>
                </a:r>
              </a:p>
            </p:txBody>
          </p:sp>
        </mc:Choice>
        <mc:Fallback>
          <p:sp>
            <p:nvSpPr>
              <p:cNvPr id="7" name="TextBox 6"/>
              <p:cNvSpPr txBox="1">
                <a:spLocks noRot="1" noChangeAspect="1" noMove="1" noResize="1" noEditPoints="1" noAdjustHandles="1" noChangeArrowheads="1" noChangeShapeType="1" noTextEdit="1"/>
              </p:cNvSpPr>
              <p:nvPr/>
            </p:nvSpPr>
            <p:spPr>
              <a:xfrm>
                <a:off x="381000" y="3151525"/>
                <a:ext cx="8610600" cy="3477875"/>
              </a:xfrm>
              <a:prstGeom prst="rect">
                <a:avLst/>
              </a:prstGeom>
              <a:blipFill rotWithShape="1">
                <a:blip r:embed="rId3"/>
                <a:stretch>
                  <a:fillRect l="-637" t="-876" b="-1926"/>
                </a:stretch>
              </a:blipFill>
            </p:spPr>
            <p:txBody>
              <a:bodyPr/>
              <a:lstStyle/>
              <a:p>
                <a:r>
                  <a:rPr lang="en-US">
                    <a:noFill/>
                  </a:rPr>
                  <a:t> </a:t>
                </a:r>
              </a:p>
            </p:txBody>
          </p:sp>
        </mc:Fallback>
      </mc:AlternateContent>
      <p:sp>
        <p:nvSpPr>
          <p:cNvPr id="6" name="TextBox 5"/>
          <p:cNvSpPr txBox="1"/>
          <p:nvPr/>
        </p:nvSpPr>
        <p:spPr>
          <a:xfrm>
            <a:off x="0" y="141982"/>
            <a:ext cx="9144000" cy="1077218"/>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a:t>
            </a:r>
            <a:r>
              <a:rPr lang="en-US" sz="3200" dirty="0" smtClean="0">
                <a:latin typeface="Times New Roman" pitchFamily="18" charset="0"/>
                <a:cs typeface="Times New Roman" pitchFamily="18" charset="0"/>
              </a:rPr>
              <a:t>Models</a:t>
            </a:r>
          </a:p>
          <a:p>
            <a:pPr lvl="1" algn="ctr"/>
            <a:r>
              <a:rPr lang="en-US" sz="3200" dirty="0">
                <a:latin typeface="Times New Roman" pitchFamily="18" charset="0"/>
                <a:cs typeface="Times New Roman" pitchFamily="18" charset="0"/>
              </a:rPr>
              <a:t>General Three Phase Transformer Banks</a:t>
            </a:r>
            <a:endParaRPr lang="en-US" sz="3200" dirty="0">
              <a:latin typeface="Times New Roman" pitchFamily="18" charset="0"/>
              <a:cs typeface="Times New Roman" pitchFamily="18" charset="0"/>
            </a:endParaRPr>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6000" y="1342370"/>
            <a:ext cx="4910469" cy="1605622"/>
          </a:xfrm>
          <a:prstGeom prst="rect">
            <a:avLst/>
          </a:prstGeom>
        </p:spPr>
      </p:pic>
      <p:sp>
        <p:nvSpPr>
          <p:cNvPr id="3" name="Slide Number Placeholder 2"/>
          <p:cNvSpPr>
            <a:spLocks noGrp="1"/>
          </p:cNvSpPr>
          <p:nvPr>
            <p:ph type="sldNum" sz="quarter" idx="12"/>
          </p:nvPr>
        </p:nvSpPr>
        <p:spPr/>
        <p:txBody>
          <a:bodyPr/>
          <a:lstStyle/>
          <a:p>
            <a:fld id="{B6F15528-21DE-4FAA-801E-634DDDAF4B2B}" type="slidenum">
              <a:rPr lang="en-US" smtClean="0"/>
              <a:pPr/>
              <a:t>107</a:t>
            </a:fld>
            <a:endParaRPr lang="en-US"/>
          </a:p>
        </p:txBody>
      </p:sp>
    </p:spTree>
    <p:extLst>
      <p:ext uri="{BB962C8B-B14F-4D97-AF65-F5344CB8AC3E}">
        <p14:creationId xmlns:p14="http://schemas.microsoft.com/office/powerpoint/2010/main" val="1230160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4" end="4"/>
                                            </p:txEl>
                                          </p:spTgt>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nodeType="afterEffect">
                                  <p:stCondLst>
                                    <p:cond delay="0"/>
                                  </p:stCondLst>
                                  <p:childTnLst>
                                    <p:set>
                                      <p:cBhvr>
                                        <p:cTn id="11"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7">
                                            <p:txEl>
                                              <p:pRg st="6" end="6"/>
                                            </p:txEl>
                                          </p:spTgt>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 3: Three Phase Transformer Models</a:t>
            </a:r>
          </a:p>
        </p:txBody>
      </p:sp>
      <p:sp>
        <p:nvSpPr>
          <p:cNvPr id="3" name="Content Placeholder 2"/>
          <p:cNvSpPr>
            <a:spLocks noGrp="1"/>
          </p:cNvSpPr>
          <p:nvPr>
            <p:ph idx="1"/>
          </p:nvPr>
        </p:nvSpPr>
        <p:spPr/>
        <p:txBody>
          <a:bodyPr>
            <a:normAutofit/>
          </a:bodyPr>
          <a:lstStyle/>
          <a:p>
            <a:r>
              <a:rPr lang="en-US" dirty="0"/>
              <a:t>Three Phase Transformer Models</a:t>
            </a:r>
          </a:p>
          <a:p>
            <a:pPr lvl="1"/>
            <a:r>
              <a:rPr lang="en-US" sz="2400" dirty="0"/>
              <a:t>General Three Phase Transformer Banks</a:t>
            </a:r>
          </a:p>
          <a:p>
            <a:pPr lvl="1"/>
            <a:r>
              <a:rPr lang="en-US" sz="2400" b="1" u="sng" dirty="0"/>
              <a:t>Generalized Matrices</a:t>
            </a:r>
          </a:p>
          <a:p>
            <a:pPr lvl="1"/>
            <a:r>
              <a:rPr lang="en-US" sz="2400" dirty="0" smtClean="0"/>
              <a:t>Symmetrical Components</a:t>
            </a:r>
            <a:endParaRPr lang="en-US" sz="2400" dirty="0"/>
          </a:p>
          <a:p>
            <a:pPr lvl="1"/>
            <a:r>
              <a:rPr lang="en-US" sz="2400" dirty="0"/>
              <a:t>The Delta-Grounded Wye Step Down Connection</a:t>
            </a:r>
          </a:p>
          <a:p>
            <a:pPr lvl="1"/>
            <a:r>
              <a:rPr lang="en-US" sz="2400" dirty="0"/>
              <a:t>The </a:t>
            </a:r>
            <a:r>
              <a:rPr lang="en-US" sz="2400" dirty="0" smtClean="0"/>
              <a:t>Ungrounded </a:t>
            </a:r>
            <a:r>
              <a:rPr lang="en-US" sz="2400" dirty="0"/>
              <a:t>Wye-Delta Step Down Connection</a:t>
            </a:r>
          </a:p>
          <a:p>
            <a:pPr lvl="1"/>
            <a:r>
              <a:rPr lang="en-US" sz="2400" dirty="0"/>
              <a:t>The Grounded Wye-Grounded Wye Connection</a:t>
            </a:r>
          </a:p>
          <a:p>
            <a:pPr lvl="1"/>
            <a:r>
              <a:rPr lang="en-US" sz="2400" dirty="0"/>
              <a:t>The Delta-Delta  Connection</a:t>
            </a:r>
          </a:p>
          <a:p>
            <a:pPr lvl="1"/>
            <a:r>
              <a:rPr lang="en-US" sz="2400" dirty="0"/>
              <a:t>Open Wye-Open Delta</a:t>
            </a:r>
          </a:p>
          <a:p>
            <a:pPr lvl="1"/>
            <a:r>
              <a:rPr lang="en-US" sz="2400" dirty="0"/>
              <a:t>Thevenin Equivalent Circuit</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108</a:t>
            </a:fld>
            <a:endParaRPr lang="en-US"/>
          </a:p>
        </p:txBody>
      </p:sp>
    </p:spTree>
    <p:extLst>
      <p:ext uri="{BB962C8B-B14F-4D97-AF65-F5344CB8AC3E}">
        <p14:creationId xmlns:p14="http://schemas.microsoft.com/office/powerpoint/2010/main" val="3505212302"/>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mc:Choice xmlns:a14="http://schemas.microsoft.com/office/drawing/2010/main" Requires="a14">
          <p:sp>
            <p:nvSpPr>
              <p:cNvPr id="7" name="TextBox 6"/>
              <p:cNvSpPr txBox="1"/>
              <p:nvPr/>
            </p:nvSpPr>
            <p:spPr>
              <a:xfrm>
                <a:off x="457200" y="1614130"/>
                <a:ext cx="8458200" cy="4862870"/>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Equation </a:t>
                </a:r>
                <a:r>
                  <a:rPr lang="en-US" sz="2400" dirty="0" smtClean="0">
                    <a:latin typeface="Times New Roman" pitchFamily="18" charset="0"/>
                    <a:cs typeface="Times New Roman" pitchFamily="18" charset="0"/>
                  </a:rPr>
                  <a:t>(10) will be used in the forward back sweep method to be described later.</a:t>
                </a:r>
              </a:p>
              <a:p>
                <a:pPr marL="0" lvl="2"/>
                <a:endParaRPr lang="en-US" dirty="0" smtClean="0"/>
              </a:p>
              <a:p>
                <a:pPr marL="342900" lvl="2" indent="-342900">
                  <a:buFont typeface="Wingdings" pitchFamily="2" charset="2"/>
                  <a:buChar char="Ø"/>
                </a:pPr>
                <a:r>
                  <a:rPr lang="en-US" sz="2400" dirty="0" smtClean="0">
                    <a:latin typeface="Times New Roman" pitchFamily="18" charset="0"/>
                    <a:cs typeface="Times New Roman" pitchFamily="18" charset="0"/>
                  </a:rPr>
                  <a:t>The matrices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𝑉𝐿𝑁</m:t>
                            </m:r>
                          </m:e>
                          <m:sub>
                            <m:r>
                              <a:rPr lang="en-US" sz="2400" i="1">
                                <a:latin typeface="Cambria Math"/>
                              </a:rPr>
                              <m:t>𝐴𝐵𝐶</m:t>
                            </m:r>
                          </m:sub>
                        </m:sSub>
                      </m:e>
                    </m:d>
                  </m:oMath>
                </a14:m>
                <a:r>
                  <a:rPr lang="en-US" sz="2400" dirty="0" smtClean="0"/>
                  <a:t>  </a:t>
                </a:r>
                <a:r>
                  <a:rPr lang="en-US" sz="2400" dirty="0">
                    <a:latin typeface="Times New Roman" pitchFamily="18" charset="0"/>
                    <a:cs typeface="Times New Roman" pitchFamily="18" charset="0"/>
                  </a:rPr>
                  <a:t>and</a:t>
                </a:r>
                <a:r>
                  <a:rPr lang="en-US" dirty="0" smtClean="0"/>
                  <a: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𝑉𝐿𝑁</m:t>
                            </m:r>
                          </m:e>
                          <m:sub>
                            <m:r>
                              <a:rPr lang="en-US" sz="2400" i="1">
                                <a:latin typeface="Cambria Math"/>
                              </a:rPr>
                              <m:t>𝑎𝑏𝑐</m:t>
                            </m:r>
                          </m:sub>
                        </m:sSub>
                      </m:e>
                    </m:d>
                  </m:oMath>
                </a14:m>
                <a:r>
                  <a:rPr lang="en-US" dirty="0" smtClean="0"/>
                  <a:t>  </a:t>
                </a:r>
                <a:r>
                  <a:rPr lang="en-US" sz="2400" dirty="0">
                    <a:latin typeface="Times New Roman" pitchFamily="18" charset="0"/>
                    <a:cs typeface="Times New Roman" pitchFamily="18" charset="0"/>
                  </a:rPr>
                  <a:t>represent the line-to-neutral voltages for an </a:t>
                </a:r>
                <a:r>
                  <a:rPr lang="en-US" sz="2400" dirty="0" smtClean="0">
                    <a:latin typeface="Times New Roman" pitchFamily="18" charset="0"/>
                    <a:cs typeface="Times New Roman" pitchFamily="18" charset="0"/>
                  </a:rPr>
                  <a:t>ungrounded </a:t>
                </a:r>
                <a:r>
                  <a:rPr lang="en-US" sz="2400" dirty="0">
                    <a:latin typeface="Times New Roman" pitchFamily="18" charset="0"/>
                    <a:cs typeface="Times New Roman" pitchFamily="18" charset="0"/>
                  </a:rPr>
                  <a:t>wye connection or the line-to-ground voltages for a grounded wye </a:t>
                </a:r>
                <a:r>
                  <a:rPr lang="en-US" sz="2400" dirty="0" smtClean="0">
                    <a:latin typeface="Times New Roman" pitchFamily="18" charset="0"/>
                    <a:cs typeface="Times New Roman" pitchFamily="18" charset="0"/>
                  </a:rPr>
                  <a:t>connection.</a:t>
                </a:r>
                <a:endParaRPr lang="en-US" sz="2400" dirty="0">
                  <a:latin typeface="Times New Roman" pitchFamily="18" charset="0"/>
                  <a:cs typeface="Times New Roman" pitchFamily="18" charset="0"/>
                </a:endParaRPr>
              </a:p>
              <a:p>
                <a:pPr marL="0" lvl="2"/>
                <a:endParaRPr lang="en-US" dirty="0" smtClean="0"/>
              </a:p>
              <a:p>
                <a:pPr marL="342900" lvl="2" indent="-342900">
                  <a:buFont typeface="Wingdings" pitchFamily="2" charset="2"/>
                  <a:buChar char="Ø"/>
                </a:pPr>
                <a:r>
                  <a:rPr lang="en-US" sz="2400" dirty="0">
                    <a:latin typeface="Times New Roman" pitchFamily="18" charset="0"/>
                    <a:cs typeface="Times New Roman" pitchFamily="18" charset="0"/>
                  </a:rPr>
                  <a:t>For a delta connection, the voltage matrices represent “equivalent” line-to-neutral </a:t>
                </a:r>
                <a:r>
                  <a:rPr lang="en-US" sz="2400" dirty="0" smtClean="0">
                    <a:latin typeface="Times New Roman" pitchFamily="18" charset="0"/>
                    <a:cs typeface="Times New Roman" pitchFamily="18" charset="0"/>
                  </a:rPr>
                  <a:t>voltages.  </a:t>
                </a:r>
                <a:endParaRPr lang="en-US" sz="2400" dirty="0">
                  <a:latin typeface="Times New Roman" pitchFamily="18" charset="0"/>
                  <a:cs typeface="Times New Roman" pitchFamily="18" charset="0"/>
                </a:endParaRPr>
              </a:p>
              <a:p>
                <a:pPr marL="0" lvl="2"/>
                <a:endParaRPr lang="en-US" dirty="0" smtClean="0"/>
              </a:p>
              <a:p>
                <a:pPr marL="342900" lvl="2" indent="-342900">
                  <a:buFont typeface="Wingdings" pitchFamily="2" charset="2"/>
                  <a:buChar char="Ø"/>
                </a:pPr>
                <a:r>
                  <a:rPr lang="en-US" sz="2400" dirty="0" smtClean="0">
                    <a:latin typeface="Times New Roman" pitchFamily="18" charset="0"/>
                    <a:cs typeface="Times New Roman" pitchFamily="18" charset="0"/>
                  </a:rPr>
                  <a:t>The current matrices represent the line currents regardless of the transformer winding connection.</a:t>
                </a:r>
              </a:p>
              <a:p>
                <a:pPr marL="800100" lvl="3" indent="-342900">
                  <a:buFont typeface="Arial" pitchFamily="34" charset="0"/>
                  <a:buChar char="•"/>
                </a:pPr>
                <a:endParaRPr lang="en-US" sz="2000" dirty="0" smtClean="0"/>
              </a:p>
              <a:p>
                <a:pPr marL="342900" lvl="2" indent="-342900">
                  <a:buFont typeface="Arial" pitchFamily="34" charset="0"/>
                  <a:buChar char="•"/>
                </a:pPr>
                <a:endParaRPr lang="en-US" sz="2000" dirty="0" smtClean="0"/>
              </a:p>
            </p:txBody>
          </p:sp>
        </mc:Choice>
        <mc:Fallback>
          <p:sp>
            <p:nvSpPr>
              <p:cNvPr id="7" name="TextBox 6"/>
              <p:cNvSpPr txBox="1">
                <a:spLocks noRot="1" noChangeAspect="1" noMove="1" noResize="1" noEditPoints="1" noAdjustHandles="1" noChangeArrowheads="1" noChangeShapeType="1" noTextEdit="1"/>
              </p:cNvSpPr>
              <p:nvPr/>
            </p:nvSpPr>
            <p:spPr>
              <a:xfrm>
                <a:off x="457200" y="1614130"/>
                <a:ext cx="8458200" cy="4862870"/>
              </a:xfrm>
              <a:prstGeom prst="rect">
                <a:avLst/>
              </a:prstGeom>
              <a:blipFill rotWithShape="1">
                <a:blip r:embed="rId3"/>
                <a:stretch>
                  <a:fillRect l="-937" t="-1003" r="-793"/>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109</a:t>
            </a:fld>
            <a:endParaRPr lang="en-US"/>
          </a:p>
        </p:txBody>
      </p:sp>
      <p:sp>
        <p:nvSpPr>
          <p:cNvPr id="8" name="TextBox 7"/>
          <p:cNvSpPr txBox="1"/>
          <p:nvPr/>
        </p:nvSpPr>
        <p:spPr>
          <a:xfrm>
            <a:off x="0" y="218182"/>
            <a:ext cx="9144000" cy="1077218"/>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a:t>
            </a:r>
            <a:r>
              <a:rPr lang="en-US" sz="3200" dirty="0" smtClean="0">
                <a:latin typeface="Times New Roman" pitchFamily="18" charset="0"/>
                <a:cs typeface="Times New Roman" pitchFamily="18" charset="0"/>
              </a:rPr>
              <a:t>Models</a:t>
            </a:r>
          </a:p>
          <a:p>
            <a:pPr lvl="1" algn="ctr"/>
            <a:r>
              <a:rPr lang="en-US" sz="3200" dirty="0" smtClean="0">
                <a:latin typeface="Times New Roman" pitchFamily="18" charset="0"/>
                <a:cs typeface="Times New Roman" pitchFamily="18" charset="0"/>
              </a:rPr>
              <a:t>Generalized Matrices</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3459981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4799" y="1858863"/>
            <a:ext cx="8534401" cy="4770537"/>
          </a:xfrm>
          <a:prstGeom prst="rect">
            <a:avLst/>
          </a:prstGeom>
          <a:noFill/>
        </p:spPr>
        <p:txBody>
          <a:bodyPr wrap="square" rtlCol="0">
            <a:spAutoFit/>
          </a:bodyPr>
          <a:lstStyle/>
          <a:p>
            <a:pPr marL="457200" indent="-457200">
              <a:buFont typeface="Wingdings" pitchFamily="2" charset="2"/>
              <a:buChar char="Ø"/>
            </a:pPr>
            <a:r>
              <a:rPr lang="en-US" sz="2400" dirty="0" smtClean="0">
                <a:latin typeface="Times New Roman" pitchFamily="18" charset="0"/>
                <a:cs typeface="Times New Roman" pitchFamily="18" charset="0"/>
              </a:rPr>
              <a:t>Distribution </a:t>
            </a:r>
            <a:r>
              <a:rPr lang="en-US" sz="2400" dirty="0" smtClean="0">
                <a:latin typeface="Times New Roman" pitchFamily="18" charset="0"/>
                <a:cs typeface="Times New Roman" pitchFamily="18" charset="0"/>
              </a:rPr>
              <a:t>Systems consist of single-phase, two-phase and </a:t>
            </a:r>
            <a:r>
              <a:rPr lang="en-US" sz="2400" dirty="0" err="1" smtClean="0">
                <a:latin typeface="Times New Roman" pitchFamily="18" charset="0"/>
                <a:cs typeface="Times New Roman" pitchFamily="18" charset="0"/>
              </a:rPr>
              <a:t>untransposed</a:t>
            </a:r>
            <a:r>
              <a:rPr lang="en-US" sz="2400" dirty="0" smtClean="0">
                <a:latin typeface="Times New Roman" pitchFamily="18" charset="0"/>
                <a:cs typeface="Times New Roman" pitchFamily="18" charset="0"/>
              </a:rPr>
              <a:t> three-phase lines serving unbalanced loads. </a:t>
            </a:r>
          </a:p>
          <a:p>
            <a:pPr marL="342900" indent="-342900">
              <a:buFont typeface="Wingdings" pitchFamily="2" charset="2"/>
              <a:buChar char="Ø"/>
            </a:pPr>
            <a:endParaRPr lang="en-US" sz="2400" dirty="0" smtClean="0">
              <a:latin typeface="Times New Roman" pitchFamily="18" charset="0"/>
              <a:cs typeface="Times New Roman" pitchFamily="18" charset="0"/>
            </a:endParaRPr>
          </a:p>
          <a:p>
            <a:pPr marL="342900" indent="-342900">
              <a:buFont typeface="Wingdings" pitchFamily="2" charset="2"/>
              <a:buChar char="Ø"/>
            </a:pPr>
            <a:endParaRPr lang="en-US" sz="2400" dirty="0" smtClean="0">
              <a:latin typeface="Times New Roman" pitchFamily="18" charset="0"/>
              <a:cs typeface="Times New Roman" pitchFamily="18" charset="0"/>
            </a:endParaRPr>
          </a:p>
          <a:p>
            <a:pPr marL="342900" indent="-342900">
              <a:buFont typeface="Wingdings" pitchFamily="2" charset="2"/>
              <a:buChar char="Ø"/>
            </a:pPr>
            <a:r>
              <a:rPr lang="en-US" sz="2400" dirty="0" smtClean="0">
                <a:latin typeface="Times New Roman" pitchFamily="18" charset="0"/>
                <a:cs typeface="Times New Roman" pitchFamily="18" charset="0"/>
              </a:rPr>
              <a:t>Hence it is necessary to retain the identity of the self and mutual impedance terms of the conductors in addition to taking into account the ground return path for the unbalanced currents. </a:t>
            </a:r>
          </a:p>
          <a:p>
            <a:pPr marL="342900" indent="-342900">
              <a:buFont typeface="Wingdings" pitchFamily="2" charset="2"/>
              <a:buChar char="Ø"/>
            </a:pPr>
            <a:endParaRPr lang="en-US" sz="2400" dirty="0" smtClean="0">
              <a:latin typeface="Times New Roman" pitchFamily="18" charset="0"/>
              <a:cs typeface="Times New Roman" pitchFamily="18" charset="0"/>
            </a:endParaRPr>
          </a:p>
          <a:p>
            <a:pPr marL="342900" indent="-342900">
              <a:buFont typeface="Wingdings" pitchFamily="2" charset="2"/>
              <a:buChar char="Ø"/>
            </a:pPr>
            <a:endParaRPr lang="en-US" sz="2400" dirty="0" smtClean="0">
              <a:latin typeface="Times New Roman" pitchFamily="18" charset="0"/>
              <a:cs typeface="Times New Roman" pitchFamily="18" charset="0"/>
            </a:endParaRPr>
          </a:p>
          <a:p>
            <a:pPr marL="342900" indent="-342900">
              <a:buFont typeface="Wingdings" pitchFamily="2" charset="2"/>
              <a:buChar char="Ø"/>
            </a:pPr>
            <a:r>
              <a:rPr lang="en-US" sz="2400" dirty="0" smtClean="0">
                <a:latin typeface="Times New Roman" pitchFamily="18" charset="0"/>
                <a:cs typeface="Times New Roman" pitchFamily="18" charset="0"/>
              </a:rPr>
              <a:t>The resistance of the conductors is taken directly from the table of conductor data. </a:t>
            </a:r>
          </a:p>
          <a:p>
            <a:endParaRPr lang="en-US" dirty="0"/>
          </a:p>
          <a:p>
            <a:endParaRPr lang="en-US" dirty="0"/>
          </a:p>
        </p:txBody>
      </p:sp>
      <p:sp>
        <p:nvSpPr>
          <p:cNvPr id="3" name="TextBox 2"/>
          <p:cNvSpPr txBox="1"/>
          <p:nvPr/>
        </p:nvSpPr>
        <p:spPr>
          <a:xfrm>
            <a:off x="-27373" y="304800"/>
            <a:ext cx="9144000" cy="1077218"/>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Series </a:t>
            </a:r>
            <a:r>
              <a:rPr lang="en-US" sz="3200" dirty="0" smtClean="0">
                <a:latin typeface="Times New Roman" pitchFamily="18" charset="0"/>
                <a:cs typeface="Times New Roman" pitchFamily="18" charset="0"/>
              </a:rPr>
              <a:t>Impedance </a:t>
            </a:r>
            <a:r>
              <a:rPr lang="en-US" sz="3200" dirty="0" smtClean="0">
                <a:latin typeface="Times New Roman" pitchFamily="18" charset="0"/>
                <a:cs typeface="Times New Roman" pitchFamily="18" charset="0"/>
              </a:rPr>
              <a:t>of Overhead </a:t>
            </a:r>
            <a:r>
              <a:rPr lang="en-US" sz="3200" dirty="0" smtClean="0">
                <a:latin typeface="Times New Roman" pitchFamily="18" charset="0"/>
                <a:cs typeface="Times New Roman" pitchFamily="18" charset="0"/>
              </a:rPr>
              <a:t>Lines</a:t>
            </a:r>
          </a:p>
          <a:p>
            <a:pPr marL="342900" indent="-342900" algn="ctr"/>
            <a:r>
              <a:rPr lang="en-US" sz="3200" dirty="0" err="1">
                <a:latin typeface="Times New Roman" pitchFamily="18" charset="0"/>
                <a:cs typeface="Times New Roman" pitchFamily="18" charset="0"/>
              </a:rPr>
              <a:t>Untransposed</a:t>
            </a:r>
            <a:r>
              <a:rPr lang="en-US" sz="3200" dirty="0">
                <a:latin typeface="Times New Roman" pitchFamily="18" charset="0"/>
                <a:cs typeface="Times New Roman" pitchFamily="18" charset="0"/>
              </a:rPr>
              <a:t> Distribution Lines</a:t>
            </a:r>
            <a:endParaRPr lang="en-US" sz="3200" dirty="0" smtClean="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B6F15528-21DE-4FAA-801E-634DDDAF4B2B}" type="slidenum">
              <a:rPr lang="en-US" smtClean="0"/>
              <a:pPr/>
              <a:t>11</a:t>
            </a:fld>
            <a:endParaRPr lang="en-US"/>
          </a:p>
        </p:txBody>
      </p:sp>
    </p:spTree>
    <p:extLst>
      <p:ext uri="{BB962C8B-B14F-4D97-AF65-F5344CB8AC3E}">
        <p14:creationId xmlns:p14="http://schemas.microsoft.com/office/powerpoint/2010/main" val="26568448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 3: Three Phase Transformer Models</a:t>
            </a:r>
          </a:p>
        </p:txBody>
      </p:sp>
      <p:sp>
        <p:nvSpPr>
          <p:cNvPr id="3" name="Content Placeholder 2"/>
          <p:cNvSpPr>
            <a:spLocks noGrp="1"/>
          </p:cNvSpPr>
          <p:nvPr>
            <p:ph idx="1"/>
          </p:nvPr>
        </p:nvSpPr>
        <p:spPr/>
        <p:txBody>
          <a:bodyPr>
            <a:normAutofit/>
          </a:bodyPr>
          <a:lstStyle/>
          <a:p>
            <a:r>
              <a:rPr lang="en-US" dirty="0"/>
              <a:t>Three Phase Transformer Models</a:t>
            </a:r>
          </a:p>
          <a:p>
            <a:pPr lvl="1"/>
            <a:r>
              <a:rPr lang="en-US" sz="2400" dirty="0"/>
              <a:t>General Three Phase Transformer Banks</a:t>
            </a:r>
          </a:p>
          <a:p>
            <a:pPr lvl="1"/>
            <a:r>
              <a:rPr lang="en-US" sz="2400" dirty="0"/>
              <a:t>Generalized Matrices</a:t>
            </a:r>
          </a:p>
          <a:p>
            <a:pPr lvl="1"/>
            <a:r>
              <a:rPr lang="en-US" sz="2400" b="1" u="sng" dirty="0" smtClean="0"/>
              <a:t>Symmetrical Components</a:t>
            </a:r>
          </a:p>
          <a:p>
            <a:pPr lvl="1"/>
            <a:r>
              <a:rPr lang="en-US" sz="2400" dirty="0" smtClean="0"/>
              <a:t>The </a:t>
            </a:r>
            <a:r>
              <a:rPr lang="en-US" sz="2400" dirty="0"/>
              <a:t>Delta-Grounded Wye Step Down Connection</a:t>
            </a:r>
          </a:p>
          <a:p>
            <a:pPr lvl="1"/>
            <a:r>
              <a:rPr lang="en-US" sz="2400" dirty="0"/>
              <a:t>The </a:t>
            </a:r>
            <a:r>
              <a:rPr lang="en-US" sz="2400" dirty="0" smtClean="0"/>
              <a:t>Ungrounded </a:t>
            </a:r>
            <a:r>
              <a:rPr lang="en-US" sz="2400" dirty="0"/>
              <a:t>Wye-Delta Step Down Connection</a:t>
            </a:r>
          </a:p>
          <a:p>
            <a:pPr lvl="1"/>
            <a:r>
              <a:rPr lang="en-US" sz="2400" dirty="0"/>
              <a:t>The Grounded Wye-Grounded Wye Connection</a:t>
            </a:r>
          </a:p>
          <a:p>
            <a:pPr lvl="1"/>
            <a:r>
              <a:rPr lang="en-US" sz="2400" dirty="0"/>
              <a:t>The Delta-Delta  Connection</a:t>
            </a:r>
          </a:p>
          <a:p>
            <a:pPr lvl="1"/>
            <a:r>
              <a:rPr lang="en-US" sz="2400" dirty="0"/>
              <a:t>Open Wye-Open Delta</a:t>
            </a:r>
          </a:p>
          <a:p>
            <a:pPr lvl="1"/>
            <a:r>
              <a:rPr lang="en-US" sz="2400" dirty="0"/>
              <a:t>Thevenin Equivalent Circuit</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110</a:t>
            </a:fld>
            <a:endParaRPr lang="en-US"/>
          </a:p>
        </p:txBody>
      </p:sp>
    </p:spTree>
    <p:extLst>
      <p:ext uri="{BB962C8B-B14F-4D97-AF65-F5344CB8AC3E}">
        <p14:creationId xmlns:p14="http://schemas.microsoft.com/office/powerpoint/2010/main" val="2904387040"/>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mc:Choice xmlns:a14="http://schemas.microsoft.com/office/drawing/2010/main" Requires="a14">
          <p:sp>
            <p:nvSpPr>
              <p:cNvPr id="7" name="TextBox 6"/>
              <p:cNvSpPr txBox="1"/>
              <p:nvPr/>
            </p:nvSpPr>
            <p:spPr>
              <a:xfrm>
                <a:off x="457200" y="1712416"/>
                <a:ext cx="8382000" cy="4154984"/>
              </a:xfrm>
              <a:prstGeom prst="rect">
                <a:avLst/>
              </a:prstGeom>
              <a:noFill/>
            </p:spPr>
            <p:txBody>
              <a:bodyPr wrap="square" rtlCol="0">
                <a:spAutoFit/>
              </a:bodyPr>
              <a:lstStyle/>
              <a:p>
                <a:pPr marL="342900" lvl="2" indent="-342900">
                  <a:buFont typeface="Wingdings" pitchFamily="2" charset="2"/>
                  <a:buChar char="Ø"/>
                </a:pPr>
                <a:r>
                  <a:rPr lang="en-US" sz="2400" dirty="0" smtClean="0">
                    <a:solidFill>
                      <a:schemeClr val="tx1"/>
                    </a:solidFill>
                    <a:latin typeface="Times New Roman" pitchFamily="18" charset="0"/>
                    <a:cs typeface="Times New Roman" pitchFamily="18" charset="0"/>
                  </a:rPr>
                  <a:t>Unbalanced </a:t>
                </a:r>
                <a:r>
                  <a:rPr lang="en-US" sz="2400" dirty="0">
                    <a:solidFill>
                      <a:schemeClr val="tx1"/>
                    </a:solidFill>
                    <a:latin typeface="Times New Roman" pitchFamily="18" charset="0"/>
                    <a:cs typeface="Times New Roman" pitchFamily="18" charset="0"/>
                  </a:rPr>
                  <a:t>systems </a:t>
                </a:r>
                <a:r>
                  <a:rPr lang="en-US" sz="2400" dirty="0" smtClean="0">
                    <a:solidFill>
                      <a:schemeClr val="tx1"/>
                    </a:solidFill>
                    <a:latin typeface="Times New Roman" pitchFamily="18" charset="0"/>
                    <a:cs typeface="Times New Roman" pitchFamily="18" charset="0"/>
                  </a:rPr>
                  <a:t>cannot be </a:t>
                </a:r>
                <a:r>
                  <a:rPr lang="en-US" sz="2400" dirty="0">
                    <a:solidFill>
                      <a:schemeClr val="tx1"/>
                    </a:solidFill>
                    <a:latin typeface="Times New Roman" pitchFamily="18" charset="0"/>
                    <a:cs typeface="Times New Roman" pitchFamily="18" charset="0"/>
                  </a:rPr>
                  <a:t>studied in terms </a:t>
                </a:r>
                <a:r>
                  <a:rPr lang="en-US" sz="2400" dirty="0" smtClean="0">
                    <a:solidFill>
                      <a:schemeClr val="tx1"/>
                    </a:solidFill>
                    <a:latin typeface="Times New Roman" pitchFamily="18" charset="0"/>
                    <a:cs typeface="Times New Roman" pitchFamily="18" charset="0"/>
                  </a:rPr>
                  <a:t>of balanced </a:t>
                </a:r>
                <a:r>
                  <a:rPr lang="en-US" sz="2400" dirty="0">
                    <a:solidFill>
                      <a:schemeClr val="tx1"/>
                    </a:solidFill>
                    <a:latin typeface="Times New Roman" pitchFamily="18" charset="0"/>
                    <a:cs typeface="Times New Roman" pitchFamily="18" charset="0"/>
                  </a:rPr>
                  <a:t>three phase </a:t>
                </a:r>
                <a:r>
                  <a:rPr lang="en-US" sz="2400" dirty="0" smtClean="0">
                    <a:solidFill>
                      <a:schemeClr val="tx1"/>
                    </a:solidFill>
                    <a:latin typeface="Times New Roman" pitchFamily="18" charset="0"/>
                    <a:cs typeface="Times New Roman" pitchFamily="18" charset="0"/>
                  </a:rPr>
                  <a:t>voltages and currents</a:t>
                </a:r>
              </a:p>
              <a:p>
                <a:pPr marL="0" lvl="2"/>
                <a:endParaRPr lang="en-US" sz="2400" dirty="0" smtClean="0">
                  <a:solidFill>
                    <a:schemeClr val="tx1"/>
                  </a:solidFill>
                  <a:latin typeface="Times New Roman" pitchFamily="18" charset="0"/>
                  <a:cs typeface="Times New Roman" pitchFamily="18" charset="0"/>
                </a:endParaRPr>
              </a:p>
              <a:p>
                <a:pPr marL="342900" lvl="2" indent="-342900">
                  <a:buFont typeface="Wingdings" pitchFamily="2" charset="2"/>
                  <a:buChar char="Ø"/>
                </a:pPr>
                <a:r>
                  <a:rPr lang="en-US" sz="2400" dirty="0" smtClean="0">
                    <a:solidFill>
                      <a:schemeClr val="tx1"/>
                    </a:solidFill>
                    <a:latin typeface="Times New Roman" pitchFamily="18" charset="0"/>
                    <a:cs typeface="Times New Roman" pitchFamily="18" charset="0"/>
                  </a:rPr>
                  <a:t>Hence the method of symmetrical components is used for unbalanced systems</a:t>
                </a:r>
              </a:p>
              <a:p>
                <a:endParaRPr lang="en-US" sz="2400" dirty="0" smtClean="0">
                  <a:latin typeface="Times New Roman" pitchFamily="18" charset="0"/>
                  <a:cs typeface="Times New Roman" pitchFamily="18" charset="0"/>
                </a:endParaRPr>
              </a:p>
              <a:p>
                <a:pPr marL="342900" indent="-342900">
                  <a:buFont typeface="Wingdings" pitchFamily="2" charset="2"/>
                  <a:buChar char="Ø"/>
                </a:pPr>
                <a:r>
                  <a:rPr lang="en-US" sz="2400" dirty="0" smtClean="0">
                    <a:latin typeface="Times New Roman" pitchFamily="18" charset="0"/>
                    <a:cs typeface="Times New Roman" pitchFamily="18" charset="0"/>
                  </a:rPr>
                  <a:t>If </a:t>
                </a:r>
                <a:r>
                  <a:rPr lang="en-US" sz="2400" dirty="0">
                    <a:latin typeface="Times New Roman" pitchFamily="18" charset="0"/>
                    <a:cs typeface="Times New Roman" pitchFamily="18" charset="0"/>
                  </a:rPr>
                  <a:t>the original </a:t>
                </a:r>
                <a:r>
                  <a:rPr lang="en-US" sz="2400" dirty="0" err="1">
                    <a:latin typeface="Times New Roman" pitchFamily="18" charset="0"/>
                    <a:cs typeface="Times New Roman" pitchFamily="18" charset="0"/>
                  </a:rPr>
                  <a:t>phasors</a:t>
                </a:r>
                <a:r>
                  <a:rPr lang="en-US" sz="2400" dirty="0">
                    <a:latin typeface="Times New Roman" pitchFamily="18" charset="0"/>
                    <a:cs typeface="Times New Roman" pitchFamily="18" charset="0"/>
                  </a:rPr>
                  <a:t> are voltages, they may be designated </a:t>
                </a:r>
                <a14:m>
                  <m:oMath xmlns:m="http://schemas.openxmlformats.org/officeDocument/2006/math">
                    <m:sSub>
                      <m:sSubPr>
                        <m:ctrlPr>
                          <a:rPr lang="en-US" sz="2400" i="1" dirty="0" smtClean="0">
                            <a:latin typeface="Cambria Math"/>
                            <a:cs typeface="Times New Roman" pitchFamily="18" charset="0"/>
                          </a:rPr>
                        </m:ctrlPr>
                      </m:sSubPr>
                      <m:e>
                        <m:r>
                          <a:rPr lang="en-US" sz="2400" b="0" i="1" dirty="0" smtClean="0">
                            <a:latin typeface="Cambria Math"/>
                            <a:cs typeface="Times New Roman" pitchFamily="18" charset="0"/>
                          </a:rPr>
                          <m:t>𝑉</m:t>
                        </m:r>
                      </m:e>
                      <m:sub>
                        <m:r>
                          <a:rPr lang="en-US" sz="2400" b="0" i="1" dirty="0" smtClean="0">
                            <a:latin typeface="Cambria Math"/>
                            <a:cs typeface="Times New Roman" pitchFamily="18" charset="0"/>
                          </a:rPr>
                          <m:t>𝑎</m:t>
                        </m:r>
                      </m:sub>
                    </m:sSub>
                  </m:oMath>
                </a14:m>
                <a:r>
                  <a:rPr lang="en-US" sz="2400" dirty="0">
                    <a:latin typeface="Times New Roman" pitchFamily="18" charset="0"/>
                    <a:cs typeface="Times New Roman" pitchFamily="18" charset="0"/>
                  </a:rPr>
                  <a:t>, </a:t>
                </a:r>
                <a14:m>
                  <m:oMath xmlns:m="http://schemas.openxmlformats.org/officeDocument/2006/math">
                    <m:sSub>
                      <m:sSubPr>
                        <m:ctrlPr>
                          <a:rPr lang="en-US" sz="2400" i="1" dirty="0" smtClean="0">
                            <a:latin typeface="Cambria Math"/>
                            <a:cs typeface="Times New Roman" pitchFamily="18" charset="0"/>
                          </a:rPr>
                        </m:ctrlPr>
                      </m:sSubPr>
                      <m:e>
                        <m:r>
                          <a:rPr lang="en-US" sz="2400" b="0" i="1" dirty="0" smtClean="0">
                            <a:latin typeface="Cambria Math"/>
                            <a:cs typeface="Times New Roman" pitchFamily="18" charset="0"/>
                          </a:rPr>
                          <m:t>𝑉</m:t>
                        </m:r>
                      </m:e>
                      <m:sub>
                        <m:r>
                          <a:rPr lang="en-US" sz="2400" b="0" i="1" dirty="0" smtClean="0">
                            <a:latin typeface="Cambria Math"/>
                            <a:cs typeface="Times New Roman" pitchFamily="18" charset="0"/>
                          </a:rPr>
                          <m:t>𝑏</m:t>
                        </m:r>
                      </m:sub>
                    </m:sSub>
                  </m:oMath>
                </a14:m>
                <a:r>
                  <a:rPr lang="en-US" sz="2400" dirty="0" smtClean="0">
                    <a:latin typeface="Times New Roman" pitchFamily="18" charset="0"/>
                    <a:cs typeface="Times New Roman" pitchFamily="18" charset="0"/>
                  </a:rPr>
                  <a:t>, </a:t>
                </a:r>
                <a:r>
                  <a:rPr lang="en-US" sz="2400" dirty="0">
                    <a:latin typeface="Times New Roman" pitchFamily="18" charset="0"/>
                    <a:cs typeface="Times New Roman" pitchFamily="18" charset="0"/>
                  </a:rPr>
                  <a:t>and </a:t>
                </a:r>
                <a14:m>
                  <m:oMath xmlns:m="http://schemas.openxmlformats.org/officeDocument/2006/math">
                    <m:sSub>
                      <m:sSubPr>
                        <m:ctrlPr>
                          <a:rPr lang="en-US" sz="2400" i="1" smtClean="0">
                            <a:latin typeface="Cambria Math"/>
                            <a:cs typeface="Times New Roman" pitchFamily="18" charset="0"/>
                          </a:rPr>
                        </m:ctrlPr>
                      </m:sSubPr>
                      <m:e>
                        <m:r>
                          <a:rPr lang="en-US" sz="2400" b="0" i="1" smtClean="0">
                            <a:latin typeface="Cambria Math"/>
                            <a:cs typeface="Times New Roman" pitchFamily="18" charset="0"/>
                          </a:rPr>
                          <m:t>𝑉</m:t>
                        </m:r>
                      </m:e>
                      <m:sub>
                        <m:r>
                          <a:rPr lang="en-US" sz="2400" b="0" i="1" smtClean="0">
                            <a:latin typeface="Cambria Math"/>
                            <a:cs typeface="Times New Roman" pitchFamily="18" charset="0"/>
                          </a:rPr>
                          <m:t>𝑐</m:t>
                        </m:r>
                      </m:sub>
                    </m:sSub>
                  </m:oMath>
                </a14:m>
                <a:r>
                  <a:rPr lang="en-US" sz="2400" dirty="0" smtClean="0">
                    <a:latin typeface="Times New Roman" pitchFamily="18" charset="0"/>
                    <a:cs typeface="Times New Roman" pitchFamily="18" charset="0"/>
                  </a:rPr>
                  <a:t>. </a:t>
                </a:r>
                <a:r>
                  <a:rPr lang="en-US" sz="2400" dirty="0">
                    <a:latin typeface="Times New Roman" pitchFamily="18" charset="0"/>
                    <a:cs typeface="Times New Roman" pitchFamily="18" charset="0"/>
                  </a:rPr>
                  <a:t>The three </a:t>
                </a:r>
                <a:r>
                  <a:rPr lang="en-US" sz="2400" dirty="0" smtClean="0">
                    <a:latin typeface="Times New Roman" pitchFamily="18" charset="0"/>
                    <a:cs typeface="Times New Roman" pitchFamily="18" charset="0"/>
                  </a:rPr>
                  <a:t>sets </a:t>
                </a:r>
                <a:r>
                  <a:rPr lang="en-US" sz="2400" dirty="0">
                    <a:latin typeface="Times New Roman" pitchFamily="18" charset="0"/>
                    <a:cs typeface="Times New Roman" pitchFamily="18" charset="0"/>
                  </a:rPr>
                  <a:t>of symmetrical components are designated by the additional subscript 1 for the </a:t>
                </a:r>
                <a:r>
                  <a:rPr lang="en-US" sz="2400" dirty="0" smtClean="0">
                    <a:latin typeface="Times New Roman" pitchFamily="18" charset="0"/>
                    <a:cs typeface="Times New Roman" pitchFamily="18" charset="0"/>
                  </a:rPr>
                  <a:t>positive-sequence </a:t>
                </a:r>
                <a:r>
                  <a:rPr lang="en-US" sz="2400" dirty="0">
                    <a:latin typeface="Times New Roman" pitchFamily="18" charset="0"/>
                    <a:cs typeface="Times New Roman" pitchFamily="18" charset="0"/>
                  </a:rPr>
                  <a:t>components, 2 for the negative-sequence components, and 0 for the </a:t>
                </a:r>
                <a:r>
                  <a:rPr lang="en-US" sz="2400" dirty="0" smtClean="0">
                    <a:latin typeface="Times New Roman" pitchFamily="18" charset="0"/>
                    <a:cs typeface="Times New Roman" pitchFamily="18" charset="0"/>
                  </a:rPr>
                  <a:t>zero-sequence </a:t>
                </a:r>
                <a:r>
                  <a:rPr lang="en-US" sz="2400" dirty="0" smtClean="0">
                    <a:latin typeface="Times New Roman" pitchFamily="18" charset="0"/>
                    <a:cs typeface="Times New Roman" pitchFamily="18" charset="0"/>
                  </a:rPr>
                  <a:t>components</a:t>
                </a:r>
                <a:r>
                  <a:rPr lang="en-US" sz="2400" dirty="0" smtClean="0">
                    <a:solidFill>
                      <a:schemeClr val="tx1"/>
                    </a:solidFill>
                  </a:rPr>
                  <a:t>		</a:t>
                </a:r>
                <a:endParaRPr lang="en-US" sz="2400" b="1" dirty="0" smtClean="0">
                  <a:solidFill>
                    <a:srgbClr val="FF0000"/>
                  </a:solidFill>
                  <a:latin typeface="Times New Roman" pitchFamily="18" charset="0"/>
                  <a:cs typeface="Times New Roman" pitchFamily="18" charset="0"/>
                </a:endParaRPr>
              </a:p>
            </p:txBody>
          </p:sp>
        </mc:Choice>
        <mc:Fallback>
          <p:sp>
            <p:nvSpPr>
              <p:cNvPr id="7" name="TextBox 6"/>
              <p:cNvSpPr txBox="1">
                <a:spLocks noRot="1" noChangeAspect="1" noMove="1" noResize="1" noEditPoints="1" noAdjustHandles="1" noChangeArrowheads="1" noChangeShapeType="1" noTextEdit="1"/>
              </p:cNvSpPr>
              <p:nvPr/>
            </p:nvSpPr>
            <p:spPr>
              <a:xfrm>
                <a:off x="457200" y="1712416"/>
                <a:ext cx="8382000" cy="4154984"/>
              </a:xfrm>
              <a:prstGeom prst="rect">
                <a:avLst/>
              </a:prstGeom>
              <a:blipFill rotWithShape="1">
                <a:blip r:embed="rId3"/>
                <a:stretch>
                  <a:fillRect l="-945" t="-1173" r="-1236" b="-2199"/>
                </a:stretch>
              </a:blipFill>
            </p:spPr>
            <p:txBody>
              <a:bodyPr/>
              <a:lstStyle/>
              <a:p>
                <a:r>
                  <a:rPr lang="en-US">
                    <a:noFill/>
                  </a:rPr>
                  <a:t> </a:t>
                </a:r>
              </a:p>
            </p:txBody>
          </p:sp>
        </mc:Fallback>
      </mc:AlternateContent>
      <p:sp>
        <p:nvSpPr>
          <p:cNvPr id="6" name="TextBox 5"/>
          <p:cNvSpPr txBox="1"/>
          <p:nvPr/>
        </p:nvSpPr>
        <p:spPr>
          <a:xfrm>
            <a:off x="0" y="304800"/>
            <a:ext cx="9144000" cy="1077218"/>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Quick Review </a:t>
            </a:r>
            <a:endParaRPr lang="en-US" sz="3200" dirty="0" smtClean="0">
              <a:latin typeface="Times New Roman" pitchFamily="18" charset="0"/>
              <a:cs typeface="Times New Roman" pitchFamily="18" charset="0"/>
            </a:endParaRPr>
          </a:p>
          <a:p>
            <a:pPr lvl="1" algn="ctr"/>
            <a:r>
              <a:rPr lang="en-US" sz="3200" dirty="0" smtClean="0">
                <a:latin typeface="Times New Roman" pitchFamily="18" charset="0"/>
                <a:cs typeface="Times New Roman" pitchFamily="18" charset="0"/>
              </a:rPr>
              <a:t>Symmetrical </a:t>
            </a:r>
            <a:r>
              <a:rPr lang="en-US" sz="3200" dirty="0" smtClean="0">
                <a:latin typeface="Times New Roman" pitchFamily="18" charset="0"/>
                <a:cs typeface="Times New Roman" pitchFamily="18" charset="0"/>
              </a:rPr>
              <a:t>Components</a:t>
            </a:r>
            <a:endParaRPr lang="en-US" sz="3200" dirty="0">
              <a:latin typeface="Times New Roman" pitchFamily="18" charset="0"/>
              <a:cs typeface="Times New Roman" pitchFamily="18" charset="0"/>
            </a:endParaRPr>
          </a:p>
        </p:txBody>
      </p:sp>
      <p:sp>
        <p:nvSpPr>
          <p:cNvPr id="2" name="Slide Number Placeholder 1"/>
          <p:cNvSpPr>
            <a:spLocks noGrp="1"/>
          </p:cNvSpPr>
          <p:nvPr>
            <p:ph type="sldNum" sz="quarter" idx="12"/>
          </p:nvPr>
        </p:nvSpPr>
        <p:spPr/>
        <p:txBody>
          <a:bodyPr/>
          <a:lstStyle/>
          <a:p>
            <a:fld id="{B6F15528-21DE-4FAA-801E-634DDDAF4B2B}" type="slidenum">
              <a:rPr lang="en-US" smtClean="0"/>
              <a:pPr/>
              <a:t>111</a:t>
            </a:fld>
            <a:endParaRPr lang="en-US"/>
          </a:p>
        </p:txBody>
      </p:sp>
    </p:spTree>
    <p:extLst>
      <p:ext uri="{BB962C8B-B14F-4D97-AF65-F5344CB8AC3E}">
        <p14:creationId xmlns:p14="http://schemas.microsoft.com/office/powerpoint/2010/main" val="2676715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mc:Choice xmlns:a14="http://schemas.microsoft.com/office/drawing/2010/main" Requires="a14">
          <p:sp>
            <p:nvSpPr>
              <p:cNvPr id="7" name="TextBox 6"/>
              <p:cNvSpPr txBox="1"/>
              <p:nvPr/>
            </p:nvSpPr>
            <p:spPr>
              <a:xfrm>
                <a:off x="218766" y="1554540"/>
                <a:ext cx="8620434" cy="1569660"/>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rPr>
                  <a:t>The </a:t>
                </a:r>
                <a:r>
                  <a:rPr lang="en-US" sz="2400" dirty="0">
                    <a:latin typeface="Times New Roman" pitchFamily="18" charset="0"/>
                    <a:cs typeface="Times New Roman" pitchFamily="18" charset="0"/>
                  </a:rPr>
                  <a:t>positive-sequence</a:t>
                </a:r>
                <a:r>
                  <a:rPr lang="en-US" sz="2400" dirty="0">
                    <a:latin typeface="Times New Roman" pitchFamily="18" charset="0"/>
                  </a:rPr>
                  <a:t> components of </a:t>
                </a:r>
                <a14:m>
                  <m:oMath xmlns:m="http://schemas.openxmlformats.org/officeDocument/2006/math">
                    <m:r>
                      <a:rPr lang="en-US" sz="2400" i="1" dirty="0" smtClean="0">
                        <a:latin typeface="Cambria Math"/>
                      </a:rPr>
                      <m:t>𝑉</m:t>
                    </m:r>
                    <m:r>
                      <a:rPr lang="en-US" sz="2400" i="1" baseline="-25000" dirty="0" err="1">
                        <a:latin typeface="Cambria Math"/>
                      </a:rPr>
                      <m:t>𝑎</m:t>
                    </m:r>
                    <m:r>
                      <a:rPr lang="en-US" sz="2400" i="1" dirty="0">
                        <a:latin typeface="Cambria Math"/>
                      </a:rPr>
                      <m:t>, </m:t>
                    </m:r>
                    <m:r>
                      <a:rPr lang="en-US" sz="2400" i="1" dirty="0" err="1">
                        <a:latin typeface="Cambria Math"/>
                      </a:rPr>
                      <m:t>𝑉</m:t>
                    </m:r>
                    <m:r>
                      <a:rPr lang="en-US" sz="2400" i="1" baseline="-25000" dirty="0" err="1">
                        <a:latin typeface="Cambria Math"/>
                      </a:rPr>
                      <m:t>𝑏</m:t>
                    </m:r>
                    <m:r>
                      <a:rPr lang="en-US" sz="2400" i="1" dirty="0" smtClean="0">
                        <a:latin typeface="Cambria Math"/>
                      </a:rPr>
                      <m:t>,</m:t>
                    </m:r>
                  </m:oMath>
                </a14:m>
                <a:r>
                  <a:rPr lang="en-US" sz="2400" dirty="0">
                    <a:latin typeface="Times New Roman" pitchFamily="18" charset="0"/>
                  </a:rPr>
                  <a:t> and </a:t>
                </a:r>
                <a14:m>
                  <m:oMath xmlns:m="http://schemas.openxmlformats.org/officeDocument/2006/math">
                    <m:r>
                      <a:rPr lang="en-US" sz="2400" i="1" dirty="0" smtClean="0">
                        <a:latin typeface="Cambria Math"/>
                      </a:rPr>
                      <m:t>𝑉</m:t>
                    </m:r>
                    <m:r>
                      <a:rPr lang="en-US" sz="2400" i="1" baseline="-25000" dirty="0" err="1">
                        <a:latin typeface="Cambria Math"/>
                      </a:rPr>
                      <m:t>𝑐</m:t>
                    </m:r>
                  </m:oMath>
                </a14:m>
                <a:r>
                  <a:rPr lang="en-US" sz="2400" dirty="0">
                    <a:latin typeface="Times New Roman" pitchFamily="18" charset="0"/>
                  </a:rPr>
                  <a:t> are </a:t>
                </a:r>
                <a14:m>
                  <m:oMath xmlns:m="http://schemas.openxmlformats.org/officeDocument/2006/math">
                    <m:r>
                      <a:rPr lang="en-US" sz="2400" i="1" dirty="0" smtClean="0">
                        <a:latin typeface="Cambria Math"/>
                      </a:rPr>
                      <m:t>𝑉</m:t>
                    </m:r>
                    <m:r>
                      <a:rPr lang="en-US" sz="2400" i="1" baseline="-25000" dirty="0">
                        <a:latin typeface="Cambria Math"/>
                      </a:rPr>
                      <m:t>𝑎</m:t>
                    </m:r>
                    <m:r>
                      <a:rPr lang="en-US" sz="2400" i="1" baseline="-25000" dirty="0">
                        <a:latin typeface="Cambria Math"/>
                      </a:rPr>
                      <m:t>1, </m:t>
                    </m:r>
                    <m:r>
                      <a:rPr lang="en-US" sz="2400" i="1" dirty="0">
                        <a:latin typeface="Cambria Math"/>
                      </a:rPr>
                      <m:t>𝑉𝑏</m:t>
                    </m:r>
                    <m:r>
                      <a:rPr lang="en-US" sz="2400" i="1" baseline="-25000" dirty="0">
                        <a:latin typeface="Cambria Math"/>
                      </a:rPr>
                      <m:t>1, </m:t>
                    </m:r>
                  </m:oMath>
                </a14:m>
                <a:r>
                  <a:rPr lang="en-US" sz="2400" dirty="0">
                    <a:latin typeface="Times New Roman" pitchFamily="18" charset="0"/>
                  </a:rPr>
                  <a:t>and </a:t>
                </a:r>
                <a14:m>
                  <m:oMath xmlns:m="http://schemas.openxmlformats.org/officeDocument/2006/math">
                    <m:r>
                      <a:rPr lang="en-US" sz="2400" i="1" dirty="0" smtClean="0">
                        <a:latin typeface="Cambria Math"/>
                      </a:rPr>
                      <m:t>𝑉</m:t>
                    </m:r>
                    <m:r>
                      <a:rPr lang="en-US" sz="2400" i="1" baseline="-25000" dirty="0">
                        <a:latin typeface="Cambria Math"/>
                      </a:rPr>
                      <m:t>𝑐</m:t>
                    </m:r>
                    <m:r>
                      <a:rPr lang="en-US" sz="2400" i="1" baseline="-25000" dirty="0">
                        <a:latin typeface="Cambria Math"/>
                      </a:rPr>
                      <m:t>1</m:t>
                    </m:r>
                  </m:oMath>
                </a14:m>
                <a:r>
                  <a:rPr lang="en-US" sz="2400" dirty="0">
                    <a:latin typeface="Times New Roman" pitchFamily="18" charset="0"/>
                  </a:rPr>
                  <a:t>, respectively. Similarly, the negative-sequence components are </a:t>
                </a:r>
                <a14:m>
                  <m:oMath xmlns:m="http://schemas.openxmlformats.org/officeDocument/2006/math">
                    <m:r>
                      <a:rPr lang="en-US" sz="2400" i="1" dirty="0" smtClean="0">
                        <a:latin typeface="Cambria Math"/>
                      </a:rPr>
                      <m:t>𝑉</m:t>
                    </m:r>
                    <m:r>
                      <a:rPr lang="en-US" sz="2400" i="1" baseline="-25000" dirty="0">
                        <a:latin typeface="Cambria Math"/>
                      </a:rPr>
                      <m:t>𝑎</m:t>
                    </m:r>
                    <m:r>
                      <a:rPr lang="en-US" sz="2400" i="1" baseline="-25000" dirty="0">
                        <a:latin typeface="Cambria Math"/>
                      </a:rPr>
                      <m:t>2, </m:t>
                    </m:r>
                    <m:r>
                      <a:rPr lang="en-US" sz="2400" i="1" dirty="0">
                        <a:latin typeface="Cambria Math"/>
                      </a:rPr>
                      <m:t>𝑉𝑏</m:t>
                    </m:r>
                    <m:r>
                      <a:rPr lang="en-US" sz="2400" i="1" baseline="-25000" dirty="0">
                        <a:latin typeface="Cambria Math"/>
                      </a:rPr>
                      <m:t>2</m:t>
                    </m:r>
                  </m:oMath>
                </a14:m>
                <a:r>
                  <a:rPr lang="en-US" sz="2400" dirty="0">
                    <a:latin typeface="Times New Roman" pitchFamily="18" charset="0"/>
                  </a:rPr>
                  <a:t>, and </a:t>
                </a:r>
                <a14:m>
                  <m:oMath xmlns:m="http://schemas.openxmlformats.org/officeDocument/2006/math">
                    <m:r>
                      <a:rPr lang="en-US" sz="2400" i="1" dirty="0" smtClean="0">
                        <a:latin typeface="Cambria Math"/>
                      </a:rPr>
                      <m:t>𝑉</m:t>
                    </m:r>
                    <m:r>
                      <a:rPr lang="en-US" sz="2400" i="1" baseline="-25000" dirty="0">
                        <a:latin typeface="Cambria Math"/>
                      </a:rPr>
                      <m:t>𝑐</m:t>
                    </m:r>
                    <m:r>
                      <a:rPr lang="en-US" sz="2400" i="1" baseline="-25000" dirty="0">
                        <a:latin typeface="Cambria Math"/>
                      </a:rPr>
                      <m:t>2</m:t>
                    </m:r>
                  </m:oMath>
                </a14:m>
                <a:r>
                  <a:rPr lang="en-US" sz="2400" dirty="0">
                    <a:latin typeface="Times New Roman" pitchFamily="18" charset="0"/>
                  </a:rPr>
                  <a:t>, and the zero-sequence components are </a:t>
                </a:r>
                <a14:m>
                  <m:oMath xmlns:m="http://schemas.openxmlformats.org/officeDocument/2006/math">
                    <m:r>
                      <a:rPr lang="en-US" sz="2400" i="1" dirty="0" smtClean="0">
                        <a:latin typeface="Cambria Math"/>
                      </a:rPr>
                      <m:t>𝑉</m:t>
                    </m:r>
                    <m:r>
                      <a:rPr lang="en-US" sz="2400" i="1" baseline="-25000" dirty="0">
                        <a:latin typeface="Cambria Math"/>
                      </a:rPr>
                      <m:t>𝑎</m:t>
                    </m:r>
                    <m:r>
                      <a:rPr lang="en-US" sz="2400" i="1" baseline="-25000" dirty="0">
                        <a:latin typeface="Cambria Math"/>
                      </a:rPr>
                      <m:t>0, </m:t>
                    </m:r>
                    <m:r>
                      <a:rPr lang="en-US" sz="2400" i="1" dirty="0">
                        <a:latin typeface="Cambria Math"/>
                      </a:rPr>
                      <m:t>𝑉𝑏</m:t>
                    </m:r>
                    <m:r>
                      <a:rPr lang="en-US" sz="2400" i="1" baseline="-25000" dirty="0">
                        <a:latin typeface="Cambria Math"/>
                      </a:rPr>
                      <m:t>0, </m:t>
                    </m:r>
                  </m:oMath>
                </a14:m>
                <a:r>
                  <a:rPr lang="en-US" sz="2400" dirty="0">
                    <a:latin typeface="Times New Roman" pitchFamily="18" charset="0"/>
                  </a:rPr>
                  <a:t>and </a:t>
                </a:r>
                <a14:m>
                  <m:oMath xmlns:m="http://schemas.openxmlformats.org/officeDocument/2006/math">
                    <m:r>
                      <a:rPr lang="en-US" sz="2400" i="1" dirty="0" smtClean="0">
                        <a:latin typeface="Cambria Math"/>
                      </a:rPr>
                      <m:t>𝑉</m:t>
                    </m:r>
                    <m:r>
                      <a:rPr lang="en-US" sz="2400" i="1" baseline="-25000" dirty="0">
                        <a:latin typeface="Cambria Math"/>
                      </a:rPr>
                      <m:t>𝑐</m:t>
                    </m:r>
                    <m:r>
                      <a:rPr lang="en-US" sz="2400" i="1" baseline="-25000" dirty="0">
                        <a:latin typeface="Cambria Math"/>
                      </a:rPr>
                      <m:t>0,</m:t>
                    </m:r>
                  </m:oMath>
                </a14:m>
                <a:r>
                  <a:rPr lang="en-US" sz="2400" dirty="0">
                    <a:latin typeface="Times New Roman" pitchFamily="18" charset="0"/>
                  </a:rPr>
                  <a:t> respectively </a:t>
                </a:r>
                <a:r>
                  <a:rPr lang="en-US" sz="2400" dirty="0" smtClean="0">
                    <a:solidFill>
                      <a:schemeClr val="tx1"/>
                    </a:solidFill>
                  </a:rPr>
                  <a:t>		</a:t>
                </a:r>
                <a:endParaRPr lang="en-US" sz="2400" b="1" dirty="0" smtClean="0">
                  <a:solidFill>
                    <a:srgbClr val="FF0000"/>
                  </a:solidFill>
                  <a:latin typeface="Times New Roman" pitchFamily="18" charset="0"/>
                  <a:cs typeface="Times New Roman" pitchFamily="18" charset="0"/>
                </a:endParaRPr>
              </a:p>
            </p:txBody>
          </p:sp>
        </mc:Choice>
        <mc:Fallback>
          <p:sp>
            <p:nvSpPr>
              <p:cNvPr id="7" name="TextBox 6"/>
              <p:cNvSpPr txBox="1">
                <a:spLocks noRot="1" noChangeAspect="1" noMove="1" noResize="1" noEditPoints="1" noAdjustHandles="1" noChangeArrowheads="1" noChangeShapeType="1" noTextEdit="1"/>
              </p:cNvSpPr>
              <p:nvPr/>
            </p:nvSpPr>
            <p:spPr>
              <a:xfrm>
                <a:off x="218766" y="1554540"/>
                <a:ext cx="8620434" cy="1569660"/>
              </a:xfrm>
              <a:prstGeom prst="rect">
                <a:avLst/>
              </a:prstGeom>
              <a:blipFill rotWithShape="1">
                <a:blip r:embed="rId3"/>
                <a:stretch>
                  <a:fillRect l="-990" t="-3101" b="-7364"/>
                </a:stretch>
              </a:blipFill>
            </p:spPr>
            <p:txBody>
              <a:bodyPr/>
              <a:lstStyle/>
              <a:p>
                <a:r>
                  <a:rPr lang="en-US">
                    <a:noFill/>
                  </a:rPr>
                  <a:t> </a:t>
                </a:r>
              </a:p>
            </p:txBody>
          </p:sp>
        </mc:Fallback>
      </mc:AlternateContent>
      <p:grpSp>
        <p:nvGrpSpPr>
          <p:cNvPr id="5" name="Group 4"/>
          <p:cNvGrpSpPr/>
          <p:nvPr/>
        </p:nvGrpSpPr>
        <p:grpSpPr>
          <a:xfrm>
            <a:off x="76200" y="3460750"/>
            <a:ext cx="8991600" cy="2711450"/>
            <a:chOff x="152400" y="3962400"/>
            <a:chExt cx="8610600" cy="2711450"/>
          </a:xfrm>
        </p:grpSpPr>
        <p:grpSp>
          <p:nvGrpSpPr>
            <p:cNvPr id="8" name="Group 25"/>
            <p:cNvGrpSpPr>
              <a:grpSpLocks/>
            </p:cNvGrpSpPr>
            <p:nvPr/>
          </p:nvGrpSpPr>
          <p:grpSpPr bwMode="auto">
            <a:xfrm>
              <a:off x="152400" y="4067175"/>
              <a:ext cx="2406650" cy="1952625"/>
              <a:chOff x="162" y="2505"/>
              <a:chExt cx="1516" cy="1230"/>
            </a:xfrm>
          </p:grpSpPr>
          <p:sp>
            <p:nvSpPr>
              <p:cNvPr id="24" name="Line 4"/>
              <p:cNvSpPr>
                <a:spLocks noChangeAspect="1" noChangeShapeType="1"/>
              </p:cNvSpPr>
              <p:nvPr/>
            </p:nvSpPr>
            <p:spPr bwMode="auto">
              <a:xfrm>
                <a:off x="784" y="3188"/>
                <a:ext cx="576"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 name="Line 5"/>
              <p:cNvSpPr>
                <a:spLocks noChangeAspect="1" noChangeShapeType="1"/>
              </p:cNvSpPr>
              <p:nvPr/>
            </p:nvSpPr>
            <p:spPr bwMode="auto">
              <a:xfrm rot="7200000">
                <a:off x="350" y="3441"/>
                <a:ext cx="58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6" name="Line 6"/>
              <p:cNvSpPr>
                <a:spLocks noChangeAspect="1" noChangeShapeType="1"/>
              </p:cNvSpPr>
              <p:nvPr/>
            </p:nvSpPr>
            <p:spPr bwMode="auto">
              <a:xfrm rot="14400000">
                <a:off x="349" y="2941"/>
                <a:ext cx="579"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7" name="Text Box 7"/>
              <p:cNvSpPr txBox="1">
                <a:spLocks noChangeAspect="1" noChangeArrowheads="1"/>
              </p:cNvSpPr>
              <p:nvPr/>
            </p:nvSpPr>
            <p:spPr bwMode="auto">
              <a:xfrm>
                <a:off x="1360" y="3107"/>
                <a:ext cx="31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i="0"/>
                  <a:t>V</a:t>
                </a:r>
                <a:r>
                  <a:rPr lang="en-US" i="0" baseline="-25000"/>
                  <a:t>a1</a:t>
                </a:r>
              </a:p>
            </p:txBody>
          </p:sp>
          <p:sp>
            <p:nvSpPr>
              <p:cNvPr id="28" name="Text Box 8"/>
              <p:cNvSpPr txBox="1">
                <a:spLocks noChangeAspect="1" noChangeArrowheads="1"/>
              </p:cNvSpPr>
              <p:nvPr/>
            </p:nvSpPr>
            <p:spPr bwMode="auto">
              <a:xfrm>
                <a:off x="192" y="2505"/>
                <a:ext cx="313"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i="0"/>
                  <a:t>V</a:t>
                </a:r>
                <a:r>
                  <a:rPr lang="en-US" i="0" baseline="-25000"/>
                  <a:t>c1</a:t>
                </a:r>
              </a:p>
            </p:txBody>
          </p:sp>
          <p:sp>
            <p:nvSpPr>
              <p:cNvPr id="29" name="Text Box 9"/>
              <p:cNvSpPr txBox="1">
                <a:spLocks noChangeAspect="1" noChangeArrowheads="1"/>
              </p:cNvSpPr>
              <p:nvPr/>
            </p:nvSpPr>
            <p:spPr bwMode="auto">
              <a:xfrm>
                <a:off x="162" y="3504"/>
                <a:ext cx="31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i="0"/>
                  <a:t>V</a:t>
                </a:r>
                <a:r>
                  <a:rPr lang="en-US" i="0" baseline="-25000"/>
                  <a:t>b1</a:t>
                </a:r>
              </a:p>
            </p:txBody>
          </p:sp>
          <p:sp>
            <p:nvSpPr>
              <p:cNvPr id="30" name="Arc 10"/>
              <p:cNvSpPr>
                <a:spLocks noChangeAspect="1"/>
              </p:cNvSpPr>
              <p:nvPr/>
            </p:nvSpPr>
            <p:spPr bwMode="auto">
              <a:xfrm rot="477705">
                <a:off x="870" y="2725"/>
                <a:ext cx="173" cy="17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a:solidFill>
                  <a:schemeClr val="tx1"/>
                </a:solidFill>
                <a:round/>
                <a:headEnd type="arrow" w="med" len="me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9" name="Group 11"/>
            <p:cNvGrpSpPr>
              <a:grpSpLocks noChangeAspect="1"/>
            </p:cNvGrpSpPr>
            <p:nvPr/>
          </p:nvGrpSpPr>
          <p:grpSpPr bwMode="auto">
            <a:xfrm>
              <a:off x="3251200" y="3962400"/>
              <a:ext cx="2463800" cy="2063750"/>
              <a:chOff x="2208" y="720"/>
              <a:chExt cx="1812" cy="1518"/>
            </a:xfrm>
          </p:grpSpPr>
          <p:sp>
            <p:nvSpPr>
              <p:cNvPr id="17" name="Line 12"/>
              <p:cNvSpPr>
                <a:spLocks noChangeAspect="1" noChangeShapeType="1"/>
              </p:cNvSpPr>
              <p:nvPr/>
            </p:nvSpPr>
            <p:spPr bwMode="auto">
              <a:xfrm rot="1800000">
                <a:off x="3011" y="1852"/>
                <a:ext cx="691"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8" name="Line 13"/>
              <p:cNvSpPr>
                <a:spLocks noChangeAspect="1" noChangeShapeType="1"/>
              </p:cNvSpPr>
              <p:nvPr/>
            </p:nvSpPr>
            <p:spPr bwMode="auto">
              <a:xfrm rot="9000000">
                <a:off x="2410" y="1852"/>
                <a:ext cx="691"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9" name="Line 14"/>
              <p:cNvSpPr>
                <a:spLocks noChangeAspect="1" noChangeShapeType="1"/>
              </p:cNvSpPr>
              <p:nvPr/>
            </p:nvSpPr>
            <p:spPr bwMode="auto">
              <a:xfrm rot="16200000">
                <a:off x="2712" y="1333"/>
                <a:ext cx="691"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 name="Text Box 15"/>
              <p:cNvSpPr txBox="1">
                <a:spLocks noChangeAspect="1" noChangeArrowheads="1"/>
              </p:cNvSpPr>
              <p:nvPr/>
            </p:nvSpPr>
            <p:spPr bwMode="auto">
              <a:xfrm>
                <a:off x="3648" y="1968"/>
                <a:ext cx="372" cy="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i="0"/>
                  <a:t>V</a:t>
                </a:r>
                <a:r>
                  <a:rPr lang="en-US" i="0" baseline="-25000"/>
                  <a:t>a2</a:t>
                </a:r>
              </a:p>
            </p:txBody>
          </p:sp>
          <p:sp>
            <p:nvSpPr>
              <p:cNvPr id="21" name="Text Box 16"/>
              <p:cNvSpPr txBox="1">
                <a:spLocks noChangeAspect="1" noChangeArrowheads="1"/>
              </p:cNvSpPr>
              <p:nvPr/>
            </p:nvSpPr>
            <p:spPr bwMode="auto">
              <a:xfrm>
                <a:off x="2208" y="1920"/>
                <a:ext cx="365" cy="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i="0"/>
                  <a:t>V</a:t>
                </a:r>
                <a:r>
                  <a:rPr lang="en-US" i="0" baseline="-25000"/>
                  <a:t>c2</a:t>
                </a:r>
              </a:p>
            </p:txBody>
          </p:sp>
          <p:sp>
            <p:nvSpPr>
              <p:cNvPr id="22" name="Text Box 17"/>
              <p:cNvSpPr txBox="1">
                <a:spLocks noChangeAspect="1" noChangeArrowheads="1"/>
              </p:cNvSpPr>
              <p:nvPr/>
            </p:nvSpPr>
            <p:spPr bwMode="auto">
              <a:xfrm>
                <a:off x="2880" y="720"/>
                <a:ext cx="372" cy="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i="0"/>
                  <a:t>V</a:t>
                </a:r>
                <a:r>
                  <a:rPr lang="en-US" i="0" baseline="-25000"/>
                  <a:t>b2</a:t>
                </a:r>
              </a:p>
            </p:txBody>
          </p:sp>
          <p:sp>
            <p:nvSpPr>
              <p:cNvPr id="23" name="Arc 18"/>
              <p:cNvSpPr>
                <a:spLocks noChangeAspect="1"/>
              </p:cNvSpPr>
              <p:nvPr/>
            </p:nvSpPr>
            <p:spPr bwMode="auto">
              <a:xfrm rot="477705">
                <a:off x="3264" y="1248"/>
                <a:ext cx="288" cy="2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a:solidFill>
                  <a:schemeClr val="tx1"/>
                </a:solidFill>
                <a:round/>
                <a:headEnd type="arrow" w="med" len="me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10" name="Group 19"/>
            <p:cNvGrpSpPr>
              <a:grpSpLocks noChangeAspect="1"/>
            </p:cNvGrpSpPr>
            <p:nvPr/>
          </p:nvGrpSpPr>
          <p:grpSpPr bwMode="auto">
            <a:xfrm>
              <a:off x="6934200" y="4343400"/>
              <a:ext cx="1828800" cy="1371600"/>
              <a:chOff x="4608" y="1200"/>
              <a:chExt cx="1152" cy="864"/>
            </a:xfrm>
          </p:grpSpPr>
          <p:sp>
            <p:nvSpPr>
              <p:cNvPr id="15" name="Line 20"/>
              <p:cNvSpPr>
                <a:spLocks noChangeAspect="1" noChangeShapeType="1"/>
              </p:cNvSpPr>
              <p:nvPr/>
            </p:nvSpPr>
            <p:spPr bwMode="auto">
              <a:xfrm flipV="1">
                <a:off x="4608" y="1536"/>
                <a:ext cx="672" cy="52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 name="Text Box 21"/>
              <p:cNvSpPr txBox="1">
                <a:spLocks noChangeAspect="1" noChangeArrowheads="1"/>
              </p:cNvSpPr>
              <p:nvPr/>
            </p:nvSpPr>
            <p:spPr bwMode="auto">
              <a:xfrm>
                <a:off x="4715" y="1200"/>
                <a:ext cx="1045"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i="0"/>
                  <a:t>V</a:t>
                </a:r>
                <a:r>
                  <a:rPr lang="en-US" i="0" baseline="-25000"/>
                  <a:t>a0</a:t>
                </a:r>
                <a:r>
                  <a:rPr lang="en-US" i="0"/>
                  <a:t> = V</a:t>
                </a:r>
                <a:r>
                  <a:rPr lang="en-US" i="0" baseline="-25000"/>
                  <a:t>b0</a:t>
                </a:r>
                <a:r>
                  <a:rPr lang="en-US" i="0"/>
                  <a:t> = V</a:t>
                </a:r>
                <a:r>
                  <a:rPr lang="en-US" i="0" baseline="-25000"/>
                  <a:t>c0</a:t>
                </a:r>
              </a:p>
            </p:txBody>
          </p:sp>
        </p:grpSp>
        <p:sp>
          <p:nvSpPr>
            <p:cNvPr id="11" name="Text Box 22"/>
            <p:cNvSpPr txBox="1">
              <a:spLocks noChangeArrowheads="1"/>
            </p:cNvSpPr>
            <p:nvPr/>
          </p:nvSpPr>
          <p:spPr bwMode="auto">
            <a:xfrm>
              <a:off x="1187450" y="5789613"/>
              <a:ext cx="12874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200" i="0" dirty="0">
                  <a:latin typeface="Times New Roman" pitchFamily="18" charset="0"/>
                </a:rPr>
                <a:t>Positive-sequence</a:t>
              </a:r>
            </a:p>
            <a:p>
              <a:pPr algn="ctr"/>
              <a:r>
                <a:rPr lang="en-US" sz="1200" i="0" dirty="0">
                  <a:latin typeface="Times New Roman" pitchFamily="18" charset="0"/>
                </a:rPr>
                <a:t>components</a:t>
              </a:r>
            </a:p>
          </p:txBody>
        </p:sp>
        <p:sp>
          <p:nvSpPr>
            <p:cNvPr id="12" name="Text Box 23"/>
            <p:cNvSpPr txBox="1">
              <a:spLocks noChangeArrowheads="1"/>
            </p:cNvSpPr>
            <p:nvPr/>
          </p:nvSpPr>
          <p:spPr bwMode="auto">
            <a:xfrm>
              <a:off x="3868738" y="5865813"/>
              <a:ext cx="13477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200" i="0" dirty="0">
                  <a:latin typeface="Times New Roman" pitchFamily="18" charset="0"/>
                </a:rPr>
                <a:t>Negative-sequence</a:t>
              </a:r>
            </a:p>
            <a:p>
              <a:pPr algn="ctr"/>
              <a:r>
                <a:rPr lang="en-US" sz="1200" i="0" dirty="0">
                  <a:latin typeface="Times New Roman" pitchFamily="18" charset="0"/>
                </a:rPr>
                <a:t>components</a:t>
              </a:r>
            </a:p>
          </p:txBody>
        </p:sp>
        <p:sp>
          <p:nvSpPr>
            <p:cNvPr id="13" name="Text Box 24"/>
            <p:cNvSpPr txBox="1">
              <a:spLocks noChangeArrowheads="1"/>
            </p:cNvSpPr>
            <p:nvPr/>
          </p:nvSpPr>
          <p:spPr bwMode="auto">
            <a:xfrm>
              <a:off x="7334250" y="5789613"/>
              <a:ext cx="10842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200" i="0">
                  <a:latin typeface="Times New Roman" pitchFamily="18" charset="0"/>
                </a:rPr>
                <a:t>Zero-sequence</a:t>
              </a:r>
            </a:p>
            <a:p>
              <a:pPr algn="ctr"/>
              <a:r>
                <a:rPr lang="en-US" sz="1200" i="0">
                  <a:latin typeface="Times New Roman" pitchFamily="18" charset="0"/>
                </a:rPr>
                <a:t>components</a:t>
              </a:r>
            </a:p>
          </p:txBody>
        </p:sp>
        <p:sp>
          <p:nvSpPr>
            <p:cNvPr id="14" name="Text Box 26"/>
            <p:cNvSpPr txBox="1">
              <a:spLocks noChangeArrowheads="1"/>
            </p:cNvSpPr>
            <p:nvPr/>
          </p:nvSpPr>
          <p:spPr bwMode="auto">
            <a:xfrm>
              <a:off x="288925" y="6399213"/>
              <a:ext cx="7940675"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1200" dirty="0">
                  <a:latin typeface="Times New Roman" pitchFamily="18" charset="0"/>
                </a:rPr>
                <a:t>Fig: Three sets of balanced </a:t>
              </a:r>
              <a:r>
                <a:rPr lang="en-US" sz="1200" dirty="0" err="1">
                  <a:latin typeface="Times New Roman" pitchFamily="18" charset="0"/>
                </a:rPr>
                <a:t>phasors</a:t>
              </a:r>
              <a:r>
                <a:rPr lang="en-US" sz="1200" dirty="0">
                  <a:latin typeface="Times New Roman" pitchFamily="18" charset="0"/>
                </a:rPr>
                <a:t> which are the symmetrical components of three unbalanced </a:t>
              </a:r>
              <a:r>
                <a:rPr lang="en-US" sz="1200" dirty="0" err="1">
                  <a:latin typeface="Times New Roman" pitchFamily="18" charset="0"/>
                </a:rPr>
                <a:t>phasors</a:t>
              </a:r>
              <a:endParaRPr lang="en-US" sz="1200" dirty="0">
                <a:latin typeface="Times New Roman" pitchFamily="18" charset="0"/>
              </a:endParaRPr>
            </a:p>
          </p:txBody>
        </p:sp>
      </p:grpSp>
      <p:sp>
        <p:nvSpPr>
          <p:cNvPr id="2" name="Slide Number Placeholder 1"/>
          <p:cNvSpPr>
            <a:spLocks noGrp="1"/>
          </p:cNvSpPr>
          <p:nvPr>
            <p:ph type="sldNum" sz="quarter" idx="12"/>
          </p:nvPr>
        </p:nvSpPr>
        <p:spPr/>
        <p:txBody>
          <a:bodyPr/>
          <a:lstStyle/>
          <a:p>
            <a:fld id="{B6F15528-21DE-4FAA-801E-634DDDAF4B2B}" type="slidenum">
              <a:rPr lang="en-US" smtClean="0"/>
              <a:pPr/>
              <a:t>112</a:t>
            </a:fld>
            <a:endParaRPr lang="en-US"/>
          </a:p>
        </p:txBody>
      </p:sp>
      <p:sp>
        <p:nvSpPr>
          <p:cNvPr id="32" name="TextBox 31"/>
          <p:cNvSpPr txBox="1"/>
          <p:nvPr/>
        </p:nvSpPr>
        <p:spPr>
          <a:xfrm>
            <a:off x="0" y="304800"/>
            <a:ext cx="9144000" cy="1077218"/>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Quick Review </a:t>
            </a:r>
            <a:endParaRPr lang="en-US" sz="3200" dirty="0" smtClean="0">
              <a:latin typeface="Times New Roman" pitchFamily="18" charset="0"/>
              <a:cs typeface="Times New Roman" pitchFamily="18" charset="0"/>
            </a:endParaRPr>
          </a:p>
          <a:p>
            <a:pPr lvl="1" algn="ctr"/>
            <a:r>
              <a:rPr lang="en-US" sz="3200" dirty="0" smtClean="0">
                <a:latin typeface="Times New Roman" pitchFamily="18" charset="0"/>
                <a:cs typeface="Times New Roman" pitchFamily="18" charset="0"/>
              </a:rPr>
              <a:t>Symmetrical </a:t>
            </a:r>
            <a:r>
              <a:rPr lang="en-US" sz="3200" dirty="0" smtClean="0">
                <a:latin typeface="Times New Roman" pitchFamily="18" charset="0"/>
                <a:cs typeface="Times New Roman" pitchFamily="18" charset="0"/>
              </a:rPr>
              <a:t>Components</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1979913861"/>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0" y="609600"/>
            <a:ext cx="9144000" cy="830997"/>
          </a:xfrm>
          <a:prstGeom prst="rect">
            <a:avLst/>
          </a:prstGeom>
          <a:noFill/>
        </p:spPr>
        <p:txBody>
          <a:bodyPr wrap="square" rtlCol="0">
            <a:spAutoFit/>
          </a:bodyPr>
          <a:lstStyle/>
          <a:p>
            <a:pPr marL="342900" indent="-342900">
              <a:buFont typeface="Wingdings" pitchFamily="2" charset="2"/>
              <a:buChar char="Ø"/>
            </a:pPr>
            <a:endParaRPr lang="en-US" sz="2400" dirty="0">
              <a:latin typeface="Times New Roman" pitchFamily="18" charset="0"/>
              <a:cs typeface="Times New Roman" pitchFamily="18" charset="0"/>
            </a:endParaRPr>
          </a:p>
          <a:p>
            <a:pPr marL="0" lvl="2"/>
            <a:r>
              <a:rPr lang="en-US" sz="2400" dirty="0" smtClean="0">
                <a:solidFill>
                  <a:schemeClr val="tx1"/>
                </a:solidFill>
              </a:rPr>
              <a:t>		</a:t>
            </a:r>
            <a:endParaRPr lang="en-US" sz="2400" b="1" dirty="0" smtClean="0">
              <a:solidFill>
                <a:srgbClr val="FF0000"/>
              </a:solidFill>
              <a:latin typeface="Times New Roman" pitchFamily="18" charset="0"/>
              <a:cs typeface="Times New Roman" pitchFamily="18" charset="0"/>
            </a:endParaRPr>
          </a:p>
        </p:txBody>
      </p:sp>
      <p:sp>
        <p:nvSpPr>
          <p:cNvPr id="32" name="Text Box 2"/>
          <p:cNvSpPr txBox="1">
            <a:spLocks noChangeArrowheads="1"/>
          </p:cNvSpPr>
          <p:nvPr/>
        </p:nvSpPr>
        <p:spPr bwMode="auto">
          <a:xfrm>
            <a:off x="304800" y="1542871"/>
            <a:ext cx="8839517"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a:buFont typeface="Wingdings" pitchFamily="2" charset="2"/>
              <a:buChar char="Ø"/>
            </a:pPr>
            <a:r>
              <a:rPr lang="en-US" sz="2000" i="0" dirty="0">
                <a:latin typeface="Times New Roman" pitchFamily="18" charset="0"/>
              </a:rPr>
              <a:t>Since each of the original unbalanced </a:t>
            </a:r>
            <a:r>
              <a:rPr lang="en-US" sz="2000" i="0" dirty="0" err="1">
                <a:latin typeface="Times New Roman" pitchFamily="18" charset="0"/>
              </a:rPr>
              <a:t>phasors</a:t>
            </a:r>
            <a:r>
              <a:rPr lang="en-US" sz="2000" i="0" dirty="0">
                <a:latin typeface="Times New Roman" pitchFamily="18" charset="0"/>
              </a:rPr>
              <a:t> is the sum of its </a:t>
            </a:r>
            <a:endParaRPr lang="en-US" sz="2000" i="0" dirty="0" smtClean="0">
              <a:latin typeface="Times New Roman" pitchFamily="18" charset="0"/>
            </a:endParaRPr>
          </a:p>
          <a:p>
            <a:r>
              <a:rPr lang="en-US" sz="2000" i="0" dirty="0" smtClean="0">
                <a:latin typeface="Times New Roman" pitchFamily="18" charset="0"/>
              </a:rPr>
              <a:t>components, the original </a:t>
            </a:r>
            <a:r>
              <a:rPr lang="en-US" sz="2000" i="0" dirty="0" err="1" smtClean="0">
                <a:latin typeface="Times New Roman" pitchFamily="18" charset="0"/>
              </a:rPr>
              <a:t>phasors</a:t>
            </a:r>
            <a:r>
              <a:rPr lang="en-US" sz="2000" i="0" dirty="0" smtClean="0">
                <a:latin typeface="Times New Roman" pitchFamily="18" charset="0"/>
              </a:rPr>
              <a:t> expressed in terms of their </a:t>
            </a:r>
            <a:br>
              <a:rPr lang="en-US" sz="2000" i="0" dirty="0" smtClean="0">
                <a:latin typeface="Times New Roman" pitchFamily="18" charset="0"/>
              </a:rPr>
            </a:br>
            <a:r>
              <a:rPr lang="en-US" sz="2000" i="0" dirty="0" smtClean="0">
                <a:latin typeface="Times New Roman" pitchFamily="18" charset="0"/>
              </a:rPr>
              <a:t>components are</a:t>
            </a:r>
            <a:endParaRPr lang="en-US" sz="2000" i="0" dirty="0">
              <a:latin typeface="Times New Roman" pitchFamily="18" charset="0"/>
            </a:endParaRPr>
          </a:p>
        </p:txBody>
      </p:sp>
      <p:grpSp>
        <p:nvGrpSpPr>
          <p:cNvPr id="34" name="Group 6"/>
          <p:cNvGrpSpPr>
            <a:grpSpLocks/>
          </p:cNvGrpSpPr>
          <p:nvPr/>
        </p:nvGrpSpPr>
        <p:grpSpPr bwMode="auto">
          <a:xfrm>
            <a:off x="304800" y="4114800"/>
            <a:ext cx="8610600" cy="1026987"/>
            <a:chOff x="138" y="1640"/>
            <a:chExt cx="5296" cy="555"/>
          </a:xfrm>
        </p:grpSpPr>
        <p:sp>
          <p:nvSpPr>
            <p:cNvPr id="36" name="Text Box 4"/>
            <p:cNvSpPr txBox="1">
              <a:spLocks noChangeArrowheads="1"/>
            </p:cNvSpPr>
            <p:nvPr/>
          </p:nvSpPr>
          <p:spPr bwMode="auto">
            <a:xfrm>
              <a:off x="138" y="1640"/>
              <a:ext cx="5296" cy="3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buFont typeface="Wingdings" pitchFamily="2" charset="2"/>
                <a:buChar char="Ø"/>
              </a:pPr>
              <a:r>
                <a:rPr lang="en-US" sz="2000" i="0" dirty="0">
                  <a:latin typeface="Times New Roman" pitchFamily="18" charset="0"/>
                </a:rPr>
                <a:t>The number of unknown quantities can be reduced by expressing </a:t>
              </a:r>
              <a:endParaRPr lang="en-US" sz="2000" i="0" dirty="0" smtClean="0">
                <a:latin typeface="Times New Roman" pitchFamily="18" charset="0"/>
              </a:endParaRPr>
            </a:p>
            <a:p>
              <a:r>
                <a:rPr lang="en-US" sz="2000" i="0" dirty="0" smtClean="0">
                  <a:latin typeface="Times New Roman" pitchFamily="18" charset="0"/>
                </a:rPr>
                <a:t>each </a:t>
              </a:r>
              <a:r>
                <a:rPr lang="en-US" sz="2000" i="0" dirty="0">
                  <a:latin typeface="Times New Roman" pitchFamily="18" charset="0"/>
                </a:rPr>
                <a:t>component of </a:t>
              </a:r>
              <a:r>
                <a:rPr lang="en-US" sz="2000" dirty="0" err="1" smtClean="0">
                  <a:latin typeface="Times New Roman" pitchFamily="18" charset="0"/>
                </a:rPr>
                <a:t>V</a:t>
              </a:r>
              <a:r>
                <a:rPr lang="en-US" sz="2000" baseline="-25000" dirty="0" err="1" smtClean="0">
                  <a:latin typeface="Times New Roman" pitchFamily="18" charset="0"/>
                </a:rPr>
                <a:t>b</a:t>
              </a:r>
              <a:r>
                <a:rPr lang="en-US" sz="2000" i="0" baseline="-25000" dirty="0" smtClean="0">
                  <a:latin typeface="Times New Roman" pitchFamily="18" charset="0"/>
                </a:rPr>
                <a:t> </a:t>
              </a:r>
              <a:r>
                <a:rPr lang="en-US" sz="2000" i="0" dirty="0">
                  <a:latin typeface="Times New Roman" pitchFamily="18" charset="0"/>
                </a:rPr>
                <a:t>and </a:t>
              </a:r>
              <a:r>
                <a:rPr lang="en-US" sz="2000" dirty="0" err="1">
                  <a:latin typeface="Times New Roman" pitchFamily="18" charset="0"/>
                </a:rPr>
                <a:t>V</a:t>
              </a:r>
              <a:r>
                <a:rPr lang="en-US" sz="2000" baseline="-25000" dirty="0" err="1">
                  <a:latin typeface="Times New Roman" pitchFamily="18" charset="0"/>
                </a:rPr>
                <a:t>c</a:t>
              </a:r>
              <a:r>
                <a:rPr lang="en-US" sz="2000" i="0" dirty="0">
                  <a:latin typeface="Times New Roman" pitchFamily="18" charset="0"/>
                </a:rPr>
                <a:t> as the product of </a:t>
              </a:r>
              <a:r>
                <a:rPr lang="en-US" sz="2000" dirty="0" err="1">
                  <a:latin typeface="Times New Roman" pitchFamily="18" charset="0"/>
                </a:rPr>
                <a:t>V</a:t>
              </a:r>
              <a:r>
                <a:rPr lang="en-US" sz="2000" baseline="-25000" dirty="0" err="1">
                  <a:latin typeface="Times New Roman" pitchFamily="18" charset="0"/>
                </a:rPr>
                <a:t>a</a:t>
              </a:r>
              <a:r>
                <a:rPr lang="en-US" sz="2000" i="0" dirty="0">
                  <a:latin typeface="Times New Roman" pitchFamily="18" charset="0"/>
                </a:rPr>
                <a:t> and some function of the operator </a:t>
              </a:r>
            </a:p>
          </p:txBody>
        </p:sp>
        <p:graphicFrame>
          <p:nvGraphicFramePr>
            <p:cNvPr id="37" name="Object 5"/>
            <p:cNvGraphicFramePr>
              <a:graphicFrameLocks noChangeAspect="1"/>
            </p:cNvGraphicFramePr>
            <p:nvPr>
              <p:extLst>
                <p:ext uri="{D42A27DB-BD31-4B8C-83A1-F6EECF244321}">
                  <p14:modId xmlns:p14="http://schemas.microsoft.com/office/powerpoint/2010/main" val="170228369"/>
                </p:ext>
              </p:extLst>
            </p:nvPr>
          </p:nvGraphicFramePr>
          <p:xfrm>
            <a:off x="747" y="1969"/>
            <a:ext cx="703" cy="226"/>
          </p:xfrm>
          <a:graphic>
            <a:graphicData uri="http://schemas.openxmlformats.org/presentationml/2006/ole">
              <mc:AlternateContent xmlns:mc="http://schemas.openxmlformats.org/markup-compatibility/2006">
                <mc:Choice xmlns:v="urn:schemas-microsoft-com:vml" Requires="v">
                  <p:oleObj spid="_x0000_s8230" name="Equation" r:id="rId4" imgW="1269720" imgH="406080" progId="Equation.DSMT4">
                    <p:embed/>
                  </p:oleObj>
                </mc:Choice>
                <mc:Fallback>
                  <p:oleObj name="Equation" r:id="rId4" imgW="1269720" imgH="406080" progId="Equation.DSMT4">
                    <p:embed/>
                    <p:pic>
                      <p:nvPicPr>
                        <p:cNvPr id="0" name=""/>
                        <p:cNvPicPr>
                          <a:picLocks noChangeAspect="1" noChangeArrowheads="1"/>
                        </p:cNvPicPr>
                        <p:nvPr/>
                      </p:nvPicPr>
                      <p:blipFill>
                        <a:blip r:embed="rId5"/>
                        <a:srcRect/>
                        <a:stretch>
                          <a:fillRect/>
                        </a:stretch>
                      </p:blipFill>
                      <p:spPr bwMode="auto">
                        <a:xfrm>
                          <a:off x="747" y="1969"/>
                          <a:ext cx="703" cy="226"/>
                        </a:xfrm>
                        <a:prstGeom prst="rect">
                          <a:avLst/>
                        </a:prstGeom>
                        <a:noFill/>
                        <a:ln>
                          <a:noFill/>
                        </a:ln>
                        <a:effectLst/>
                        <a:extLst/>
                      </p:spPr>
                    </p:pic>
                  </p:oleObj>
                </mc:Fallback>
              </mc:AlternateContent>
            </a:graphicData>
          </a:graphic>
        </p:graphicFrame>
      </p:grpSp>
      <p:graphicFrame>
        <p:nvGraphicFramePr>
          <p:cNvPr id="35" name="Object 7"/>
          <p:cNvGraphicFramePr>
            <a:graphicFrameLocks noChangeAspect="1"/>
          </p:cNvGraphicFramePr>
          <p:nvPr>
            <p:extLst>
              <p:ext uri="{D42A27DB-BD31-4B8C-83A1-F6EECF244321}">
                <p14:modId xmlns:p14="http://schemas.microsoft.com/office/powerpoint/2010/main" val="2761946257"/>
              </p:ext>
            </p:extLst>
          </p:nvPr>
        </p:nvGraphicFramePr>
        <p:xfrm>
          <a:off x="3429000" y="5210690"/>
          <a:ext cx="2590800" cy="1418710"/>
        </p:xfrm>
        <a:graphic>
          <a:graphicData uri="http://schemas.openxmlformats.org/presentationml/2006/ole">
            <mc:AlternateContent xmlns:mc="http://schemas.openxmlformats.org/markup-compatibility/2006">
              <mc:Choice xmlns:v="urn:schemas-microsoft-com:vml" Requires="v">
                <p:oleObj spid="_x0000_s8231" name="Equation" r:id="rId6" imgW="2781000" imgH="1396800" progId="Equation.DSMT4">
                  <p:embed/>
                </p:oleObj>
              </mc:Choice>
              <mc:Fallback>
                <p:oleObj name="Equation" r:id="rId6" imgW="2781000" imgH="1396800" progId="Equation.DSMT4">
                  <p:embed/>
                  <p:pic>
                    <p:nvPicPr>
                      <p:cNvPr id="0" name=""/>
                      <p:cNvPicPr>
                        <a:picLocks noChangeAspect="1" noChangeArrowheads="1"/>
                      </p:cNvPicPr>
                      <p:nvPr/>
                    </p:nvPicPr>
                    <p:blipFill>
                      <a:blip r:embed="rId7"/>
                      <a:srcRect/>
                      <a:stretch>
                        <a:fillRect/>
                      </a:stretch>
                    </p:blipFill>
                    <p:spPr bwMode="auto">
                      <a:xfrm>
                        <a:off x="3429000" y="5210690"/>
                        <a:ext cx="2590800" cy="1418710"/>
                      </a:xfrm>
                      <a:prstGeom prst="rect">
                        <a:avLst/>
                      </a:prstGeom>
                      <a:noFill/>
                      <a:ln>
                        <a:noFill/>
                      </a:ln>
                      <a:effectLst/>
                      <a:extLst/>
                    </p:spPr>
                  </p:pic>
                </p:oleObj>
              </mc:Fallback>
            </mc:AlternateContent>
          </a:graphicData>
        </a:graphic>
      </p:graphicFrame>
      <p:graphicFrame>
        <p:nvGraphicFramePr>
          <p:cNvPr id="38" name="Object 3"/>
          <p:cNvGraphicFramePr>
            <a:graphicFrameLocks noChangeAspect="1"/>
          </p:cNvGraphicFramePr>
          <p:nvPr>
            <p:extLst>
              <p:ext uri="{D42A27DB-BD31-4B8C-83A1-F6EECF244321}">
                <p14:modId xmlns:p14="http://schemas.microsoft.com/office/powerpoint/2010/main" val="2168998093"/>
              </p:ext>
            </p:extLst>
          </p:nvPr>
        </p:nvGraphicFramePr>
        <p:xfrm>
          <a:off x="3653103" y="2481005"/>
          <a:ext cx="2067029" cy="1252795"/>
        </p:xfrm>
        <a:graphic>
          <a:graphicData uri="http://schemas.openxmlformats.org/presentationml/2006/ole">
            <mc:AlternateContent xmlns:mc="http://schemas.openxmlformats.org/markup-compatibility/2006">
              <mc:Choice xmlns:v="urn:schemas-microsoft-com:vml" Requires="v">
                <p:oleObj spid="_x0000_s8232" name="Equation" r:id="rId8" imgW="2108160" imgH="1320480" progId="Equation.DSMT4">
                  <p:embed/>
                </p:oleObj>
              </mc:Choice>
              <mc:Fallback>
                <p:oleObj name="Equation" r:id="rId8" imgW="2108160" imgH="1320480" progId="Equation.DSMT4">
                  <p:embed/>
                  <p:pic>
                    <p:nvPicPr>
                      <p:cNvPr id="0" name=""/>
                      <p:cNvPicPr>
                        <a:picLocks noChangeAspect="1" noChangeArrowheads="1"/>
                      </p:cNvPicPr>
                      <p:nvPr/>
                    </p:nvPicPr>
                    <p:blipFill>
                      <a:blip r:embed="rId9"/>
                      <a:srcRect/>
                      <a:stretch>
                        <a:fillRect/>
                      </a:stretch>
                    </p:blipFill>
                    <p:spPr bwMode="auto">
                      <a:xfrm>
                        <a:off x="3653103" y="2481005"/>
                        <a:ext cx="2067029" cy="1252795"/>
                      </a:xfrm>
                      <a:prstGeom prst="rect">
                        <a:avLst/>
                      </a:prstGeom>
                      <a:noFill/>
                      <a:ln>
                        <a:noFill/>
                      </a:ln>
                      <a:effectLst/>
                    </p:spPr>
                  </p:pic>
                </p:oleObj>
              </mc:Fallback>
            </mc:AlternateContent>
          </a:graphicData>
        </a:graphic>
      </p:graphicFrame>
      <p:sp>
        <p:nvSpPr>
          <p:cNvPr id="2" name="Slide Number Placeholder 1"/>
          <p:cNvSpPr>
            <a:spLocks noGrp="1"/>
          </p:cNvSpPr>
          <p:nvPr>
            <p:ph type="sldNum" sz="quarter" idx="12"/>
          </p:nvPr>
        </p:nvSpPr>
        <p:spPr/>
        <p:txBody>
          <a:bodyPr/>
          <a:lstStyle/>
          <a:p>
            <a:fld id="{B6F15528-21DE-4FAA-801E-634DDDAF4B2B}" type="slidenum">
              <a:rPr lang="en-US" smtClean="0"/>
              <a:pPr/>
              <a:t>113</a:t>
            </a:fld>
            <a:endParaRPr lang="en-US"/>
          </a:p>
        </p:txBody>
      </p:sp>
      <p:sp>
        <p:nvSpPr>
          <p:cNvPr id="12" name="TextBox 11"/>
          <p:cNvSpPr txBox="1"/>
          <p:nvPr/>
        </p:nvSpPr>
        <p:spPr>
          <a:xfrm>
            <a:off x="0" y="304800"/>
            <a:ext cx="9144000" cy="1077218"/>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Quick Review </a:t>
            </a:r>
            <a:endParaRPr lang="en-US" sz="3200" dirty="0" smtClean="0">
              <a:latin typeface="Times New Roman" pitchFamily="18" charset="0"/>
              <a:cs typeface="Times New Roman" pitchFamily="18" charset="0"/>
            </a:endParaRPr>
          </a:p>
          <a:p>
            <a:pPr lvl="1" algn="ctr"/>
            <a:r>
              <a:rPr lang="en-US" sz="3200" dirty="0" smtClean="0">
                <a:latin typeface="Times New Roman" pitchFamily="18" charset="0"/>
                <a:cs typeface="Times New Roman" pitchFamily="18" charset="0"/>
              </a:rPr>
              <a:t>Symmetrical </a:t>
            </a:r>
            <a:r>
              <a:rPr lang="en-US" sz="3200" dirty="0" smtClean="0">
                <a:latin typeface="Times New Roman" pitchFamily="18" charset="0"/>
                <a:cs typeface="Times New Roman" pitchFamily="18" charset="0"/>
              </a:rPr>
              <a:t>Components</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880500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2">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0" y="609600"/>
            <a:ext cx="9144000" cy="830997"/>
          </a:xfrm>
          <a:prstGeom prst="rect">
            <a:avLst/>
          </a:prstGeom>
          <a:noFill/>
        </p:spPr>
        <p:txBody>
          <a:bodyPr wrap="square" rtlCol="0">
            <a:spAutoFit/>
          </a:bodyPr>
          <a:lstStyle/>
          <a:p>
            <a:pPr marL="342900" indent="-342900">
              <a:buFont typeface="Wingdings" pitchFamily="2" charset="2"/>
              <a:buChar char="Ø"/>
            </a:pPr>
            <a:endParaRPr lang="en-US" sz="2400" dirty="0">
              <a:latin typeface="Times New Roman" pitchFamily="18" charset="0"/>
              <a:cs typeface="Times New Roman" pitchFamily="18" charset="0"/>
            </a:endParaRPr>
          </a:p>
          <a:p>
            <a:pPr marL="0" lvl="2"/>
            <a:r>
              <a:rPr lang="en-US" sz="2400" dirty="0" smtClean="0">
                <a:solidFill>
                  <a:schemeClr val="tx1"/>
                </a:solidFill>
              </a:rPr>
              <a:t>		</a:t>
            </a:r>
            <a:endParaRPr lang="en-US" sz="2400" b="1" dirty="0" smtClean="0">
              <a:solidFill>
                <a:srgbClr val="FF0000"/>
              </a:solidFill>
              <a:latin typeface="Times New Roman" pitchFamily="18" charset="0"/>
              <a:cs typeface="Times New Roman" pitchFamily="18" charset="0"/>
            </a:endParaRPr>
          </a:p>
        </p:txBody>
      </p:sp>
      <p:graphicFrame>
        <p:nvGraphicFramePr>
          <p:cNvPr id="15" name="Object 2"/>
          <p:cNvGraphicFramePr>
            <a:graphicFrameLocks noChangeAspect="1"/>
          </p:cNvGraphicFramePr>
          <p:nvPr>
            <p:extLst>
              <p:ext uri="{D42A27DB-BD31-4B8C-83A1-F6EECF244321}">
                <p14:modId xmlns:p14="http://schemas.microsoft.com/office/powerpoint/2010/main" val="3005639374"/>
              </p:ext>
            </p:extLst>
          </p:nvPr>
        </p:nvGraphicFramePr>
        <p:xfrm>
          <a:off x="609600" y="2667000"/>
          <a:ext cx="2390602" cy="1295400"/>
        </p:xfrm>
        <a:graphic>
          <a:graphicData uri="http://schemas.openxmlformats.org/presentationml/2006/ole">
            <mc:AlternateContent xmlns:mc="http://schemas.openxmlformats.org/markup-compatibility/2006">
              <mc:Choice xmlns:v="urn:schemas-microsoft-com:vml" Requires="v">
                <p:oleObj spid="_x0000_s9266" name="Equation" r:id="rId4" imgW="2577960" imgH="1396800" progId="Equation.DSMT4">
                  <p:embed/>
                </p:oleObj>
              </mc:Choice>
              <mc:Fallback>
                <p:oleObj name="Equation" r:id="rId4" imgW="2577960" imgH="1396800" progId="Equation.DSMT4">
                  <p:embed/>
                  <p:pic>
                    <p:nvPicPr>
                      <p:cNvPr id="0" name=""/>
                      <p:cNvPicPr>
                        <a:picLocks noChangeAspect="1" noChangeArrowheads="1"/>
                      </p:cNvPicPr>
                      <p:nvPr/>
                    </p:nvPicPr>
                    <p:blipFill>
                      <a:blip r:embed="rId5"/>
                      <a:srcRect/>
                      <a:stretch>
                        <a:fillRect/>
                      </a:stretch>
                    </p:blipFill>
                    <p:spPr bwMode="auto">
                      <a:xfrm>
                        <a:off x="609600" y="2667000"/>
                        <a:ext cx="2390602" cy="1295400"/>
                      </a:xfrm>
                      <a:prstGeom prst="rect">
                        <a:avLst/>
                      </a:prstGeom>
                      <a:noFill/>
                      <a:ln>
                        <a:noFill/>
                      </a:ln>
                      <a:effectLst/>
                      <a:extLst/>
                    </p:spPr>
                  </p:pic>
                </p:oleObj>
              </mc:Fallback>
            </mc:AlternateContent>
          </a:graphicData>
        </a:graphic>
      </p:graphicFrame>
      <p:sp>
        <p:nvSpPr>
          <p:cNvPr id="17" name="Text Box 13"/>
          <p:cNvSpPr txBox="1">
            <a:spLocks noChangeArrowheads="1"/>
          </p:cNvSpPr>
          <p:nvPr/>
        </p:nvSpPr>
        <p:spPr bwMode="auto">
          <a:xfrm>
            <a:off x="474636" y="1828800"/>
            <a:ext cx="653576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457200" indent="-457200">
              <a:buFont typeface="Wingdings" pitchFamily="2" charset="2"/>
              <a:buChar char="Ø"/>
            </a:pPr>
            <a:r>
              <a:rPr lang="en-US" sz="2400" i="0" dirty="0">
                <a:latin typeface="Times New Roman" pitchFamily="18" charset="0"/>
              </a:rPr>
              <a:t>Symmetrical component equations for </a:t>
            </a:r>
            <a:r>
              <a:rPr lang="en-US" sz="2400" i="0" dirty="0" smtClean="0">
                <a:latin typeface="Times New Roman" pitchFamily="18" charset="0"/>
              </a:rPr>
              <a:t>voltages:</a:t>
            </a:r>
            <a:endParaRPr lang="en-US" sz="2400" i="0" dirty="0">
              <a:latin typeface="Times New Roman" pitchFamily="18" charset="0"/>
            </a:endParaRPr>
          </a:p>
        </p:txBody>
      </p:sp>
      <p:graphicFrame>
        <p:nvGraphicFramePr>
          <p:cNvPr id="19" name="Object 3"/>
          <p:cNvGraphicFramePr>
            <a:graphicFrameLocks noChangeAspect="1"/>
          </p:cNvGraphicFramePr>
          <p:nvPr>
            <p:extLst>
              <p:ext uri="{D42A27DB-BD31-4B8C-83A1-F6EECF244321}">
                <p14:modId xmlns:p14="http://schemas.microsoft.com/office/powerpoint/2010/main" val="1339602631"/>
              </p:ext>
            </p:extLst>
          </p:nvPr>
        </p:nvGraphicFramePr>
        <p:xfrm>
          <a:off x="4876800" y="2752490"/>
          <a:ext cx="3962382" cy="1280526"/>
        </p:xfrm>
        <a:graphic>
          <a:graphicData uri="http://schemas.openxmlformats.org/presentationml/2006/ole">
            <mc:AlternateContent xmlns:mc="http://schemas.openxmlformats.org/markup-compatibility/2006">
              <mc:Choice xmlns:v="urn:schemas-microsoft-com:vml" Requires="v">
                <p:oleObj spid="_x0000_s9267" name="Equation" r:id="rId6" imgW="4165560" imgH="1346040" progId="Equation.DSMT4">
                  <p:embed/>
                </p:oleObj>
              </mc:Choice>
              <mc:Fallback>
                <p:oleObj name="Equation" r:id="rId6" imgW="4165560" imgH="1346040" progId="Equation.DSMT4">
                  <p:embed/>
                  <p:pic>
                    <p:nvPicPr>
                      <p:cNvPr id="0" name=""/>
                      <p:cNvPicPr>
                        <a:picLocks noChangeAspect="1" noChangeArrowheads="1"/>
                      </p:cNvPicPr>
                      <p:nvPr/>
                    </p:nvPicPr>
                    <p:blipFill>
                      <a:blip r:embed="rId7"/>
                      <a:srcRect/>
                      <a:stretch>
                        <a:fillRect/>
                      </a:stretch>
                    </p:blipFill>
                    <p:spPr bwMode="auto">
                      <a:xfrm>
                        <a:off x="4876800" y="2752490"/>
                        <a:ext cx="3962382" cy="1280526"/>
                      </a:xfrm>
                      <a:prstGeom prst="rect">
                        <a:avLst/>
                      </a:prstGeom>
                      <a:noFill/>
                      <a:ln>
                        <a:noFill/>
                      </a:ln>
                      <a:effectLst/>
                      <a:extLst/>
                    </p:spPr>
                  </p:pic>
                </p:oleObj>
              </mc:Fallback>
            </mc:AlternateContent>
          </a:graphicData>
        </a:graphic>
      </p:graphicFrame>
      <p:grpSp>
        <p:nvGrpSpPr>
          <p:cNvPr id="3" name="Group 2"/>
          <p:cNvGrpSpPr/>
          <p:nvPr/>
        </p:nvGrpSpPr>
        <p:grpSpPr>
          <a:xfrm>
            <a:off x="3124200" y="2868612"/>
            <a:ext cx="1714491" cy="788988"/>
            <a:chOff x="3200400" y="2743200"/>
            <a:chExt cx="1714491" cy="788988"/>
          </a:xfrm>
        </p:grpSpPr>
        <p:sp>
          <p:nvSpPr>
            <p:cNvPr id="18" name="Text Box 4"/>
            <p:cNvSpPr txBox="1">
              <a:spLocks noChangeArrowheads="1"/>
            </p:cNvSpPr>
            <p:nvPr/>
          </p:nvSpPr>
          <p:spPr bwMode="auto">
            <a:xfrm>
              <a:off x="3200400" y="2743200"/>
              <a:ext cx="171449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sz="2400" dirty="0" smtClean="0">
                  <a:latin typeface="Times New Roman" pitchFamily="18" charset="0"/>
                </a:rPr>
                <a:t>matrix </a:t>
              </a:r>
              <a:r>
                <a:rPr lang="en-US" sz="2400" dirty="0">
                  <a:latin typeface="Times New Roman" pitchFamily="18" charset="0"/>
                </a:rPr>
                <a:t>form</a:t>
              </a:r>
            </a:p>
          </p:txBody>
        </p:sp>
        <p:sp>
          <p:nvSpPr>
            <p:cNvPr id="20" name="AutoShape 12"/>
            <p:cNvSpPr>
              <a:spLocks noChangeArrowheads="1"/>
            </p:cNvSpPr>
            <p:nvPr/>
          </p:nvSpPr>
          <p:spPr bwMode="auto">
            <a:xfrm>
              <a:off x="3657600" y="3276600"/>
              <a:ext cx="762000" cy="255588"/>
            </a:xfrm>
            <a:prstGeom prst="rightArrow">
              <a:avLst>
                <a:gd name="adj1" fmla="val 50000"/>
                <a:gd name="adj2" fmla="val 74534"/>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21" name="Text Box 5"/>
          <p:cNvSpPr txBox="1">
            <a:spLocks noChangeArrowheads="1"/>
          </p:cNvSpPr>
          <p:nvPr/>
        </p:nvSpPr>
        <p:spPr bwMode="auto">
          <a:xfrm>
            <a:off x="1501925" y="4567535"/>
            <a:ext cx="93647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dirty="0">
                <a:latin typeface="Times New Roman" pitchFamily="18" charset="0"/>
              </a:rPr>
              <a:t>where</a:t>
            </a:r>
          </a:p>
        </p:txBody>
      </p:sp>
      <p:graphicFrame>
        <p:nvGraphicFramePr>
          <p:cNvPr id="22" name="Object 6"/>
          <p:cNvGraphicFramePr>
            <a:graphicFrameLocks noChangeAspect="1"/>
          </p:cNvGraphicFramePr>
          <p:nvPr>
            <p:extLst>
              <p:ext uri="{D42A27DB-BD31-4B8C-83A1-F6EECF244321}">
                <p14:modId xmlns:p14="http://schemas.microsoft.com/office/powerpoint/2010/main" val="1917392264"/>
              </p:ext>
            </p:extLst>
          </p:nvPr>
        </p:nvGraphicFramePr>
        <p:xfrm>
          <a:off x="2415664" y="5029200"/>
          <a:ext cx="1775336" cy="1161640"/>
        </p:xfrm>
        <a:graphic>
          <a:graphicData uri="http://schemas.openxmlformats.org/presentationml/2006/ole">
            <mc:AlternateContent xmlns:mc="http://schemas.openxmlformats.org/markup-compatibility/2006">
              <mc:Choice xmlns:v="urn:schemas-microsoft-com:vml" Requires="v">
                <p:oleObj spid="_x0000_s9268" name="Equation" r:id="rId8" imgW="2057400" imgH="1346040" progId="Equation.DSMT4">
                  <p:embed/>
                </p:oleObj>
              </mc:Choice>
              <mc:Fallback>
                <p:oleObj name="Equation" r:id="rId8" imgW="2057400" imgH="1346040" progId="Equation.DSMT4">
                  <p:embed/>
                  <p:pic>
                    <p:nvPicPr>
                      <p:cNvPr id="0" name=""/>
                      <p:cNvPicPr>
                        <a:picLocks noChangeAspect="1" noChangeArrowheads="1"/>
                      </p:cNvPicPr>
                      <p:nvPr/>
                    </p:nvPicPr>
                    <p:blipFill>
                      <a:blip r:embed="rId9"/>
                      <a:srcRect/>
                      <a:stretch>
                        <a:fillRect/>
                      </a:stretch>
                    </p:blipFill>
                    <p:spPr bwMode="auto">
                      <a:xfrm>
                        <a:off x="2415664" y="5029200"/>
                        <a:ext cx="1775336" cy="1161640"/>
                      </a:xfrm>
                      <a:prstGeom prst="rect">
                        <a:avLst/>
                      </a:prstGeom>
                      <a:noFill/>
                      <a:ln>
                        <a:noFill/>
                      </a:ln>
                      <a:effectLst/>
                      <a:extLst/>
                    </p:spPr>
                  </p:pic>
                </p:oleObj>
              </mc:Fallback>
            </mc:AlternateContent>
          </a:graphicData>
        </a:graphic>
      </p:graphicFrame>
      <p:graphicFrame>
        <p:nvGraphicFramePr>
          <p:cNvPr id="23" name="Object 7"/>
          <p:cNvGraphicFramePr>
            <a:graphicFrameLocks noChangeAspect="1"/>
          </p:cNvGraphicFramePr>
          <p:nvPr>
            <p:extLst>
              <p:ext uri="{D42A27DB-BD31-4B8C-83A1-F6EECF244321}">
                <p14:modId xmlns:p14="http://schemas.microsoft.com/office/powerpoint/2010/main" val="3843377263"/>
              </p:ext>
            </p:extLst>
          </p:nvPr>
        </p:nvGraphicFramePr>
        <p:xfrm>
          <a:off x="4718034" y="5029200"/>
          <a:ext cx="2276986" cy="1231431"/>
        </p:xfrm>
        <a:graphic>
          <a:graphicData uri="http://schemas.openxmlformats.org/presentationml/2006/ole">
            <mc:AlternateContent xmlns:mc="http://schemas.openxmlformats.org/markup-compatibility/2006">
              <mc:Choice xmlns:v="urn:schemas-microsoft-com:vml" Requires="v">
                <p:oleObj spid="_x0000_s9269" name="Equation" r:id="rId10" imgW="2489040" imgH="1346040" progId="Equation.DSMT4">
                  <p:embed/>
                </p:oleObj>
              </mc:Choice>
              <mc:Fallback>
                <p:oleObj name="Equation" r:id="rId10" imgW="2489040" imgH="1346040" progId="Equation.DSMT4">
                  <p:embed/>
                  <p:pic>
                    <p:nvPicPr>
                      <p:cNvPr id="0" name=""/>
                      <p:cNvPicPr>
                        <a:picLocks noChangeAspect="1" noChangeArrowheads="1"/>
                      </p:cNvPicPr>
                      <p:nvPr/>
                    </p:nvPicPr>
                    <p:blipFill>
                      <a:blip r:embed="rId11"/>
                      <a:srcRect/>
                      <a:stretch>
                        <a:fillRect/>
                      </a:stretch>
                    </p:blipFill>
                    <p:spPr bwMode="auto">
                      <a:xfrm>
                        <a:off x="4718034" y="5029200"/>
                        <a:ext cx="2276986" cy="1231431"/>
                      </a:xfrm>
                      <a:prstGeom prst="rect">
                        <a:avLst/>
                      </a:prstGeom>
                      <a:noFill/>
                      <a:ln>
                        <a:noFill/>
                      </a:ln>
                      <a:effectLst/>
                      <a:extLst/>
                    </p:spPr>
                  </p:pic>
                </p:oleObj>
              </mc:Fallback>
            </mc:AlternateContent>
          </a:graphicData>
        </a:graphic>
      </p:graphicFrame>
      <p:sp>
        <p:nvSpPr>
          <p:cNvPr id="2" name="Slide Number Placeholder 1"/>
          <p:cNvSpPr>
            <a:spLocks noGrp="1"/>
          </p:cNvSpPr>
          <p:nvPr>
            <p:ph type="sldNum" sz="quarter" idx="12"/>
          </p:nvPr>
        </p:nvSpPr>
        <p:spPr/>
        <p:txBody>
          <a:bodyPr/>
          <a:lstStyle/>
          <a:p>
            <a:fld id="{B6F15528-21DE-4FAA-801E-634DDDAF4B2B}" type="slidenum">
              <a:rPr lang="en-US" smtClean="0"/>
              <a:pPr/>
              <a:t>114</a:t>
            </a:fld>
            <a:endParaRPr lang="en-US"/>
          </a:p>
        </p:txBody>
      </p:sp>
      <p:sp>
        <p:nvSpPr>
          <p:cNvPr id="14" name="TextBox 13"/>
          <p:cNvSpPr txBox="1"/>
          <p:nvPr/>
        </p:nvSpPr>
        <p:spPr>
          <a:xfrm>
            <a:off x="0" y="304800"/>
            <a:ext cx="9144000" cy="1077218"/>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Quick Review </a:t>
            </a:r>
            <a:endParaRPr lang="en-US" sz="3200" dirty="0" smtClean="0">
              <a:latin typeface="Times New Roman" pitchFamily="18" charset="0"/>
              <a:cs typeface="Times New Roman" pitchFamily="18" charset="0"/>
            </a:endParaRPr>
          </a:p>
          <a:p>
            <a:pPr lvl="1" algn="ctr"/>
            <a:r>
              <a:rPr lang="en-US" sz="3200" dirty="0" smtClean="0">
                <a:latin typeface="Times New Roman" pitchFamily="18" charset="0"/>
                <a:cs typeface="Times New Roman" pitchFamily="18" charset="0"/>
              </a:rPr>
              <a:t>Symmetrical </a:t>
            </a:r>
            <a:r>
              <a:rPr lang="en-US" sz="3200" dirty="0" smtClean="0">
                <a:latin typeface="Times New Roman" pitchFamily="18" charset="0"/>
                <a:cs typeface="Times New Roman" pitchFamily="18" charset="0"/>
              </a:rPr>
              <a:t>Components</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3018872034"/>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0" y="609600"/>
            <a:ext cx="9144000" cy="830997"/>
          </a:xfrm>
          <a:prstGeom prst="rect">
            <a:avLst/>
          </a:prstGeom>
          <a:noFill/>
        </p:spPr>
        <p:txBody>
          <a:bodyPr wrap="square" rtlCol="0">
            <a:spAutoFit/>
          </a:bodyPr>
          <a:lstStyle/>
          <a:p>
            <a:pPr marL="342900" indent="-342900">
              <a:buFont typeface="Wingdings" pitchFamily="2" charset="2"/>
              <a:buChar char="Ø"/>
            </a:pPr>
            <a:endParaRPr lang="en-US" sz="2400" dirty="0">
              <a:latin typeface="Times New Roman" pitchFamily="18" charset="0"/>
              <a:cs typeface="Times New Roman" pitchFamily="18" charset="0"/>
            </a:endParaRPr>
          </a:p>
          <a:p>
            <a:pPr marL="0" lvl="2"/>
            <a:r>
              <a:rPr lang="en-US" sz="2400" dirty="0" smtClean="0">
                <a:solidFill>
                  <a:schemeClr val="tx1"/>
                </a:solidFill>
              </a:rPr>
              <a:t>		</a:t>
            </a:r>
            <a:endParaRPr lang="en-US" sz="2400" b="1" dirty="0" smtClean="0">
              <a:solidFill>
                <a:srgbClr val="FF0000"/>
              </a:solidFill>
              <a:latin typeface="Times New Roman" pitchFamily="18" charset="0"/>
              <a:cs typeface="Times New Roman" pitchFamily="18" charset="0"/>
            </a:endParaRPr>
          </a:p>
        </p:txBody>
      </p:sp>
      <p:graphicFrame>
        <p:nvGraphicFramePr>
          <p:cNvPr id="2" name="Object 1"/>
          <p:cNvGraphicFramePr>
            <a:graphicFrameLocks noChangeAspect="1"/>
          </p:cNvGraphicFramePr>
          <p:nvPr>
            <p:extLst>
              <p:ext uri="{D42A27DB-BD31-4B8C-83A1-F6EECF244321}">
                <p14:modId xmlns:p14="http://schemas.microsoft.com/office/powerpoint/2010/main" val="1251090624"/>
              </p:ext>
            </p:extLst>
          </p:nvPr>
        </p:nvGraphicFramePr>
        <p:xfrm>
          <a:off x="2819400" y="1676400"/>
          <a:ext cx="3733800" cy="1096351"/>
        </p:xfrm>
        <a:graphic>
          <a:graphicData uri="http://schemas.openxmlformats.org/presentationml/2006/ole">
            <mc:AlternateContent xmlns:mc="http://schemas.openxmlformats.org/markup-compatibility/2006">
              <mc:Choice xmlns:v="urn:schemas-microsoft-com:vml" Requires="v">
                <p:oleObj spid="_x0000_s10266" name="Equation" r:id="rId4" imgW="4584600" imgH="1346040" progId="Equation.DSMT4">
                  <p:embed/>
                </p:oleObj>
              </mc:Choice>
              <mc:Fallback>
                <p:oleObj name="Equation" r:id="rId4" imgW="4584600" imgH="1346040" progId="Equation.DSMT4">
                  <p:embed/>
                  <p:pic>
                    <p:nvPicPr>
                      <p:cNvPr id="0" name=""/>
                      <p:cNvPicPr>
                        <a:picLocks noChangeAspect="1" noChangeArrowheads="1"/>
                      </p:cNvPicPr>
                      <p:nvPr/>
                    </p:nvPicPr>
                    <p:blipFill>
                      <a:blip r:embed="rId5"/>
                      <a:srcRect/>
                      <a:stretch>
                        <a:fillRect/>
                      </a:stretch>
                    </p:blipFill>
                    <p:spPr bwMode="auto">
                      <a:xfrm>
                        <a:off x="2819400" y="1676400"/>
                        <a:ext cx="3733800" cy="1096351"/>
                      </a:xfrm>
                      <a:prstGeom prst="rect">
                        <a:avLst/>
                      </a:prstGeom>
                      <a:noFill/>
                      <a:ln>
                        <a:noFill/>
                      </a:ln>
                      <a:effectLst/>
                      <a:extLst/>
                    </p:spPr>
                  </p:pic>
                </p:oleObj>
              </mc:Fallback>
            </mc:AlternateContent>
          </a:graphicData>
        </a:graphic>
      </p:graphicFrame>
      <mc:AlternateContent xmlns:mc="http://schemas.openxmlformats.org/markup-compatibility/2006">
        <mc:Choice xmlns:a14="http://schemas.microsoft.com/office/drawing/2010/main" Requires="a14">
          <p:sp>
            <p:nvSpPr>
              <p:cNvPr id="24" name="Text Box 9"/>
              <p:cNvSpPr txBox="1">
                <a:spLocks noChangeArrowheads="1"/>
              </p:cNvSpPr>
              <p:nvPr/>
            </p:nvSpPr>
            <p:spPr bwMode="auto">
              <a:xfrm>
                <a:off x="457199" y="4983540"/>
                <a:ext cx="8305801" cy="1569660"/>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p>
                <a:pPr marL="285750" indent="-285750">
                  <a:buFont typeface="Wingdings" pitchFamily="2" charset="2"/>
                  <a:buChar char="Ø"/>
                </a:pPr>
                <a:r>
                  <a:rPr lang="en-US" sz="2400" i="0" dirty="0">
                    <a:latin typeface="Times New Roman" pitchFamily="18" charset="0"/>
                  </a:rPr>
                  <a:t>Which shows us how to solve three unsymmetrical </a:t>
                </a:r>
                <a:r>
                  <a:rPr lang="en-US" sz="2400" i="0" dirty="0" err="1">
                    <a:latin typeface="Times New Roman" pitchFamily="18" charset="0"/>
                  </a:rPr>
                  <a:t>phasors</a:t>
                </a:r>
                <a:r>
                  <a:rPr lang="en-US" sz="2400" i="0" dirty="0">
                    <a:latin typeface="Times New Roman" pitchFamily="18" charset="0"/>
                  </a:rPr>
                  <a:t> into their symmetrical </a:t>
                </a:r>
                <a:r>
                  <a:rPr lang="en-US" sz="2400" i="0" dirty="0" smtClean="0">
                    <a:latin typeface="Times New Roman" pitchFamily="18" charset="0"/>
                  </a:rPr>
                  <a:t>components</a:t>
                </a:r>
                <a:endParaRPr lang="en-US" sz="2400" i="0" dirty="0">
                  <a:latin typeface="Times New Roman" pitchFamily="18" charset="0"/>
                </a:endParaRPr>
              </a:p>
              <a:p>
                <a:pPr marL="285750" indent="-285750">
                  <a:buFont typeface="Wingdings" pitchFamily="2" charset="2"/>
                  <a:buChar char="Ø"/>
                </a:pPr>
                <a:r>
                  <a:rPr lang="en-US" sz="2400" i="0" dirty="0">
                    <a:latin typeface="Times New Roman" pitchFamily="18" charset="0"/>
                  </a:rPr>
                  <a:t>Similar results apply to line-to-line voltages </a:t>
                </a:r>
                <a:r>
                  <a:rPr lang="en-US" sz="2400" i="0" dirty="0" smtClean="0">
                    <a:latin typeface="Times New Roman" pitchFamily="18" charset="0"/>
                  </a:rPr>
                  <a:t>by </a:t>
                </a:r>
                <a:r>
                  <a:rPr lang="en-US" sz="2400" i="0" dirty="0">
                    <a:latin typeface="Times New Roman" pitchFamily="18" charset="0"/>
                  </a:rPr>
                  <a:t>replacing </a:t>
                </a:r>
                <a14:m>
                  <m:oMath xmlns:m="http://schemas.openxmlformats.org/officeDocument/2006/math">
                    <m:r>
                      <a:rPr lang="en-US" sz="2400" i="1" dirty="0" smtClean="0">
                        <a:latin typeface="Cambria Math"/>
                      </a:rPr>
                      <m:t>𝑉</m:t>
                    </m:r>
                    <m:r>
                      <a:rPr lang="en-US" sz="2400" i="1" baseline="-25000" dirty="0" err="1" smtClean="0">
                        <a:latin typeface="Cambria Math"/>
                      </a:rPr>
                      <m:t>𝑎𝑏</m:t>
                    </m:r>
                  </m:oMath>
                </a14:m>
                <a:r>
                  <a:rPr lang="en-US" sz="2400" i="0" dirty="0">
                    <a:latin typeface="Times New Roman" pitchFamily="18" charset="0"/>
                  </a:rPr>
                  <a:t>, </a:t>
                </a:r>
                <a14:m>
                  <m:oMath xmlns:m="http://schemas.openxmlformats.org/officeDocument/2006/math">
                    <m:r>
                      <a:rPr lang="en-US" sz="2400" i="1" dirty="0" smtClean="0">
                        <a:latin typeface="Cambria Math"/>
                      </a:rPr>
                      <m:t>𝑉</m:t>
                    </m:r>
                    <m:r>
                      <a:rPr lang="en-US" sz="2400" i="1" baseline="-25000" dirty="0" err="1">
                        <a:latin typeface="Cambria Math"/>
                      </a:rPr>
                      <m:t>𝑏𝑐</m:t>
                    </m:r>
                  </m:oMath>
                </a14:m>
                <a:r>
                  <a:rPr lang="en-US" sz="2400" i="0" dirty="0">
                    <a:latin typeface="Times New Roman" pitchFamily="18" charset="0"/>
                  </a:rPr>
                  <a:t>, and </a:t>
                </a:r>
                <a14:m>
                  <m:oMath xmlns:m="http://schemas.openxmlformats.org/officeDocument/2006/math">
                    <m:r>
                      <a:rPr lang="en-US" sz="2400" i="1" dirty="0" smtClean="0">
                        <a:latin typeface="Cambria Math"/>
                      </a:rPr>
                      <m:t>𝑉</m:t>
                    </m:r>
                    <m:r>
                      <a:rPr lang="en-US" sz="2400" i="1" baseline="-25000" dirty="0" err="1" smtClean="0">
                        <a:latin typeface="Cambria Math"/>
                      </a:rPr>
                      <m:t>𝑐𝑎</m:t>
                    </m:r>
                  </m:oMath>
                </a14:m>
                <a:r>
                  <a:rPr lang="en-US" sz="2400" i="0" dirty="0" smtClean="0">
                    <a:latin typeface="Times New Roman" pitchFamily="18" charset="0"/>
                  </a:rPr>
                  <a:t> in th</a:t>
                </a:r>
                <a:r>
                  <a:rPr lang="en-US" sz="2400" dirty="0" smtClean="0">
                    <a:latin typeface="Times New Roman" pitchFamily="18" charset="0"/>
                  </a:rPr>
                  <a:t>e above equations</a:t>
                </a:r>
                <a:endParaRPr lang="en-US" sz="2400" i="0" dirty="0">
                  <a:latin typeface="Times New Roman" pitchFamily="18" charset="0"/>
                </a:endParaRPr>
              </a:p>
            </p:txBody>
          </p:sp>
        </mc:Choice>
        <mc:Fallback>
          <p:sp>
            <p:nvSpPr>
              <p:cNvPr id="24" name="Text Box 9"/>
              <p:cNvSpPr txBox="1">
                <a:spLocks noRot="1" noChangeAspect="1" noMove="1" noResize="1" noEditPoints="1" noAdjustHandles="1" noChangeArrowheads="1" noChangeShapeType="1" noTextEdit="1"/>
              </p:cNvSpPr>
              <p:nvPr/>
            </p:nvSpPr>
            <p:spPr bwMode="auto">
              <a:xfrm>
                <a:off x="457199" y="4983540"/>
                <a:ext cx="8305801" cy="1569660"/>
              </a:xfrm>
              <a:prstGeom prst="rect">
                <a:avLst/>
              </a:prstGeom>
              <a:blipFill rotWithShape="1">
                <a:blip r:embed="rId6"/>
                <a:stretch>
                  <a:fillRect l="-954" t="-3113" r="-1027" b="-8171"/>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graphicFrame>
        <p:nvGraphicFramePr>
          <p:cNvPr id="3" name="Object 2"/>
          <p:cNvGraphicFramePr>
            <a:graphicFrameLocks noChangeAspect="1"/>
          </p:cNvGraphicFramePr>
          <p:nvPr>
            <p:extLst>
              <p:ext uri="{D42A27DB-BD31-4B8C-83A1-F6EECF244321}">
                <p14:modId xmlns:p14="http://schemas.microsoft.com/office/powerpoint/2010/main" val="3050931584"/>
              </p:ext>
            </p:extLst>
          </p:nvPr>
        </p:nvGraphicFramePr>
        <p:xfrm>
          <a:off x="3657600" y="3000205"/>
          <a:ext cx="2247900" cy="1876595"/>
        </p:xfrm>
        <a:graphic>
          <a:graphicData uri="http://schemas.openxmlformats.org/presentationml/2006/ole">
            <mc:AlternateContent xmlns:mc="http://schemas.openxmlformats.org/markup-compatibility/2006">
              <mc:Choice xmlns:v="urn:schemas-microsoft-com:vml" Requires="v">
                <p:oleObj spid="_x0000_s10267" name="Equation" r:id="rId7" imgW="2844720" imgH="2374560" progId="Equation.DSMT4">
                  <p:embed/>
                </p:oleObj>
              </mc:Choice>
              <mc:Fallback>
                <p:oleObj name="Equation" r:id="rId7" imgW="2844720" imgH="2374560" progId="Equation.DSMT4">
                  <p:embed/>
                  <p:pic>
                    <p:nvPicPr>
                      <p:cNvPr id="0" name=""/>
                      <p:cNvPicPr>
                        <a:picLocks noChangeAspect="1" noChangeArrowheads="1"/>
                      </p:cNvPicPr>
                      <p:nvPr/>
                    </p:nvPicPr>
                    <p:blipFill>
                      <a:blip r:embed="rId8"/>
                      <a:srcRect/>
                      <a:stretch>
                        <a:fillRect/>
                      </a:stretch>
                    </p:blipFill>
                    <p:spPr bwMode="auto">
                      <a:xfrm>
                        <a:off x="3657600" y="3000205"/>
                        <a:ext cx="2247900" cy="1876595"/>
                      </a:xfrm>
                      <a:prstGeom prst="rect">
                        <a:avLst/>
                      </a:prstGeom>
                      <a:noFill/>
                      <a:ln>
                        <a:noFill/>
                      </a:ln>
                      <a:effectLst/>
                      <a:extLst/>
                    </p:spPr>
                  </p:pic>
                </p:oleObj>
              </mc:Fallback>
            </mc:AlternateContent>
          </a:graphicData>
        </a:graphic>
      </p:graphicFrame>
      <p:sp>
        <p:nvSpPr>
          <p:cNvPr id="5" name="Slide Number Placeholder 4"/>
          <p:cNvSpPr>
            <a:spLocks noGrp="1"/>
          </p:cNvSpPr>
          <p:nvPr>
            <p:ph type="sldNum" sz="quarter" idx="12"/>
          </p:nvPr>
        </p:nvSpPr>
        <p:spPr/>
        <p:txBody>
          <a:bodyPr/>
          <a:lstStyle/>
          <a:p>
            <a:fld id="{B6F15528-21DE-4FAA-801E-634DDDAF4B2B}" type="slidenum">
              <a:rPr lang="en-US" smtClean="0"/>
              <a:pPr/>
              <a:t>115</a:t>
            </a:fld>
            <a:endParaRPr lang="en-US"/>
          </a:p>
        </p:txBody>
      </p:sp>
      <p:sp>
        <p:nvSpPr>
          <p:cNvPr id="9" name="TextBox 8"/>
          <p:cNvSpPr txBox="1"/>
          <p:nvPr/>
        </p:nvSpPr>
        <p:spPr>
          <a:xfrm>
            <a:off x="0" y="304800"/>
            <a:ext cx="9144000" cy="1077218"/>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Quick Review </a:t>
            </a:r>
            <a:endParaRPr lang="en-US" sz="3200" dirty="0" smtClean="0">
              <a:latin typeface="Times New Roman" pitchFamily="18" charset="0"/>
              <a:cs typeface="Times New Roman" pitchFamily="18" charset="0"/>
            </a:endParaRPr>
          </a:p>
          <a:p>
            <a:pPr lvl="1" algn="ctr"/>
            <a:r>
              <a:rPr lang="en-US" sz="3200" dirty="0" smtClean="0">
                <a:latin typeface="Times New Roman" pitchFamily="18" charset="0"/>
                <a:cs typeface="Times New Roman" pitchFamily="18" charset="0"/>
              </a:rPr>
              <a:t>Symmetrical </a:t>
            </a:r>
            <a:r>
              <a:rPr lang="en-US" sz="3200" dirty="0" smtClean="0">
                <a:latin typeface="Times New Roman" pitchFamily="18" charset="0"/>
                <a:cs typeface="Times New Roman" pitchFamily="18" charset="0"/>
              </a:rPr>
              <a:t>Components</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1059175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4">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316684" y="1483072"/>
            <a:ext cx="8534400" cy="4893647"/>
          </a:xfrm>
          <a:prstGeom prst="rect">
            <a:avLst/>
          </a:prstGeom>
          <a:noFill/>
        </p:spPr>
        <p:txBody>
          <a:bodyPr wrap="square" rtlCol="0">
            <a:spAutoFit/>
          </a:bodyPr>
          <a:lstStyle/>
          <a:p>
            <a:pPr marL="457200" lvl="4"/>
            <a:r>
              <a:rPr lang="en-US" sz="2800" dirty="0" smtClean="0">
                <a:latin typeface="Times New Roman" pitchFamily="18" charset="0"/>
                <a:cs typeface="Times New Roman" pitchFamily="18" charset="0"/>
              </a:rPr>
              <a:t>Transformers that will be modeled in the coming slides……</a:t>
            </a:r>
          </a:p>
          <a:p>
            <a:pPr marL="342900" lvl="2" indent="-342900">
              <a:buFont typeface="Arial" pitchFamily="34" charset="0"/>
              <a:buChar char="•"/>
            </a:pPr>
            <a:endParaRPr lang="en-US" sz="1100" dirty="0" smtClean="0"/>
          </a:p>
          <a:p>
            <a:pPr marL="342900" lvl="2" indent="-342900">
              <a:buFont typeface="Arial" pitchFamily="34" charset="0"/>
              <a:buChar char="•"/>
            </a:pPr>
            <a:endParaRPr lang="en-US" sz="1100" dirty="0" smtClean="0"/>
          </a:p>
          <a:p>
            <a:pPr marL="0" lvl="3"/>
            <a:r>
              <a:rPr lang="en-US" sz="2400" dirty="0" smtClean="0">
                <a:latin typeface="Times New Roman" pitchFamily="18" charset="0"/>
                <a:cs typeface="Times New Roman" pitchFamily="18" charset="0"/>
              </a:rPr>
              <a:t>1</a:t>
            </a:r>
            <a:r>
              <a:rPr lang="en-US" sz="2400" dirty="0" smtClean="0">
                <a:latin typeface="Times New Roman" pitchFamily="18" charset="0"/>
                <a:cs typeface="Times New Roman" pitchFamily="18" charset="0"/>
              </a:rPr>
              <a:t>. The </a:t>
            </a:r>
            <a:r>
              <a:rPr lang="en-US" sz="2400" dirty="0">
                <a:latin typeface="Times New Roman" pitchFamily="18" charset="0"/>
                <a:cs typeface="Times New Roman" pitchFamily="18" charset="0"/>
              </a:rPr>
              <a:t>Delta-Grounded Wye Step Down Connection</a:t>
            </a:r>
          </a:p>
          <a:p>
            <a:pPr marL="800100" lvl="3" indent="-342900">
              <a:buFont typeface="Wingdings" pitchFamily="2" charset="2"/>
              <a:buChar char="Ø"/>
            </a:pPr>
            <a:r>
              <a:rPr lang="en-US" sz="2000" dirty="0" smtClean="0">
                <a:latin typeface="Times New Roman" pitchFamily="18" charset="0"/>
                <a:cs typeface="Times New Roman" pitchFamily="18" charset="0"/>
              </a:rPr>
              <a:t>Typically </a:t>
            </a:r>
            <a:r>
              <a:rPr lang="en-US" sz="2000" dirty="0">
                <a:latin typeface="Times New Roman" pitchFamily="18" charset="0"/>
                <a:cs typeface="Times New Roman" pitchFamily="18" charset="0"/>
              </a:rPr>
              <a:t>used in a distribution substation serving a four-wire wye feeder </a:t>
            </a:r>
            <a:r>
              <a:rPr lang="en-US" sz="2000" dirty="0" smtClean="0">
                <a:latin typeface="Times New Roman" pitchFamily="18" charset="0"/>
                <a:cs typeface="Times New Roman" pitchFamily="18" charset="0"/>
              </a:rPr>
              <a:t>system.</a:t>
            </a:r>
            <a:endParaRPr lang="en-US" sz="2000" dirty="0">
              <a:latin typeface="Times New Roman" pitchFamily="18" charset="0"/>
              <a:cs typeface="Times New Roman" pitchFamily="18" charset="0"/>
            </a:endParaRPr>
          </a:p>
          <a:p>
            <a:pPr marL="800100" lvl="3" indent="-342900">
              <a:buFont typeface="Wingdings" pitchFamily="2" charset="2"/>
              <a:buChar char="Ø"/>
            </a:pPr>
            <a:r>
              <a:rPr lang="en-US" sz="2000" dirty="0" smtClean="0">
                <a:latin typeface="Times New Roman" pitchFamily="18" charset="0"/>
                <a:cs typeface="Times New Roman" pitchFamily="18" charset="0"/>
              </a:rPr>
              <a:t>Another </a:t>
            </a:r>
            <a:r>
              <a:rPr lang="en-US" sz="2000" dirty="0">
                <a:latin typeface="Times New Roman" pitchFamily="18" charset="0"/>
                <a:cs typeface="Times New Roman" pitchFamily="18" charset="0"/>
              </a:rPr>
              <a:t>application is to provide service to a load that is primarily single-phase, since three single-phase circuits are </a:t>
            </a:r>
            <a:r>
              <a:rPr lang="en-US" sz="2000" dirty="0" smtClean="0">
                <a:latin typeface="Times New Roman" pitchFamily="18" charset="0"/>
                <a:cs typeface="Times New Roman" pitchFamily="18" charset="0"/>
              </a:rPr>
              <a:t>available.</a:t>
            </a:r>
          </a:p>
          <a:p>
            <a:pPr marL="342900" lvl="2" indent="-342900">
              <a:buFont typeface="Wingdings" pitchFamily="2" charset="2"/>
              <a:buChar char="Ø"/>
            </a:pPr>
            <a:endParaRPr lang="en-US" sz="2400" dirty="0">
              <a:latin typeface="Times New Roman" pitchFamily="18" charset="0"/>
              <a:cs typeface="Times New Roman" pitchFamily="18" charset="0"/>
            </a:endParaRPr>
          </a:p>
          <a:p>
            <a:pPr marL="457200" lvl="4"/>
            <a:endParaRPr lang="en-US" sz="2400" b="1" u="sng" dirty="0" smtClean="0">
              <a:latin typeface="Times New Roman" pitchFamily="18" charset="0"/>
              <a:cs typeface="Times New Roman" pitchFamily="18" charset="0"/>
            </a:endParaRPr>
          </a:p>
          <a:p>
            <a:pPr marL="0" lvl="3"/>
            <a:r>
              <a:rPr lang="en-US" sz="2400" dirty="0" smtClean="0">
                <a:latin typeface="Times New Roman" pitchFamily="18" charset="0"/>
                <a:cs typeface="Times New Roman" pitchFamily="18" charset="0"/>
              </a:rPr>
              <a:t>2. The Ungrounded </a:t>
            </a:r>
            <a:r>
              <a:rPr lang="en-US" sz="2400" dirty="0">
                <a:latin typeface="Times New Roman" pitchFamily="18" charset="0"/>
                <a:cs typeface="Times New Roman" pitchFamily="18" charset="0"/>
              </a:rPr>
              <a:t>Wye </a:t>
            </a:r>
            <a:r>
              <a:rPr lang="en-US" sz="2400" dirty="0" smtClean="0">
                <a:latin typeface="Times New Roman" pitchFamily="18" charset="0"/>
                <a:cs typeface="Times New Roman" pitchFamily="18" charset="0"/>
              </a:rPr>
              <a:t>Delta Connection</a:t>
            </a:r>
            <a:endParaRPr lang="en-US" sz="2400" dirty="0">
              <a:latin typeface="Times New Roman" pitchFamily="18" charset="0"/>
              <a:cs typeface="Times New Roman" pitchFamily="18" charset="0"/>
            </a:endParaRPr>
          </a:p>
          <a:p>
            <a:pPr marL="800100" lvl="3" indent="-342900">
              <a:buFont typeface="Wingdings" pitchFamily="2" charset="2"/>
              <a:buChar char="Ø"/>
            </a:pPr>
            <a:r>
              <a:rPr lang="en-US" sz="2000" dirty="0" smtClean="0">
                <a:latin typeface="Times New Roman" pitchFamily="18" charset="0"/>
                <a:cs typeface="Times New Roman" pitchFamily="18" charset="0"/>
              </a:rPr>
              <a:t>Typically </a:t>
            </a:r>
            <a:r>
              <a:rPr lang="en-US" sz="2000" dirty="0">
                <a:latin typeface="Times New Roman" pitchFamily="18" charset="0"/>
                <a:cs typeface="Times New Roman" pitchFamily="18" charset="0"/>
              </a:rPr>
              <a:t>used </a:t>
            </a:r>
            <a:r>
              <a:rPr lang="en-US" sz="2000" dirty="0" smtClean="0">
                <a:latin typeface="Times New Roman" pitchFamily="18" charset="0"/>
                <a:cs typeface="Times New Roman" pitchFamily="18" charset="0"/>
              </a:rPr>
              <a:t>to provide service to a combination of single-phase “lighting” load and three-phase “power” load such as an induction motor. </a:t>
            </a:r>
            <a:endParaRPr lang="en-US" sz="2000" dirty="0">
              <a:latin typeface="Times New Roman" pitchFamily="18" charset="0"/>
              <a:cs typeface="Times New Roman" pitchFamily="18" charset="0"/>
            </a:endParaRPr>
          </a:p>
          <a:p>
            <a:pPr marL="342900" lvl="2" indent="-342900">
              <a:buFont typeface="Wingdings" pitchFamily="2" charset="2"/>
              <a:buChar char="Ø"/>
            </a:pPr>
            <a:endParaRPr lang="en-US" dirty="0"/>
          </a:p>
        </p:txBody>
      </p:sp>
      <p:sp>
        <p:nvSpPr>
          <p:cNvPr id="6" name="TextBox 5"/>
          <p:cNvSpPr txBox="1"/>
          <p:nvPr/>
        </p:nvSpPr>
        <p:spPr>
          <a:xfrm>
            <a:off x="0" y="405825"/>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p:txBody>
      </p:sp>
      <p:sp>
        <p:nvSpPr>
          <p:cNvPr id="3" name="Slide Number Placeholder 2"/>
          <p:cNvSpPr>
            <a:spLocks noGrp="1"/>
          </p:cNvSpPr>
          <p:nvPr>
            <p:ph type="sldNum" sz="quarter" idx="12"/>
          </p:nvPr>
        </p:nvSpPr>
        <p:spPr/>
        <p:txBody>
          <a:bodyPr/>
          <a:lstStyle/>
          <a:p>
            <a:fld id="{B6F15528-21DE-4FAA-801E-634DDDAF4B2B}" type="slidenum">
              <a:rPr lang="en-US" smtClean="0"/>
              <a:pPr/>
              <a:t>116</a:t>
            </a:fld>
            <a:endParaRPr lang="en-US"/>
          </a:p>
        </p:txBody>
      </p:sp>
    </p:spTree>
    <p:extLst>
      <p:ext uri="{BB962C8B-B14F-4D97-AF65-F5344CB8AC3E}">
        <p14:creationId xmlns:p14="http://schemas.microsoft.com/office/powerpoint/2010/main" val="2630689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8" end="8"/>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304800" y="1600200"/>
            <a:ext cx="8458200" cy="4647426"/>
          </a:xfrm>
          <a:prstGeom prst="rect">
            <a:avLst/>
          </a:prstGeom>
          <a:noFill/>
        </p:spPr>
        <p:txBody>
          <a:bodyPr wrap="square" rtlCol="0">
            <a:spAutoFit/>
          </a:bodyPr>
          <a:lstStyle/>
          <a:p>
            <a:pPr marL="457200" lvl="4"/>
            <a:endParaRPr lang="en-US" sz="2000" dirty="0" smtClean="0">
              <a:latin typeface="Times New Roman" pitchFamily="18" charset="0"/>
              <a:cs typeface="Times New Roman" pitchFamily="18" charset="0"/>
            </a:endParaRPr>
          </a:p>
          <a:p>
            <a:r>
              <a:rPr lang="en-US" sz="2400" dirty="0" smtClean="0">
                <a:latin typeface="Times New Roman" pitchFamily="18" charset="0"/>
                <a:cs typeface="Times New Roman" pitchFamily="18" charset="0"/>
              </a:rPr>
              <a:t>3. The Grounded Wye-Grounded Wye Connection</a:t>
            </a:r>
          </a:p>
          <a:p>
            <a:pPr marL="800100" lvl="1" indent="-342900">
              <a:buFont typeface="Wingdings" pitchFamily="2" charset="2"/>
              <a:buChar char="Ø"/>
            </a:pPr>
            <a:r>
              <a:rPr lang="en-US" sz="2000" dirty="0" smtClean="0">
                <a:latin typeface="Times New Roman" pitchFamily="18" charset="0"/>
                <a:cs typeface="Times New Roman" pitchFamily="18" charset="0"/>
              </a:rPr>
              <a:t>Primarily used to supply single-phase and three-phase loads on four-wire </a:t>
            </a:r>
            <a:r>
              <a:rPr lang="en-US" sz="2000" dirty="0" err="1" smtClean="0">
                <a:latin typeface="Times New Roman" pitchFamily="18" charset="0"/>
                <a:cs typeface="Times New Roman" pitchFamily="18" charset="0"/>
              </a:rPr>
              <a:t>multigrounded</a:t>
            </a:r>
            <a:r>
              <a:rPr lang="en-US" sz="2000" dirty="0" smtClean="0">
                <a:latin typeface="Times New Roman" pitchFamily="18" charset="0"/>
                <a:cs typeface="Times New Roman" pitchFamily="18" charset="0"/>
              </a:rPr>
              <a:t> systems.</a:t>
            </a:r>
          </a:p>
          <a:p>
            <a:pPr lvl="1"/>
            <a:endParaRPr lang="en-US" sz="2000" dirty="0" smtClean="0">
              <a:latin typeface="Times New Roman" pitchFamily="18" charset="0"/>
              <a:cs typeface="Times New Roman" pitchFamily="18" charset="0"/>
            </a:endParaRPr>
          </a:p>
          <a:p>
            <a:r>
              <a:rPr lang="en-US" sz="2400" dirty="0" smtClean="0">
                <a:latin typeface="Times New Roman" pitchFamily="18" charset="0"/>
                <a:cs typeface="Times New Roman" pitchFamily="18" charset="0"/>
              </a:rPr>
              <a:t>4. The </a:t>
            </a:r>
            <a:r>
              <a:rPr lang="en-US" sz="2400" dirty="0">
                <a:latin typeface="Times New Roman" pitchFamily="18" charset="0"/>
                <a:cs typeface="Times New Roman" pitchFamily="18" charset="0"/>
              </a:rPr>
              <a:t>Delta-Delta  </a:t>
            </a:r>
            <a:r>
              <a:rPr lang="en-US" sz="2400" dirty="0" smtClean="0">
                <a:latin typeface="Times New Roman" pitchFamily="18" charset="0"/>
                <a:cs typeface="Times New Roman" pitchFamily="18" charset="0"/>
              </a:rPr>
              <a:t>Connection</a:t>
            </a:r>
          </a:p>
          <a:p>
            <a:pPr marL="800100" lvl="1" indent="-342900">
              <a:buFont typeface="Wingdings" pitchFamily="2" charset="2"/>
              <a:buChar char="Ø"/>
            </a:pPr>
            <a:r>
              <a:rPr lang="en-US" sz="2000" dirty="0">
                <a:latin typeface="Times New Roman" pitchFamily="18" charset="0"/>
                <a:cs typeface="Times New Roman" pitchFamily="18" charset="0"/>
              </a:rPr>
              <a:t>Primarily used </a:t>
            </a:r>
            <a:r>
              <a:rPr lang="en-US" sz="2000" dirty="0" smtClean="0">
                <a:latin typeface="Times New Roman" pitchFamily="18" charset="0"/>
                <a:cs typeface="Times New Roman" pitchFamily="18" charset="0"/>
              </a:rPr>
              <a:t>on three-wire delta systems to provide service to a three-phase load or a combination of three-phase and single-phase loads.</a:t>
            </a:r>
          </a:p>
          <a:p>
            <a:pPr marL="342900" indent="-342900">
              <a:buFont typeface="Wingdings" pitchFamily="2" charset="2"/>
              <a:buChar char="Ø"/>
            </a:pPr>
            <a:endParaRPr lang="en-US" sz="2400" dirty="0">
              <a:latin typeface="Times New Roman" pitchFamily="18" charset="0"/>
              <a:cs typeface="Times New Roman" pitchFamily="18" charset="0"/>
            </a:endParaRPr>
          </a:p>
          <a:p>
            <a:r>
              <a:rPr lang="en-US" sz="2400" dirty="0" smtClean="0">
                <a:latin typeface="Times New Roman" pitchFamily="18" charset="0"/>
                <a:cs typeface="Times New Roman" pitchFamily="18" charset="0"/>
              </a:rPr>
              <a:t>5. Open </a:t>
            </a:r>
            <a:r>
              <a:rPr lang="en-US" sz="2400" dirty="0">
                <a:latin typeface="Times New Roman" pitchFamily="18" charset="0"/>
                <a:cs typeface="Times New Roman" pitchFamily="18" charset="0"/>
              </a:rPr>
              <a:t>Wye-Open </a:t>
            </a:r>
            <a:r>
              <a:rPr lang="en-US" sz="2400" dirty="0" smtClean="0">
                <a:latin typeface="Times New Roman" pitchFamily="18" charset="0"/>
                <a:cs typeface="Times New Roman" pitchFamily="18" charset="0"/>
              </a:rPr>
              <a:t>Delta</a:t>
            </a:r>
          </a:p>
          <a:p>
            <a:pPr marL="800100" lvl="1" indent="-342900">
              <a:buFont typeface="Wingdings" pitchFamily="2" charset="2"/>
              <a:buChar char="Ø"/>
            </a:pPr>
            <a:r>
              <a:rPr lang="en-US" sz="2000" dirty="0" smtClean="0">
                <a:latin typeface="Times New Roman" pitchFamily="18" charset="0"/>
                <a:cs typeface="Times New Roman" pitchFamily="18" charset="0"/>
              </a:rPr>
              <a:t>Another connection used to supply a combination of single-phase and three-phase loads. Commonly used when the three-phase load is small compared to the single-phase load.</a:t>
            </a:r>
            <a:endParaRPr lang="en-US" sz="2000" dirty="0">
              <a:latin typeface="Times New Roman" pitchFamily="18" charset="0"/>
              <a:cs typeface="Times New Roman" pitchFamily="18" charset="0"/>
            </a:endParaRPr>
          </a:p>
          <a:p>
            <a:pPr marL="342900" lvl="2" indent="-342900">
              <a:buFont typeface="Wingdings" pitchFamily="2" charset="2"/>
              <a:buChar char="Ø"/>
            </a:pPr>
            <a:endParaRPr lang="en-US" sz="2000" dirty="0"/>
          </a:p>
        </p:txBody>
      </p:sp>
      <p:sp>
        <p:nvSpPr>
          <p:cNvPr id="6" name="TextBox 5"/>
          <p:cNvSpPr txBox="1"/>
          <p:nvPr/>
        </p:nvSpPr>
        <p:spPr>
          <a:xfrm>
            <a:off x="0" y="405825"/>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p:txBody>
      </p:sp>
      <p:sp>
        <p:nvSpPr>
          <p:cNvPr id="3" name="Slide Number Placeholder 2"/>
          <p:cNvSpPr>
            <a:spLocks noGrp="1"/>
          </p:cNvSpPr>
          <p:nvPr>
            <p:ph type="sldNum" sz="quarter" idx="12"/>
          </p:nvPr>
        </p:nvSpPr>
        <p:spPr/>
        <p:txBody>
          <a:bodyPr/>
          <a:lstStyle/>
          <a:p>
            <a:fld id="{B6F15528-21DE-4FAA-801E-634DDDAF4B2B}" type="slidenum">
              <a:rPr lang="en-US" smtClean="0"/>
              <a:pPr/>
              <a:t>117</a:t>
            </a:fld>
            <a:endParaRPr lang="en-US"/>
          </a:p>
        </p:txBody>
      </p:sp>
    </p:spTree>
    <p:extLst>
      <p:ext uri="{BB962C8B-B14F-4D97-AF65-F5344CB8AC3E}">
        <p14:creationId xmlns:p14="http://schemas.microsoft.com/office/powerpoint/2010/main" val="4190022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 3: Three Phase Transformer Models</a:t>
            </a:r>
          </a:p>
        </p:txBody>
      </p:sp>
      <p:sp>
        <p:nvSpPr>
          <p:cNvPr id="3" name="Content Placeholder 2"/>
          <p:cNvSpPr>
            <a:spLocks noGrp="1"/>
          </p:cNvSpPr>
          <p:nvPr>
            <p:ph idx="1"/>
          </p:nvPr>
        </p:nvSpPr>
        <p:spPr/>
        <p:txBody>
          <a:bodyPr>
            <a:normAutofit/>
          </a:bodyPr>
          <a:lstStyle/>
          <a:p>
            <a:r>
              <a:rPr lang="en-US" dirty="0"/>
              <a:t>Three Phase Transformer Models</a:t>
            </a:r>
          </a:p>
          <a:p>
            <a:pPr lvl="1"/>
            <a:r>
              <a:rPr lang="en-US" sz="2400" dirty="0"/>
              <a:t>General Three Phase Transformer Banks</a:t>
            </a:r>
          </a:p>
          <a:p>
            <a:pPr lvl="1"/>
            <a:r>
              <a:rPr lang="en-US" sz="2400" dirty="0"/>
              <a:t>Generalized Matrices</a:t>
            </a:r>
          </a:p>
          <a:p>
            <a:pPr lvl="1"/>
            <a:r>
              <a:rPr lang="en-US" sz="2400" dirty="0" smtClean="0"/>
              <a:t>Symmetrical Components</a:t>
            </a:r>
            <a:endParaRPr lang="en-US" sz="2400" dirty="0"/>
          </a:p>
          <a:p>
            <a:pPr lvl="1"/>
            <a:r>
              <a:rPr lang="en-US" sz="2400" b="1" u="sng" dirty="0"/>
              <a:t>The Delta-Grounded Wye Step Down Connection</a:t>
            </a:r>
          </a:p>
          <a:p>
            <a:pPr lvl="1"/>
            <a:r>
              <a:rPr lang="en-US" sz="2400" dirty="0"/>
              <a:t>The </a:t>
            </a:r>
            <a:r>
              <a:rPr lang="en-US" sz="2400" dirty="0" smtClean="0"/>
              <a:t>Ungrounded </a:t>
            </a:r>
            <a:r>
              <a:rPr lang="en-US" sz="2400" dirty="0"/>
              <a:t>Wye-Delta Step Down Connection</a:t>
            </a:r>
          </a:p>
          <a:p>
            <a:pPr lvl="1"/>
            <a:r>
              <a:rPr lang="en-US" sz="2400" dirty="0"/>
              <a:t>The Grounded Wye-Grounded Wye Connection</a:t>
            </a:r>
          </a:p>
          <a:p>
            <a:pPr lvl="1"/>
            <a:r>
              <a:rPr lang="en-US" sz="2400" dirty="0"/>
              <a:t>The Delta-Delta  Connection</a:t>
            </a:r>
          </a:p>
          <a:p>
            <a:pPr lvl="1"/>
            <a:r>
              <a:rPr lang="en-US" sz="2400" dirty="0"/>
              <a:t>Open Wye-Open Delta</a:t>
            </a:r>
          </a:p>
          <a:p>
            <a:pPr lvl="1"/>
            <a:r>
              <a:rPr lang="en-US" sz="2400" dirty="0"/>
              <a:t>Thevenin Equivalent Circuit</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118</a:t>
            </a:fld>
            <a:endParaRPr lang="en-US"/>
          </a:p>
        </p:txBody>
      </p:sp>
    </p:spTree>
    <p:extLst>
      <p:ext uri="{BB962C8B-B14F-4D97-AF65-F5344CB8AC3E}">
        <p14:creationId xmlns:p14="http://schemas.microsoft.com/office/powerpoint/2010/main" val="3973994135"/>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533399" y="2070080"/>
            <a:ext cx="8305801" cy="3416320"/>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Typically </a:t>
            </a:r>
            <a:r>
              <a:rPr lang="en-US" sz="2400" dirty="0" smtClean="0">
                <a:latin typeface="Times New Roman" pitchFamily="18" charset="0"/>
                <a:cs typeface="Times New Roman" pitchFamily="18" charset="0"/>
              </a:rPr>
              <a:t>used in a distribution substation serving a four-wire wye feeder system.</a:t>
            </a:r>
          </a:p>
          <a:p>
            <a:pPr marL="0" lvl="2"/>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Another application is to provide service to a load that is primarily single-phase.</a:t>
            </a:r>
          </a:p>
          <a:p>
            <a:pPr marL="0" lvl="2"/>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Because of the wye connection, three single-phase circuits are available, making it possible to balance the single phase loading on the transformer bank.</a:t>
            </a:r>
            <a:endParaRPr lang="en-US" dirty="0" smtClean="0"/>
          </a:p>
        </p:txBody>
      </p:sp>
      <p:sp>
        <p:nvSpPr>
          <p:cNvPr id="6" name="TextBox 5"/>
          <p:cNvSpPr txBox="1"/>
          <p:nvPr/>
        </p:nvSpPr>
        <p:spPr>
          <a:xfrm>
            <a:off x="0" y="370582"/>
            <a:ext cx="9144000" cy="1077218"/>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a:t>
            </a:r>
            <a:r>
              <a:rPr lang="en-US" sz="3200" dirty="0" smtClean="0">
                <a:latin typeface="Times New Roman" pitchFamily="18" charset="0"/>
                <a:cs typeface="Times New Roman" pitchFamily="18" charset="0"/>
              </a:rPr>
              <a:t>Models</a:t>
            </a:r>
          </a:p>
          <a:p>
            <a:pPr marL="457200" lvl="4" algn="ctr"/>
            <a:r>
              <a:rPr lang="en-US" sz="3200" dirty="0">
                <a:latin typeface="Times New Roman" pitchFamily="18" charset="0"/>
                <a:cs typeface="Times New Roman" pitchFamily="18" charset="0"/>
              </a:rPr>
              <a:t>The Delta-Grounded Wye Step Down </a:t>
            </a:r>
            <a:r>
              <a:rPr lang="en-US" sz="3200" dirty="0" smtClean="0">
                <a:latin typeface="Times New Roman" pitchFamily="18" charset="0"/>
                <a:cs typeface="Times New Roman" pitchFamily="18" charset="0"/>
              </a:rPr>
              <a:t>Connection</a:t>
            </a:r>
            <a:endParaRPr lang="en-US" sz="3200" dirty="0">
              <a:latin typeface="Times New Roman" pitchFamily="18" charset="0"/>
              <a:cs typeface="Times New Roman" pitchFamily="18" charset="0"/>
            </a:endParaRPr>
          </a:p>
        </p:txBody>
      </p:sp>
      <p:sp>
        <p:nvSpPr>
          <p:cNvPr id="3" name="Slide Number Placeholder 2"/>
          <p:cNvSpPr>
            <a:spLocks noGrp="1"/>
          </p:cNvSpPr>
          <p:nvPr>
            <p:ph type="sldNum" sz="quarter" idx="12"/>
          </p:nvPr>
        </p:nvSpPr>
        <p:spPr/>
        <p:txBody>
          <a:bodyPr/>
          <a:lstStyle/>
          <a:p>
            <a:fld id="{B6F15528-21DE-4FAA-801E-634DDDAF4B2B}" type="slidenum">
              <a:rPr lang="en-US" smtClean="0"/>
              <a:pPr/>
              <a:t>119</a:t>
            </a:fld>
            <a:endParaRPr lang="en-US"/>
          </a:p>
        </p:txBody>
      </p:sp>
    </p:spTree>
    <p:extLst>
      <p:ext uri="{BB962C8B-B14F-4D97-AF65-F5344CB8AC3E}">
        <p14:creationId xmlns:p14="http://schemas.microsoft.com/office/powerpoint/2010/main" val="3646441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1000" y="1676400"/>
            <a:ext cx="8659427" cy="1846659"/>
          </a:xfrm>
          <a:prstGeom prst="rect">
            <a:avLst/>
          </a:prstGeom>
          <a:noFill/>
        </p:spPr>
        <p:txBody>
          <a:bodyPr wrap="square" rtlCol="0">
            <a:spAutoFit/>
          </a:bodyPr>
          <a:lstStyle/>
          <a:p>
            <a:pPr marL="342900" indent="-342900"/>
            <a:endParaRPr lang="en-US" sz="2400" dirty="0" smtClean="0">
              <a:latin typeface="Times New Roman" pitchFamily="18" charset="0"/>
              <a:cs typeface="Times New Roman" pitchFamily="18" charset="0"/>
            </a:endParaRPr>
          </a:p>
          <a:p>
            <a:pPr marL="342900" indent="-342900">
              <a:buFont typeface="Wingdings" pitchFamily="2" charset="2"/>
              <a:buChar char="Ø"/>
            </a:pPr>
            <a:r>
              <a:rPr lang="en-US" sz="2400" dirty="0" smtClean="0">
                <a:latin typeface="Times New Roman" pitchFamily="18" charset="0"/>
                <a:cs typeface="Times New Roman" pitchFamily="18" charset="0"/>
              </a:rPr>
              <a:t>Equations (3) and (4) are used to calculate self and mutual reactances of the conductors.     </a:t>
            </a:r>
          </a:p>
          <a:p>
            <a:pPr lvl="1"/>
            <a:r>
              <a:rPr lang="en-US" dirty="0"/>
              <a:t>	</a:t>
            </a:r>
            <a:r>
              <a:rPr lang="en-US" dirty="0" smtClean="0"/>
              <a:t>	         </a:t>
            </a:r>
          </a:p>
          <a:p>
            <a:pPr lvl="1"/>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Recall</a:t>
            </a:r>
            <a:r>
              <a:rPr lang="en-US" sz="2400" dirty="0">
                <a:latin typeface="Times New Roman" pitchFamily="18" charset="0"/>
                <a:cs typeface="Times New Roman" pitchFamily="18" charset="0"/>
              </a:rPr>
              <a:t>:</a:t>
            </a:r>
            <a:endParaRPr lang="en-US" sz="2400" dirty="0">
              <a:latin typeface="Times New Roman" pitchFamily="18" charset="0"/>
              <a:cs typeface="Times New Roman" pitchFamily="18" charset="0"/>
            </a:endParaRPr>
          </a:p>
        </p:txBody>
      </p:sp>
      <mc:AlternateContent xmlns:mc="http://schemas.openxmlformats.org/markup-compatibility/2006">
        <mc:Choice xmlns:a14="http://schemas.microsoft.com/office/drawing/2010/main" Requires="a14">
          <p:sp>
            <p:nvSpPr>
              <p:cNvPr id="5" name="Rectangle 4"/>
              <p:cNvSpPr/>
              <p:nvPr/>
            </p:nvSpPr>
            <p:spPr>
              <a:xfrm>
                <a:off x="2819400" y="3810000"/>
                <a:ext cx="6248400" cy="1384610"/>
              </a:xfrm>
              <a:prstGeom prst="rect">
                <a:avLst/>
              </a:prstGeom>
            </p:spPr>
            <p:txBody>
              <a:bodyPr wrap="square">
                <a:spAutoFit/>
              </a:bodyPr>
              <a:lstStyle/>
              <a:p>
                <a14:m>
                  <m:oMath xmlns:m="http://schemas.openxmlformats.org/officeDocument/2006/math">
                    <m:sSub>
                      <m:sSubPr>
                        <m:ctrlPr>
                          <a:rPr lang="en-US" sz="2000" i="1">
                            <a:latin typeface="Cambria Math"/>
                          </a:rPr>
                        </m:ctrlPr>
                      </m:sSubPr>
                      <m:e>
                        <m:r>
                          <a:rPr lang="en-US" sz="2000" i="1">
                            <a:latin typeface="Cambria Math"/>
                          </a:rPr>
                          <m:t>𝐿</m:t>
                        </m:r>
                      </m:e>
                      <m:sub>
                        <m:r>
                          <a:rPr lang="en-US" sz="2000" i="1">
                            <a:latin typeface="Cambria Math"/>
                          </a:rPr>
                          <m:t>𝑖𝑖</m:t>
                        </m:r>
                      </m:sub>
                    </m:sSub>
                    <m:r>
                      <a:rPr lang="en-US" sz="2000" i="1">
                        <a:latin typeface="Cambria Math"/>
                      </a:rPr>
                      <m:t>=</m:t>
                    </m:r>
                    <m:f>
                      <m:fPr>
                        <m:ctrlPr>
                          <a:rPr lang="en-US" sz="2000" i="1">
                            <a:latin typeface="Cambria Math"/>
                          </a:rPr>
                        </m:ctrlPr>
                      </m:fPr>
                      <m:num>
                        <m:sSub>
                          <m:sSubPr>
                            <m:ctrlPr>
                              <a:rPr lang="en-US" sz="2000" i="1">
                                <a:latin typeface="Cambria Math"/>
                              </a:rPr>
                            </m:ctrlPr>
                          </m:sSubPr>
                          <m:e>
                            <m:r>
                              <a:rPr lang="en-US" sz="2000" i="1">
                                <a:latin typeface="Cambria Math"/>
                              </a:rPr>
                              <m:t>𝜆</m:t>
                            </m:r>
                          </m:e>
                          <m:sub>
                            <m:r>
                              <a:rPr lang="en-US" sz="2000" i="1">
                                <a:latin typeface="Cambria Math"/>
                              </a:rPr>
                              <m:t>𝑖𝑖</m:t>
                            </m:r>
                          </m:sub>
                        </m:sSub>
                      </m:num>
                      <m:den>
                        <m:sSub>
                          <m:sSubPr>
                            <m:ctrlPr>
                              <a:rPr lang="en-US" sz="2000" i="1">
                                <a:latin typeface="Cambria Math"/>
                              </a:rPr>
                            </m:ctrlPr>
                          </m:sSubPr>
                          <m:e>
                            <m:r>
                              <a:rPr lang="en-US" sz="2000" i="1">
                                <a:latin typeface="Cambria Math"/>
                              </a:rPr>
                              <m:t>𝐼</m:t>
                            </m:r>
                          </m:e>
                          <m:sub>
                            <m:r>
                              <a:rPr lang="en-US" sz="2000" i="1">
                                <a:latin typeface="Cambria Math"/>
                              </a:rPr>
                              <m:t>𝑖</m:t>
                            </m:r>
                          </m:sub>
                        </m:sSub>
                      </m:den>
                    </m:f>
                    <m:r>
                      <a:rPr lang="en-US" sz="2000" i="1">
                        <a:latin typeface="Cambria Math"/>
                      </a:rPr>
                      <m:t>=2×</m:t>
                    </m:r>
                    <m:sSup>
                      <m:sSupPr>
                        <m:ctrlPr>
                          <a:rPr lang="en-US" sz="2000" i="1">
                            <a:latin typeface="Cambria Math"/>
                          </a:rPr>
                        </m:ctrlPr>
                      </m:sSupPr>
                      <m:e>
                        <m:r>
                          <a:rPr lang="en-US" sz="2000" i="1">
                            <a:latin typeface="Cambria Math"/>
                          </a:rPr>
                          <m:t>10</m:t>
                        </m:r>
                      </m:e>
                      <m:sup>
                        <m:r>
                          <a:rPr lang="en-US" sz="2000" i="1">
                            <a:latin typeface="Cambria Math"/>
                          </a:rPr>
                          <m:t>−7</m:t>
                        </m:r>
                      </m:sup>
                    </m:sSup>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𝐺𝑀𝑅</m:t>
                                </m:r>
                              </m:e>
                              <m:sub>
                                <m:r>
                                  <a:rPr lang="en-US" sz="2000" i="1">
                                    <a:latin typeface="Cambria Math"/>
                                  </a:rPr>
                                  <m:t>𝑖</m:t>
                                </m:r>
                              </m:sub>
                            </m:sSub>
                          </m:den>
                        </m:f>
                      </m:e>
                    </m:func>
                  </m:oMath>
                </a14:m>
                <a:r>
                  <a:rPr lang="en-US" sz="2000" dirty="0">
                    <a:latin typeface="Times New Roman" pitchFamily="18" charset="0"/>
                    <a:cs typeface="Times New Roman" pitchFamily="18" charset="0"/>
                  </a:rPr>
                  <a:t>  H/m </a:t>
                </a:r>
                <a:r>
                  <a:rPr lang="en-US" sz="2000" dirty="0" smtClean="0">
                    <a:latin typeface="Times New Roman" pitchFamily="18" charset="0"/>
                    <a:cs typeface="Times New Roman" pitchFamily="18" charset="0"/>
                  </a:rPr>
                  <a:t>		(3)</a:t>
                </a:r>
              </a:p>
              <a:p>
                <a:endParaRPr lang="en-US" sz="2000" dirty="0"/>
              </a:p>
              <a:p>
                <a14:m>
                  <m:oMath xmlns:m="http://schemas.openxmlformats.org/officeDocument/2006/math">
                    <m:sSub>
                      <m:sSubPr>
                        <m:ctrlPr>
                          <a:rPr lang="en-US" sz="2000" i="1">
                            <a:latin typeface="Cambria Math"/>
                          </a:rPr>
                        </m:ctrlPr>
                      </m:sSubPr>
                      <m:e>
                        <m:r>
                          <a:rPr lang="en-US" sz="2000" i="1">
                            <a:latin typeface="Cambria Math"/>
                          </a:rPr>
                          <m:t>𝐿</m:t>
                        </m:r>
                      </m:e>
                      <m:sub>
                        <m:r>
                          <a:rPr lang="en-US" sz="2000" i="1">
                            <a:latin typeface="Cambria Math"/>
                          </a:rPr>
                          <m:t>𝑖𝑛</m:t>
                        </m:r>
                      </m:sub>
                    </m:sSub>
                    <m:r>
                      <a:rPr lang="en-US" sz="2000" i="1">
                        <a:latin typeface="Cambria Math"/>
                      </a:rPr>
                      <m:t>=</m:t>
                    </m:r>
                    <m:f>
                      <m:fPr>
                        <m:ctrlPr>
                          <a:rPr lang="en-US" sz="2000" i="1">
                            <a:latin typeface="Cambria Math"/>
                          </a:rPr>
                        </m:ctrlPr>
                      </m:fPr>
                      <m:num>
                        <m:sSub>
                          <m:sSubPr>
                            <m:ctrlPr>
                              <a:rPr lang="en-US" sz="2000" i="1">
                                <a:latin typeface="Cambria Math"/>
                              </a:rPr>
                            </m:ctrlPr>
                          </m:sSubPr>
                          <m:e>
                            <m:r>
                              <a:rPr lang="en-US" sz="2000" i="1">
                                <a:latin typeface="Cambria Math"/>
                              </a:rPr>
                              <m:t>𝜆</m:t>
                            </m:r>
                          </m:e>
                          <m:sub>
                            <m:r>
                              <a:rPr lang="en-US" sz="2000" i="1">
                                <a:latin typeface="Cambria Math"/>
                              </a:rPr>
                              <m:t>𝑖𝑛</m:t>
                            </m:r>
                          </m:sub>
                        </m:sSub>
                      </m:num>
                      <m:den>
                        <m:sSub>
                          <m:sSubPr>
                            <m:ctrlPr>
                              <a:rPr lang="en-US" sz="2000" i="1">
                                <a:latin typeface="Cambria Math"/>
                              </a:rPr>
                            </m:ctrlPr>
                          </m:sSubPr>
                          <m:e>
                            <m:r>
                              <a:rPr lang="en-US" sz="2000" i="1">
                                <a:latin typeface="Cambria Math"/>
                              </a:rPr>
                              <m:t>𝐼</m:t>
                            </m:r>
                          </m:e>
                          <m:sub>
                            <m:r>
                              <a:rPr lang="en-US" sz="2000" i="1">
                                <a:latin typeface="Cambria Math"/>
                              </a:rPr>
                              <m:t>𝑛</m:t>
                            </m:r>
                          </m:sub>
                        </m:sSub>
                      </m:den>
                    </m:f>
                    <m:r>
                      <a:rPr lang="en-US" sz="2000" i="1">
                        <a:latin typeface="Cambria Math"/>
                      </a:rPr>
                      <m:t>=2×</m:t>
                    </m:r>
                    <m:sSup>
                      <m:sSupPr>
                        <m:ctrlPr>
                          <a:rPr lang="en-US" sz="2000" i="1">
                            <a:latin typeface="Cambria Math"/>
                          </a:rPr>
                        </m:ctrlPr>
                      </m:sSupPr>
                      <m:e>
                        <m:r>
                          <a:rPr lang="en-US" sz="2000" i="1">
                            <a:latin typeface="Cambria Math"/>
                          </a:rPr>
                          <m:t>10</m:t>
                        </m:r>
                      </m:e>
                      <m:sup>
                        <m:r>
                          <a:rPr lang="en-US" sz="2000" i="1">
                            <a:latin typeface="Cambria Math"/>
                          </a:rPr>
                          <m:t>−7</m:t>
                        </m:r>
                      </m:sup>
                    </m:sSup>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𝐷</m:t>
                                </m:r>
                              </m:e>
                              <m:sub>
                                <m:r>
                                  <a:rPr lang="en-US" sz="2000" i="1">
                                    <a:latin typeface="Cambria Math"/>
                                  </a:rPr>
                                  <m:t>𝑖𝑛</m:t>
                                </m:r>
                              </m:sub>
                            </m:sSub>
                          </m:den>
                        </m:f>
                      </m:e>
                    </m:func>
                  </m:oMath>
                </a14:m>
                <a:r>
                  <a:rPr lang="en-US" sz="2000" dirty="0">
                    <a:latin typeface="Times New Roman" pitchFamily="18" charset="0"/>
                    <a:cs typeface="Times New Roman" pitchFamily="18" charset="0"/>
                  </a:rPr>
                  <a:t>   H/m </a:t>
                </a:r>
                <a:r>
                  <a:rPr lang="en-US" sz="2000" dirty="0" smtClean="0">
                    <a:latin typeface="Times New Roman" pitchFamily="18" charset="0"/>
                    <a:cs typeface="Times New Roman" pitchFamily="18" charset="0"/>
                  </a:rPr>
                  <a:t>		(4)</a:t>
                </a:r>
                <a:endParaRPr lang="en-US" sz="2000" dirty="0">
                  <a:latin typeface="Times New Roman" pitchFamily="18" charset="0"/>
                  <a:cs typeface="Times New Roman" pitchFamily="18" charset="0"/>
                </a:endParaRPr>
              </a:p>
            </p:txBody>
          </p:sp>
        </mc:Choice>
        <mc:Fallback>
          <p:sp>
            <p:nvSpPr>
              <p:cNvPr id="5" name="Rectangle 4"/>
              <p:cNvSpPr>
                <a:spLocks noRot="1" noChangeAspect="1" noMove="1" noResize="1" noEditPoints="1" noAdjustHandles="1" noChangeArrowheads="1" noChangeShapeType="1" noTextEdit="1"/>
              </p:cNvSpPr>
              <p:nvPr/>
            </p:nvSpPr>
            <p:spPr>
              <a:xfrm>
                <a:off x="2819400" y="3810000"/>
                <a:ext cx="6248400" cy="1384610"/>
              </a:xfrm>
              <a:prstGeom prst="rect">
                <a:avLst/>
              </a:prstGeom>
              <a:blipFill rotWithShape="1">
                <a:blip r:embed="rId3"/>
                <a:stretch>
                  <a:fillRect/>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B6F15528-21DE-4FAA-801E-634DDDAF4B2B}" type="slidenum">
              <a:rPr lang="en-US" smtClean="0"/>
              <a:pPr/>
              <a:t>12</a:t>
            </a:fld>
            <a:endParaRPr lang="en-US"/>
          </a:p>
        </p:txBody>
      </p:sp>
      <p:sp>
        <p:nvSpPr>
          <p:cNvPr id="6" name="TextBox 5"/>
          <p:cNvSpPr txBox="1"/>
          <p:nvPr/>
        </p:nvSpPr>
        <p:spPr>
          <a:xfrm>
            <a:off x="-27373" y="304800"/>
            <a:ext cx="9144000" cy="1077218"/>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Series </a:t>
            </a:r>
            <a:r>
              <a:rPr lang="en-US" sz="3200" dirty="0" smtClean="0">
                <a:latin typeface="Times New Roman" pitchFamily="18" charset="0"/>
                <a:cs typeface="Times New Roman" pitchFamily="18" charset="0"/>
              </a:rPr>
              <a:t>Impedance </a:t>
            </a:r>
            <a:r>
              <a:rPr lang="en-US" sz="3200" dirty="0" smtClean="0">
                <a:latin typeface="Times New Roman" pitchFamily="18" charset="0"/>
                <a:cs typeface="Times New Roman" pitchFamily="18" charset="0"/>
              </a:rPr>
              <a:t>of Overhead </a:t>
            </a:r>
            <a:r>
              <a:rPr lang="en-US" sz="3200" dirty="0" smtClean="0">
                <a:latin typeface="Times New Roman" pitchFamily="18" charset="0"/>
                <a:cs typeface="Times New Roman" pitchFamily="18" charset="0"/>
              </a:rPr>
              <a:t>Lines</a:t>
            </a:r>
          </a:p>
          <a:p>
            <a:pPr marL="342900" indent="-342900" algn="ctr"/>
            <a:r>
              <a:rPr lang="en-US" sz="3200" dirty="0" err="1">
                <a:latin typeface="Times New Roman" pitchFamily="18" charset="0"/>
                <a:cs typeface="Times New Roman" pitchFamily="18" charset="0"/>
              </a:rPr>
              <a:t>Untransposed</a:t>
            </a:r>
            <a:r>
              <a:rPr lang="en-US" sz="3200" dirty="0">
                <a:latin typeface="Times New Roman" pitchFamily="18" charset="0"/>
                <a:cs typeface="Times New Roman" pitchFamily="18" charset="0"/>
              </a:rPr>
              <a:t> Distribution Lines</a:t>
            </a:r>
            <a:endParaRPr lang="en-US" sz="3200" dirty="0" smtClean="0">
              <a:latin typeface="Times New Roman" pitchFamily="18" charset="0"/>
              <a:cs typeface="Times New Roman" pitchFamily="18" charset="0"/>
            </a:endParaRPr>
          </a:p>
        </p:txBody>
      </p:sp>
    </p:spTree>
    <p:extLst>
      <p:ext uri="{BB962C8B-B14F-4D97-AF65-F5344CB8AC3E}">
        <p14:creationId xmlns:p14="http://schemas.microsoft.com/office/powerpoint/2010/main" val="139288795"/>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 name="Picture 2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2374" y="1543038"/>
            <a:ext cx="8114426" cy="4857762"/>
          </a:xfrm>
          <a:prstGeom prst="rect">
            <a:avLst/>
          </a:prstGeom>
        </p:spPr>
      </p:pic>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5" name="TextBox 4"/>
          <p:cNvSpPr txBox="1"/>
          <p:nvPr/>
        </p:nvSpPr>
        <p:spPr>
          <a:xfrm>
            <a:off x="5638800" y="6229290"/>
            <a:ext cx="13716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Figure 4.0</a:t>
            </a:r>
            <a:endParaRPr lang="en-US" sz="2000" dirty="0">
              <a:latin typeface="Times New Roman" pitchFamily="18" charset="0"/>
              <a:cs typeface="Times New Roman" pitchFamily="18" charset="0"/>
            </a:endParaRPr>
          </a:p>
        </p:txBody>
      </p:sp>
      <p:sp>
        <p:nvSpPr>
          <p:cNvPr id="3" name="Slide Number Placeholder 2"/>
          <p:cNvSpPr>
            <a:spLocks noGrp="1"/>
          </p:cNvSpPr>
          <p:nvPr>
            <p:ph type="sldNum" sz="quarter" idx="12"/>
          </p:nvPr>
        </p:nvSpPr>
        <p:spPr/>
        <p:txBody>
          <a:bodyPr/>
          <a:lstStyle/>
          <a:p>
            <a:fld id="{B6F15528-21DE-4FAA-801E-634DDDAF4B2B}" type="slidenum">
              <a:rPr lang="en-US" smtClean="0"/>
              <a:pPr/>
              <a:t>120</a:t>
            </a:fld>
            <a:endParaRPr lang="en-US"/>
          </a:p>
        </p:txBody>
      </p:sp>
      <p:sp>
        <p:nvSpPr>
          <p:cNvPr id="9" name="TextBox 8"/>
          <p:cNvSpPr txBox="1"/>
          <p:nvPr/>
        </p:nvSpPr>
        <p:spPr>
          <a:xfrm>
            <a:off x="0" y="370582"/>
            <a:ext cx="9144000" cy="1077218"/>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a:t>
            </a:r>
            <a:r>
              <a:rPr lang="en-US" sz="3200" dirty="0" smtClean="0">
                <a:latin typeface="Times New Roman" pitchFamily="18" charset="0"/>
                <a:cs typeface="Times New Roman" pitchFamily="18" charset="0"/>
              </a:rPr>
              <a:t>Models</a:t>
            </a:r>
          </a:p>
          <a:p>
            <a:pPr marL="457200" lvl="4" algn="ctr"/>
            <a:r>
              <a:rPr lang="en-US" sz="3200" dirty="0">
                <a:latin typeface="Times New Roman" pitchFamily="18" charset="0"/>
                <a:cs typeface="Times New Roman" pitchFamily="18" charset="0"/>
              </a:rPr>
              <a:t>The Delta-Grounded Wye Step Down </a:t>
            </a:r>
            <a:r>
              <a:rPr lang="en-US" sz="3200" dirty="0" smtClean="0">
                <a:latin typeface="Times New Roman" pitchFamily="18" charset="0"/>
                <a:cs typeface="Times New Roman" pitchFamily="18" charset="0"/>
              </a:rPr>
              <a:t>Connection</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1017143459"/>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76200" y="1905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mc:Choice xmlns:a14="http://schemas.microsoft.com/office/drawing/2010/main" Requires="a14">
          <p:sp>
            <p:nvSpPr>
              <p:cNvPr id="7" name="TextBox 6"/>
              <p:cNvSpPr txBox="1"/>
              <p:nvPr/>
            </p:nvSpPr>
            <p:spPr>
              <a:xfrm>
                <a:off x="457200" y="2095328"/>
                <a:ext cx="8382000" cy="3924472"/>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With </a:t>
                </a:r>
                <a:r>
                  <a:rPr lang="en-US" sz="2400" dirty="0" smtClean="0">
                    <a:latin typeface="Times New Roman" pitchFamily="18" charset="0"/>
                    <a:cs typeface="Times New Roman" pitchFamily="18" charset="0"/>
                  </a:rPr>
                  <a:t>reference to Figure 4.0, the line-to-line voltages on the primary side of the transformer connection as a function of the ideal secondary side voltages is:</a:t>
                </a:r>
                <a:endParaRPr lang="en-US" dirty="0" smtClean="0"/>
              </a:p>
              <a:p>
                <a:pPr marL="457200" lvl="3" algn="ctr"/>
                <a:endParaRPr lang="en-US" sz="2400" i="1" dirty="0" smtClean="0">
                  <a:latin typeface="Cambria Math"/>
                </a:endParaRPr>
              </a:p>
              <a:p>
                <a:pPr marL="457200" lvl="3" algn="ct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m:t>
                                  </m:r>
                                </m:e>
                                <m:sub>
                                  <m:r>
                                    <a:rPr lang="en-US" sz="2000" i="1">
                                      <a:latin typeface="Cambria Math"/>
                                    </a:rPr>
                                    <m:t>𝐴𝐵</m:t>
                                  </m:r>
                                </m:sub>
                              </m:sSub>
                            </m:e>
                          </m:mr>
                          <m:mr>
                            <m:e>
                              <m:sSub>
                                <m:sSubPr>
                                  <m:ctrlPr>
                                    <a:rPr lang="en-US" sz="2000" i="1">
                                      <a:latin typeface="Cambria Math"/>
                                    </a:rPr>
                                  </m:ctrlPr>
                                </m:sSubPr>
                                <m:e>
                                  <m:r>
                                    <a:rPr lang="en-US" sz="2000" i="1">
                                      <a:latin typeface="Cambria Math"/>
                                    </a:rPr>
                                    <m:t>𝑉</m:t>
                                  </m:r>
                                </m:e>
                                <m:sub>
                                  <m:r>
                                    <a:rPr lang="en-US" sz="2000" i="1">
                                      <a:latin typeface="Cambria Math"/>
                                    </a:rPr>
                                    <m:t>𝐵𝐶</m:t>
                                  </m:r>
                                </m:sub>
                              </m:sSub>
                            </m:e>
                          </m:mr>
                          <m:mr>
                            <m:e>
                              <m:sSub>
                                <m:sSubPr>
                                  <m:ctrlPr>
                                    <a:rPr lang="en-US" sz="2000" i="1">
                                      <a:latin typeface="Cambria Math"/>
                                    </a:rPr>
                                  </m:ctrlPr>
                                </m:sSubPr>
                                <m:e>
                                  <m:r>
                                    <a:rPr lang="en-US" sz="2000" i="1">
                                      <a:latin typeface="Cambria Math"/>
                                    </a:rPr>
                                    <m:t>𝑉</m:t>
                                  </m:r>
                                </m:e>
                                <m:sub>
                                  <m:r>
                                    <a:rPr lang="en-US" sz="2000" i="1">
                                      <a:latin typeface="Cambria Math"/>
                                    </a:rPr>
                                    <m:t>𝐶𝐴</m:t>
                                  </m:r>
                                </m:sub>
                              </m:sSub>
                            </m:e>
                          </m:mr>
                        </m:m>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0</m:t>
                              </m:r>
                            </m:e>
                            <m:e>
                              <m:sSub>
                                <m:sSubPr>
                                  <m:ctrlPr>
                                    <a:rPr lang="en-US" sz="2000" i="1">
                                      <a:latin typeface="Cambria Math"/>
                                    </a:rPr>
                                  </m:ctrlPr>
                                </m:sSubPr>
                                <m:e>
                                  <m:r>
                                    <a:rPr lang="en-US" sz="2000" i="1">
                                      <a:latin typeface="Cambria Math"/>
                                    </a:rPr>
                                    <m:t>−</m:t>
                                  </m:r>
                                  <m:r>
                                    <a:rPr lang="en-US" sz="2000" i="1">
                                      <a:latin typeface="Cambria Math"/>
                                    </a:rPr>
                                    <m:t>𝑛</m:t>
                                  </m:r>
                                </m:e>
                                <m:sub>
                                  <m:r>
                                    <a:rPr lang="en-US" sz="2000" i="1">
                                      <a:latin typeface="Cambria Math"/>
                                    </a:rPr>
                                    <m:t>𝑡</m:t>
                                  </m:r>
                                </m:sub>
                              </m:sSub>
                            </m:e>
                            <m:e>
                              <m:r>
                                <a:rPr lang="en-US" sz="2000" i="1">
                                  <a:latin typeface="Cambria Math"/>
                                </a:rPr>
                                <m:t>0</m:t>
                              </m:r>
                            </m:e>
                          </m:mr>
                          <m:mr>
                            <m:e>
                              <m:r>
                                <a:rPr lang="en-US" sz="2000" i="1">
                                  <a:latin typeface="Cambria Math"/>
                                </a:rPr>
                                <m:t>0</m:t>
                              </m:r>
                            </m:e>
                            <m:e>
                              <m:r>
                                <a:rPr lang="en-US" sz="2000" i="1">
                                  <a:latin typeface="Cambria Math"/>
                                </a:rPr>
                                <m:t>0</m:t>
                              </m:r>
                            </m:e>
                            <m:e>
                              <m:sSub>
                                <m:sSubPr>
                                  <m:ctrlPr>
                                    <a:rPr lang="en-US" sz="2000" i="1">
                                      <a:latin typeface="Cambria Math"/>
                                    </a:rPr>
                                  </m:ctrlPr>
                                </m:sSubPr>
                                <m:e>
                                  <m:r>
                                    <a:rPr lang="en-US" sz="2000" i="1">
                                      <a:latin typeface="Cambria Math"/>
                                    </a:rPr>
                                    <m:t>−</m:t>
                                  </m:r>
                                  <m:r>
                                    <a:rPr lang="en-US" sz="2000" i="1">
                                      <a:latin typeface="Cambria Math"/>
                                    </a:rPr>
                                    <m:t>𝑛</m:t>
                                  </m:r>
                                </m:e>
                                <m:sub>
                                  <m:r>
                                    <a:rPr lang="en-US" sz="2000" i="1">
                                      <a:latin typeface="Cambria Math"/>
                                    </a:rPr>
                                    <m:t>𝑡</m:t>
                                  </m:r>
                                </m:sub>
                              </m:sSub>
                            </m:e>
                          </m:mr>
                          <m:mr>
                            <m:e>
                              <m:sSub>
                                <m:sSubPr>
                                  <m:ctrlPr>
                                    <a:rPr lang="en-US" sz="2000" i="1">
                                      <a:latin typeface="Cambria Math"/>
                                    </a:rPr>
                                  </m:ctrlPr>
                                </m:sSubPr>
                                <m:e>
                                  <m:r>
                                    <a:rPr lang="en-US" sz="2000" i="1">
                                      <a:latin typeface="Cambria Math"/>
                                    </a:rPr>
                                    <m:t>−</m:t>
                                  </m:r>
                                  <m:r>
                                    <a:rPr lang="en-US" sz="2000" i="1">
                                      <a:latin typeface="Cambria Math"/>
                                    </a:rPr>
                                    <m:t>𝑛</m:t>
                                  </m:r>
                                </m:e>
                                <m:sub>
                                  <m:r>
                                    <a:rPr lang="en-US" sz="2000" i="1">
                                      <a:latin typeface="Cambria Math"/>
                                    </a:rPr>
                                    <m:t>𝑡</m:t>
                                  </m:r>
                                </m:sub>
                              </m:sSub>
                            </m:e>
                            <m:e>
                              <m:r>
                                <a:rPr lang="en-US" sz="2000" i="1">
                                  <a:latin typeface="Cambria Math"/>
                                </a:rPr>
                                <m:t>0</m:t>
                              </m:r>
                            </m:e>
                            <m:e>
                              <m:r>
                                <a:rPr lang="en-US" sz="2000" i="1">
                                  <a:latin typeface="Cambria Math"/>
                                </a:rPr>
                                <m:t>0</m:t>
                              </m:r>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𝑉𝑡</m:t>
                                  </m:r>
                                </m:e>
                                <m:sub>
                                  <m:r>
                                    <a:rPr lang="en-US" sz="2000" i="1">
                                      <a:latin typeface="Cambria Math"/>
                                    </a:rPr>
                                    <m:t>𝑎</m:t>
                                  </m:r>
                                </m:sub>
                              </m:sSub>
                            </m:e>
                          </m:mr>
                          <m:mr>
                            <m:e>
                              <m:sSub>
                                <m:sSubPr>
                                  <m:ctrlPr>
                                    <a:rPr lang="en-US" sz="2000" i="1">
                                      <a:latin typeface="Cambria Math"/>
                                    </a:rPr>
                                  </m:ctrlPr>
                                </m:sSubPr>
                                <m:e>
                                  <m:r>
                                    <a:rPr lang="en-US" sz="2000" i="1">
                                      <a:latin typeface="Cambria Math"/>
                                    </a:rPr>
                                    <m:t>𝑉𝑡</m:t>
                                  </m:r>
                                </m:e>
                                <m:sub>
                                  <m:r>
                                    <a:rPr lang="en-US" sz="2000" i="1">
                                      <a:latin typeface="Cambria Math"/>
                                    </a:rPr>
                                    <m:t>𝑏</m:t>
                                  </m:r>
                                </m:sub>
                              </m:sSub>
                            </m:e>
                          </m:mr>
                          <m:mr>
                            <m:e>
                              <m:sSub>
                                <m:sSubPr>
                                  <m:ctrlPr>
                                    <a:rPr lang="en-US" sz="2000" i="1">
                                      <a:latin typeface="Cambria Math"/>
                                    </a:rPr>
                                  </m:ctrlPr>
                                </m:sSubPr>
                                <m:e>
                                  <m:r>
                                    <a:rPr lang="en-US" sz="2000" i="1">
                                      <a:latin typeface="Cambria Math"/>
                                    </a:rPr>
                                    <m:t>𝑉𝑡</m:t>
                                  </m:r>
                                </m:e>
                                <m:sub>
                                  <m:r>
                                    <a:rPr lang="en-US" sz="2000" i="1">
                                      <a:latin typeface="Cambria Math"/>
                                    </a:rPr>
                                    <m:t>𝑐</m:t>
                                  </m:r>
                                </m:sub>
                              </m:sSub>
                            </m:e>
                          </m:mr>
                        </m:m>
                      </m:e>
                    </m:d>
                  </m:oMath>
                </a14:m>
                <a:r>
                  <a:rPr lang="en-US" sz="2000" b="1" dirty="0" smtClean="0">
                    <a:solidFill>
                      <a:srgbClr val="FF0000"/>
                    </a:solidFill>
                  </a:rPr>
                  <a:t>          			      </a:t>
                </a:r>
                <a:r>
                  <a:rPr lang="en-US" sz="2000" dirty="0" smtClean="0">
                    <a:latin typeface="Times New Roman" pitchFamily="18" charset="0"/>
                    <a:cs typeface="Times New Roman" pitchFamily="18" charset="0"/>
                  </a:rPr>
                  <a:t>(13)</a:t>
                </a:r>
              </a:p>
              <a:p>
                <a:pPr marL="0" lvl="2"/>
                <a:endParaRPr lang="en-US" dirty="0"/>
              </a:p>
              <a:p>
                <a:pPr marL="0" lvl="2"/>
                <a:r>
                  <a:rPr lang="en-US" dirty="0" smtClean="0"/>
                  <a:t> </a:t>
                </a:r>
              </a:p>
              <a:p>
                <a:pPr marL="0" lvl="2"/>
                <a:r>
                  <a:rPr lang="en-US" sz="2400" dirty="0" smtClean="0">
                    <a:latin typeface="Times New Roman" pitchFamily="18" charset="0"/>
                    <a:cs typeface="Times New Roman" pitchFamily="18" charset="0"/>
                  </a:rPr>
                  <a:t>where  </a:t>
                </a:r>
                <a14:m>
                  <m:oMath xmlns:m="http://schemas.openxmlformats.org/officeDocument/2006/math">
                    <m:sSub>
                      <m:sSubPr>
                        <m:ctrlPr>
                          <a:rPr lang="en-US" sz="2400" i="1">
                            <a:latin typeface="Cambria Math"/>
                            <a:cs typeface="Times New Roman" pitchFamily="18" charset="0"/>
                          </a:rPr>
                        </m:ctrlPr>
                      </m:sSubPr>
                      <m:e>
                        <m:r>
                          <a:rPr lang="en-US" sz="2400">
                            <a:latin typeface="Cambria Math"/>
                            <a:cs typeface="Times New Roman" pitchFamily="18" charset="0"/>
                          </a:rPr>
                          <m:t>𝑛</m:t>
                        </m:r>
                      </m:e>
                      <m:sub>
                        <m:r>
                          <a:rPr lang="en-US" sz="2400">
                            <a:latin typeface="Cambria Math"/>
                            <a:cs typeface="Times New Roman" pitchFamily="18" charset="0"/>
                          </a:rPr>
                          <m:t>𝑡</m:t>
                        </m:r>
                      </m:sub>
                    </m:sSub>
                  </m:oMath>
                </a14:m>
                <a:r>
                  <a:rPr lang="en-US" sz="2400" dirty="0">
                    <a:latin typeface="Times New Roman" pitchFamily="18" charset="0"/>
                    <a:cs typeface="Times New Roman" pitchFamily="18" charset="0"/>
                  </a:rPr>
                  <a:t>  is the turns ratio defined as   </a:t>
                </a:r>
                <a14:m>
                  <m:oMath xmlns:m="http://schemas.openxmlformats.org/officeDocument/2006/math">
                    <m:sSub>
                      <m:sSubPr>
                        <m:ctrlPr>
                          <a:rPr lang="en-US" sz="2000" i="1">
                            <a:latin typeface="Cambria Math"/>
                          </a:rPr>
                        </m:ctrlPr>
                      </m:sSubPr>
                      <m:e>
                        <m:r>
                          <a:rPr lang="en-US" sz="2000" i="1">
                            <a:latin typeface="Cambria Math"/>
                          </a:rPr>
                          <m:t>𝑛</m:t>
                        </m:r>
                      </m:e>
                      <m:sub>
                        <m:r>
                          <a:rPr lang="en-US" sz="2000" i="1">
                            <a:latin typeface="Cambria Math"/>
                          </a:rPr>
                          <m:t>𝑡</m:t>
                        </m:r>
                      </m:sub>
                    </m:sSub>
                    <m:r>
                      <a:rPr lang="en-US" sz="2000" i="1">
                        <a:latin typeface="Cambria Math"/>
                      </a:rPr>
                      <m:t>=</m:t>
                    </m:r>
                    <m:f>
                      <m:fPr>
                        <m:ctrlPr>
                          <a:rPr lang="en-US" sz="2000" i="1">
                            <a:latin typeface="Cambria Math"/>
                          </a:rPr>
                        </m:ctrlPr>
                      </m:fPr>
                      <m:num>
                        <m:sSub>
                          <m:sSubPr>
                            <m:ctrlPr>
                              <a:rPr lang="en-US" sz="2000" i="1">
                                <a:latin typeface="Cambria Math"/>
                              </a:rPr>
                            </m:ctrlPr>
                          </m:sSubPr>
                          <m:e>
                            <m:r>
                              <a:rPr lang="en-US" sz="2000" i="1">
                                <a:latin typeface="Cambria Math"/>
                              </a:rPr>
                              <m:t>𝑉𝐿𝐿</m:t>
                            </m:r>
                          </m:e>
                          <m:sub>
                            <m:r>
                              <a:rPr lang="en-US" sz="2000" i="1">
                                <a:latin typeface="Cambria Math"/>
                              </a:rPr>
                              <m:t>𝑅𝑎𝑡𝑒𝑑</m:t>
                            </m:r>
                            <m:r>
                              <a:rPr lang="en-US" sz="2000" i="1">
                                <a:latin typeface="Cambria Math"/>
                              </a:rPr>
                              <m:t>_</m:t>
                            </m:r>
                            <m:r>
                              <a:rPr lang="en-US" sz="2000" i="1">
                                <a:latin typeface="Cambria Math"/>
                              </a:rPr>
                              <m:t>𝐻𝑖𝑔h</m:t>
                            </m:r>
                            <m:r>
                              <a:rPr lang="en-US" sz="2000" i="1">
                                <a:latin typeface="Cambria Math"/>
                              </a:rPr>
                              <m:t>_</m:t>
                            </m:r>
                            <m:r>
                              <a:rPr lang="en-US" sz="2000" i="1">
                                <a:latin typeface="Cambria Math"/>
                              </a:rPr>
                              <m:t>𝑆𝑖𝑑𝑒</m:t>
                            </m:r>
                          </m:sub>
                        </m:sSub>
                      </m:num>
                      <m:den>
                        <m:sSub>
                          <m:sSubPr>
                            <m:ctrlPr>
                              <a:rPr lang="en-US" sz="2000" i="1">
                                <a:latin typeface="Cambria Math"/>
                              </a:rPr>
                            </m:ctrlPr>
                          </m:sSubPr>
                          <m:e>
                            <m:r>
                              <a:rPr lang="en-US" sz="2000" i="1">
                                <a:latin typeface="Cambria Math"/>
                              </a:rPr>
                              <m:t>𝑉𝐿𝑁</m:t>
                            </m:r>
                          </m:e>
                          <m:sub>
                            <m:r>
                              <a:rPr lang="en-US" sz="2000" i="1">
                                <a:latin typeface="Cambria Math"/>
                              </a:rPr>
                              <m:t>𝑅𝑎𝑡𝑒𝑑</m:t>
                            </m:r>
                            <m:r>
                              <a:rPr lang="en-US" sz="2000" i="1">
                                <a:latin typeface="Cambria Math"/>
                              </a:rPr>
                              <m:t>_</m:t>
                            </m:r>
                            <m:r>
                              <a:rPr lang="en-US" sz="2000" i="1">
                                <a:latin typeface="Cambria Math"/>
                              </a:rPr>
                              <m:t>𝐿𝑜𝑤</m:t>
                            </m:r>
                            <m:r>
                              <a:rPr lang="en-US" sz="2000" i="1">
                                <a:latin typeface="Cambria Math"/>
                              </a:rPr>
                              <m:t>_</m:t>
                            </m:r>
                            <m:r>
                              <a:rPr lang="en-US" sz="2000" i="1">
                                <a:latin typeface="Cambria Math"/>
                              </a:rPr>
                              <m:t>𝑆𝑖𝑑𝑒</m:t>
                            </m:r>
                          </m:sub>
                        </m:sSub>
                      </m:den>
                    </m:f>
                  </m:oMath>
                </a14:m>
                <a:r>
                  <a:rPr lang="en-US" sz="2000" dirty="0" smtClean="0"/>
                  <a:t>     	</a:t>
                </a:r>
                <a:r>
                  <a:rPr lang="en-US" sz="2000" dirty="0" smtClean="0">
                    <a:latin typeface="Times New Roman" pitchFamily="18" charset="0"/>
                    <a:cs typeface="Times New Roman" pitchFamily="18" charset="0"/>
                  </a:rPr>
                  <a:t>(12</a:t>
                </a:r>
                <a:r>
                  <a:rPr lang="en-US" sz="2000" dirty="0" smtClean="0">
                    <a:latin typeface="Times New Roman" pitchFamily="18" charset="0"/>
                    <a:cs typeface="Times New Roman" pitchFamily="18" charset="0"/>
                  </a:rPr>
                  <a:t>)</a:t>
                </a:r>
                <a:endParaRPr lang="en-US" sz="2000" dirty="0" smtClean="0">
                  <a:latin typeface="Times New Roman" pitchFamily="18" charset="0"/>
                  <a:cs typeface="Times New Roman" pitchFamily="18" charset="0"/>
                </a:endParaRPr>
              </a:p>
            </p:txBody>
          </p:sp>
        </mc:Choice>
        <mc:Fallback>
          <p:sp>
            <p:nvSpPr>
              <p:cNvPr id="7" name="TextBox 6"/>
              <p:cNvSpPr txBox="1">
                <a:spLocks noRot="1" noChangeAspect="1" noMove="1" noResize="1" noEditPoints="1" noAdjustHandles="1" noChangeArrowheads="1" noChangeShapeType="1" noTextEdit="1"/>
              </p:cNvSpPr>
              <p:nvPr/>
            </p:nvSpPr>
            <p:spPr>
              <a:xfrm>
                <a:off x="457200" y="2095328"/>
                <a:ext cx="8382000" cy="3924472"/>
              </a:xfrm>
              <a:prstGeom prst="rect">
                <a:avLst/>
              </a:prstGeom>
              <a:blipFill rotWithShape="1">
                <a:blip r:embed="rId3"/>
                <a:stretch>
                  <a:fillRect l="-1091" t="-1242" r="-73" b="-1708"/>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121</a:t>
            </a:fld>
            <a:endParaRPr lang="en-US"/>
          </a:p>
        </p:txBody>
      </p:sp>
      <p:sp>
        <p:nvSpPr>
          <p:cNvPr id="8" name="TextBox 7"/>
          <p:cNvSpPr txBox="1"/>
          <p:nvPr/>
        </p:nvSpPr>
        <p:spPr>
          <a:xfrm>
            <a:off x="0" y="370582"/>
            <a:ext cx="9144000" cy="1077218"/>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a:t>
            </a:r>
            <a:r>
              <a:rPr lang="en-US" sz="3200" dirty="0" smtClean="0">
                <a:latin typeface="Times New Roman" pitchFamily="18" charset="0"/>
                <a:cs typeface="Times New Roman" pitchFamily="18" charset="0"/>
              </a:rPr>
              <a:t>Models</a:t>
            </a:r>
          </a:p>
          <a:p>
            <a:pPr marL="457200" lvl="4" algn="ctr"/>
            <a:r>
              <a:rPr lang="en-US" sz="3200" dirty="0">
                <a:latin typeface="Times New Roman" pitchFamily="18" charset="0"/>
                <a:cs typeface="Times New Roman" pitchFamily="18" charset="0"/>
              </a:rPr>
              <a:t>The Delta-Grounded Wye Step Down </a:t>
            </a:r>
            <a:r>
              <a:rPr lang="en-US" sz="3200" dirty="0" smtClean="0">
                <a:latin typeface="Times New Roman" pitchFamily="18" charset="0"/>
                <a:cs typeface="Times New Roman" pitchFamily="18" charset="0"/>
              </a:rPr>
              <a:t>Connection</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1905165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mc:Choice xmlns:a14="http://schemas.microsoft.com/office/drawing/2010/main" Requires="a14">
          <p:sp>
            <p:nvSpPr>
              <p:cNvPr id="7" name="TextBox 6"/>
              <p:cNvSpPr txBox="1"/>
              <p:nvPr/>
            </p:nvSpPr>
            <p:spPr>
              <a:xfrm>
                <a:off x="533400" y="1963818"/>
                <a:ext cx="8229600" cy="4117537"/>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In </a:t>
                </a:r>
                <a:r>
                  <a:rPr lang="en-US" sz="2400" dirty="0">
                    <a:latin typeface="Times New Roman" pitchFamily="18" charset="0"/>
                    <a:cs typeface="Times New Roman" pitchFamily="18" charset="0"/>
                  </a:rPr>
                  <a:t>condensed form, </a:t>
                </a:r>
                <a:r>
                  <a:rPr lang="en-US" sz="2400" dirty="0" smtClean="0">
                    <a:latin typeface="Times New Roman" pitchFamily="18" charset="0"/>
                    <a:cs typeface="Times New Roman" pitchFamily="18" charset="0"/>
                  </a:rPr>
                  <a:t>(13) </a:t>
                </a:r>
                <a:r>
                  <a:rPr lang="en-US" sz="2400" dirty="0">
                    <a:latin typeface="Times New Roman" pitchFamily="18" charset="0"/>
                    <a:cs typeface="Times New Roman" pitchFamily="18" charset="0"/>
                  </a:rPr>
                  <a:t>is</a:t>
                </a:r>
              </a:p>
              <a:p>
                <a:pPr marL="457200" lvl="3"/>
                <a:endParaRPr lang="en-US" dirty="0" smtClean="0"/>
              </a:p>
              <a:p>
                <a:pPr marL="0" lvl="2"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𝑉𝐿𝐿</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r>
                          <a:rPr lang="en-US" sz="2000" i="1">
                            <a:latin typeface="Cambria Math"/>
                          </a:rPr>
                          <m:t>𝐴𝑉</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𝑉𝑡</m:t>
                            </m:r>
                          </m:e>
                          <m:sub>
                            <m:r>
                              <a:rPr lang="en-US" sz="2000" i="1">
                                <a:latin typeface="Cambria Math"/>
                              </a:rPr>
                              <m:t>𝑎𝑏𝑐</m:t>
                            </m:r>
                          </m:sub>
                        </m:sSub>
                      </m:e>
                    </m:d>
                  </m:oMath>
                </a14:m>
                <a:r>
                  <a:rPr lang="en-US" sz="2000" dirty="0" smtClean="0"/>
                  <a:t>     </a:t>
                </a:r>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(14</a:t>
                </a:r>
                <a:r>
                  <a:rPr lang="en-US" sz="2000" dirty="0" smtClean="0">
                    <a:latin typeface="Times New Roman" pitchFamily="18" charset="0"/>
                    <a:cs typeface="Times New Roman" pitchFamily="18" charset="0"/>
                  </a:rPr>
                  <a:t>)</a:t>
                </a:r>
              </a:p>
              <a:p>
                <a:pPr marL="0" lvl="2" algn="ctr"/>
                <a:endParaRPr lang="en-US" sz="2000" dirty="0">
                  <a:latin typeface="Times New Roman" pitchFamily="18" charset="0"/>
                  <a:cs typeface="Times New Roman" pitchFamily="18" charset="0"/>
                </a:endParaRPr>
              </a:p>
              <a:p>
                <a:pPr marL="0" lvl="2"/>
                <a:r>
                  <a:rPr lang="en-US" sz="2400" dirty="0" smtClean="0"/>
                  <a:t>	</a:t>
                </a:r>
                <a:r>
                  <a:rPr lang="en-US" sz="2400" dirty="0" smtClean="0">
                    <a:latin typeface="Times New Roman" pitchFamily="18" charset="0"/>
                    <a:cs typeface="Times New Roman" pitchFamily="18" charset="0"/>
                  </a:rPr>
                  <a:t>where</a:t>
                </a:r>
              </a:p>
              <a:p>
                <a:pPr marL="0" lvl="2"/>
                <a:endParaRPr lang="en-US" sz="2400" dirty="0">
                  <a:latin typeface="Times New Roman" pitchFamily="18" charset="0"/>
                  <a:cs typeface="Times New Roman" pitchFamily="18" charset="0"/>
                </a:endParaRPr>
              </a:p>
              <a:p>
                <a:pPr marL="0" lvl="2" algn="ctr"/>
                <a14:m>
                  <m:oMath xmlns:m="http://schemas.openxmlformats.org/officeDocument/2006/math">
                    <m:d>
                      <m:dPr>
                        <m:begChr m:val="["/>
                        <m:endChr m:val="]"/>
                        <m:ctrlPr>
                          <a:rPr lang="en-US" sz="2000" i="1">
                            <a:latin typeface="Cambria Math"/>
                          </a:rPr>
                        </m:ctrlPr>
                      </m:dPr>
                      <m:e>
                        <m:r>
                          <a:rPr lang="en-US" sz="2000" i="1">
                            <a:latin typeface="Cambria Math"/>
                          </a:rPr>
                          <m:t>𝐴𝑉</m:t>
                        </m:r>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0</m:t>
                              </m:r>
                            </m:e>
                            <m:e>
                              <m:sSub>
                                <m:sSubPr>
                                  <m:ctrlPr>
                                    <a:rPr lang="en-US" sz="2000" i="1">
                                      <a:latin typeface="Cambria Math"/>
                                    </a:rPr>
                                  </m:ctrlPr>
                                </m:sSubPr>
                                <m:e>
                                  <m:r>
                                    <a:rPr lang="en-US" sz="2000" i="1">
                                      <a:latin typeface="Cambria Math"/>
                                    </a:rPr>
                                    <m:t>−</m:t>
                                  </m:r>
                                  <m:r>
                                    <a:rPr lang="en-US" sz="2000" i="1">
                                      <a:latin typeface="Cambria Math"/>
                                    </a:rPr>
                                    <m:t>𝑛</m:t>
                                  </m:r>
                                </m:e>
                                <m:sub>
                                  <m:r>
                                    <a:rPr lang="en-US" sz="2000" i="1">
                                      <a:latin typeface="Cambria Math"/>
                                    </a:rPr>
                                    <m:t>𝑡</m:t>
                                  </m:r>
                                </m:sub>
                              </m:sSub>
                            </m:e>
                            <m:e>
                              <m:r>
                                <a:rPr lang="en-US" sz="2000" i="1">
                                  <a:latin typeface="Cambria Math"/>
                                </a:rPr>
                                <m:t>0</m:t>
                              </m:r>
                            </m:e>
                          </m:mr>
                          <m:mr>
                            <m:e>
                              <m:r>
                                <a:rPr lang="en-US" sz="2000" i="1">
                                  <a:latin typeface="Cambria Math"/>
                                </a:rPr>
                                <m:t>0</m:t>
                              </m:r>
                            </m:e>
                            <m:e>
                              <m:r>
                                <a:rPr lang="en-US" sz="2000" i="1">
                                  <a:latin typeface="Cambria Math"/>
                                </a:rPr>
                                <m:t>0</m:t>
                              </m:r>
                            </m:e>
                            <m:e>
                              <m:sSub>
                                <m:sSubPr>
                                  <m:ctrlPr>
                                    <a:rPr lang="en-US" sz="2000" i="1">
                                      <a:latin typeface="Cambria Math"/>
                                    </a:rPr>
                                  </m:ctrlPr>
                                </m:sSubPr>
                                <m:e>
                                  <m:r>
                                    <a:rPr lang="en-US" sz="2000" i="1">
                                      <a:latin typeface="Cambria Math"/>
                                    </a:rPr>
                                    <m:t>−</m:t>
                                  </m:r>
                                  <m:r>
                                    <a:rPr lang="en-US" sz="2000" i="1">
                                      <a:latin typeface="Cambria Math"/>
                                    </a:rPr>
                                    <m:t>𝑛</m:t>
                                  </m:r>
                                </m:e>
                                <m:sub>
                                  <m:r>
                                    <a:rPr lang="en-US" sz="2000" i="1">
                                      <a:latin typeface="Cambria Math"/>
                                    </a:rPr>
                                    <m:t>𝑡</m:t>
                                  </m:r>
                                </m:sub>
                              </m:sSub>
                            </m:e>
                          </m:mr>
                          <m:mr>
                            <m:e>
                              <m:sSub>
                                <m:sSubPr>
                                  <m:ctrlPr>
                                    <a:rPr lang="en-US" sz="2000" i="1">
                                      <a:latin typeface="Cambria Math"/>
                                    </a:rPr>
                                  </m:ctrlPr>
                                </m:sSubPr>
                                <m:e>
                                  <m:r>
                                    <a:rPr lang="en-US" sz="2000" i="1">
                                      <a:latin typeface="Cambria Math"/>
                                    </a:rPr>
                                    <m:t>−</m:t>
                                  </m:r>
                                  <m:r>
                                    <a:rPr lang="en-US" sz="2000" i="1">
                                      <a:latin typeface="Cambria Math"/>
                                    </a:rPr>
                                    <m:t>𝑛</m:t>
                                  </m:r>
                                </m:e>
                                <m:sub>
                                  <m:r>
                                    <a:rPr lang="en-US" sz="2000" i="1">
                                      <a:latin typeface="Cambria Math"/>
                                    </a:rPr>
                                    <m:t>𝑡</m:t>
                                  </m:r>
                                </m:sub>
                              </m:sSub>
                            </m:e>
                            <m:e>
                              <m:r>
                                <a:rPr lang="en-US" sz="2000" i="1">
                                  <a:latin typeface="Cambria Math"/>
                                </a:rPr>
                                <m:t>0</m:t>
                              </m:r>
                            </m:e>
                            <m:e>
                              <m:r>
                                <a:rPr lang="en-US" sz="2000" i="1">
                                  <a:latin typeface="Cambria Math"/>
                                </a:rPr>
                                <m:t>0</m:t>
                              </m:r>
                            </m:e>
                          </m:mr>
                        </m:m>
                      </m:e>
                    </m:d>
                  </m:oMath>
                </a14:m>
                <a:r>
                  <a:rPr lang="en-US" sz="2000" dirty="0" smtClean="0"/>
                  <a:t>     	</a:t>
                </a:r>
                <a:r>
                  <a:rPr lang="en-US" sz="2000" dirty="0" smtClean="0"/>
                  <a:t>	</a:t>
                </a:r>
                <a:r>
                  <a:rPr lang="en-US" sz="2000" dirty="0" smtClean="0">
                    <a:latin typeface="Times New Roman" pitchFamily="18" charset="0"/>
                    <a:cs typeface="Times New Roman" pitchFamily="18" charset="0"/>
                  </a:rPr>
                  <a:t>(</a:t>
                </a:r>
                <a:r>
                  <a:rPr lang="en-US" sz="2000" dirty="0" smtClean="0">
                    <a:latin typeface="Times New Roman" pitchFamily="18" charset="0"/>
                    <a:cs typeface="Times New Roman" pitchFamily="18" charset="0"/>
                  </a:rPr>
                  <a:t>15)</a:t>
                </a:r>
                <a:endParaRPr lang="en-US" sz="2000" dirty="0">
                  <a:latin typeface="Times New Roman" pitchFamily="18" charset="0"/>
                  <a:cs typeface="Times New Roman" pitchFamily="18" charset="0"/>
                </a:endParaRPr>
              </a:p>
              <a:p>
                <a:pPr marL="0" lvl="2"/>
                <a:endParaRPr lang="en-US" sz="2000" dirty="0" smtClean="0"/>
              </a:p>
              <a:p>
                <a:pPr marL="342900" lvl="2" indent="-342900">
                  <a:buFont typeface="Wingdings" pitchFamily="2" charset="2"/>
                  <a:buChar char="Ø"/>
                </a:pPr>
                <a:r>
                  <a:rPr lang="en-US" sz="2400" dirty="0" smtClean="0">
                    <a:latin typeface="Times New Roman" pitchFamily="18" charset="0"/>
                    <a:cs typeface="Times New Roman" pitchFamily="18" charset="0"/>
                  </a:rPr>
                  <a:t>To get the line-to-neutral voltages from the line-to-line voltages, we apply the theory of symmetrical components</a:t>
                </a:r>
                <a:r>
                  <a:rPr lang="en-US" sz="2400" dirty="0" smtClean="0">
                    <a:latin typeface="Times New Roman" pitchFamily="18" charset="0"/>
                    <a:cs typeface="Times New Roman" pitchFamily="18" charset="0"/>
                  </a:rPr>
                  <a:t>.</a:t>
                </a:r>
                <a:endParaRPr lang="en-US" sz="2400" dirty="0" smtClean="0">
                  <a:latin typeface="Times New Roman" pitchFamily="18" charset="0"/>
                  <a:cs typeface="Times New Roman" pitchFamily="18" charset="0"/>
                </a:endParaRPr>
              </a:p>
            </p:txBody>
          </p:sp>
        </mc:Choice>
        <mc:Fallback>
          <p:sp>
            <p:nvSpPr>
              <p:cNvPr id="7" name="TextBox 6"/>
              <p:cNvSpPr txBox="1">
                <a:spLocks noRot="1" noChangeAspect="1" noMove="1" noResize="1" noEditPoints="1" noAdjustHandles="1" noChangeArrowheads="1" noChangeShapeType="1" noTextEdit="1"/>
              </p:cNvSpPr>
              <p:nvPr/>
            </p:nvSpPr>
            <p:spPr>
              <a:xfrm>
                <a:off x="533400" y="1963818"/>
                <a:ext cx="8229600" cy="4117537"/>
              </a:xfrm>
              <a:prstGeom prst="rect">
                <a:avLst/>
              </a:prstGeom>
              <a:blipFill rotWithShape="1">
                <a:blip r:embed="rId3"/>
                <a:stretch>
                  <a:fillRect l="-1037" t="-1183" b="-2367"/>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122</a:t>
            </a:fld>
            <a:endParaRPr lang="en-US"/>
          </a:p>
        </p:txBody>
      </p:sp>
      <p:sp>
        <p:nvSpPr>
          <p:cNvPr id="8" name="TextBox 7"/>
          <p:cNvSpPr txBox="1"/>
          <p:nvPr/>
        </p:nvSpPr>
        <p:spPr>
          <a:xfrm>
            <a:off x="0" y="370582"/>
            <a:ext cx="9144000" cy="1077218"/>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a:t>
            </a:r>
            <a:r>
              <a:rPr lang="en-US" sz="3200" dirty="0" smtClean="0">
                <a:latin typeface="Times New Roman" pitchFamily="18" charset="0"/>
                <a:cs typeface="Times New Roman" pitchFamily="18" charset="0"/>
              </a:rPr>
              <a:t>Models</a:t>
            </a:r>
          </a:p>
          <a:p>
            <a:pPr marL="457200" lvl="4" algn="ctr"/>
            <a:r>
              <a:rPr lang="en-US" sz="3200" dirty="0">
                <a:latin typeface="Times New Roman" pitchFamily="18" charset="0"/>
                <a:cs typeface="Times New Roman" pitchFamily="18" charset="0"/>
              </a:rPr>
              <a:t>The Delta-Grounded Wye Step Down </a:t>
            </a:r>
            <a:r>
              <a:rPr lang="en-US" sz="3200" dirty="0" smtClean="0">
                <a:latin typeface="Times New Roman" pitchFamily="18" charset="0"/>
                <a:cs typeface="Times New Roman" pitchFamily="18" charset="0"/>
              </a:rPr>
              <a:t>Connection</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2134167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533400" y="2168604"/>
            <a:ext cx="8077200" cy="1107996"/>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The </a:t>
            </a:r>
            <a:r>
              <a:rPr lang="en-US" sz="2400" dirty="0" smtClean="0">
                <a:latin typeface="Times New Roman" pitchFamily="18" charset="0"/>
                <a:cs typeface="Times New Roman" pitchFamily="18" charset="0"/>
              </a:rPr>
              <a:t>known line-to-line voltages are transformed to their sequence voltages by:</a:t>
            </a:r>
          </a:p>
          <a:p>
            <a:pPr marL="342900" lvl="2" indent="-342900">
              <a:buFont typeface="Arial" pitchFamily="34" charset="0"/>
              <a:buChar char="•"/>
            </a:pPr>
            <a:endParaRPr lang="en-US" dirty="0" smtClean="0"/>
          </a:p>
        </p:txBody>
      </p:sp>
      <p:grpSp>
        <p:nvGrpSpPr>
          <p:cNvPr id="13" name="Group 12"/>
          <p:cNvGrpSpPr/>
          <p:nvPr/>
        </p:nvGrpSpPr>
        <p:grpSpPr>
          <a:xfrm>
            <a:off x="76200" y="3429000"/>
            <a:ext cx="8991600" cy="2524303"/>
            <a:chOff x="0" y="3276600"/>
            <a:chExt cx="9144000" cy="2524303"/>
          </a:xfrm>
        </p:grpSpPr>
        <mc:AlternateContent xmlns:mc="http://schemas.openxmlformats.org/markup-compatibility/2006">
          <mc:Choice xmlns:a14="http://schemas.microsoft.com/office/drawing/2010/main" Requires="a14">
            <p:sp>
              <p:nvSpPr>
                <p:cNvPr id="3" name="Rectangle 2"/>
                <p:cNvSpPr/>
                <p:nvPr/>
              </p:nvSpPr>
              <p:spPr>
                <a:xfrm>
                  <a:off x="0" y="3276600"/>
                  <a:ext cx="9144000" cy="400110"/>
                </a:xfrm>
                <a:prstGeom prst="rect">
                  <a:avLst/>
                </a:prstGeom>
              </p:spPr>
              <p:txBody>
                <a:bodyPr wrap="square">
                  <a:spAutoFit/>
                </a:bodyPr>
                <a:lstStyle/>
                <a:p>
                  <a:pPr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𝑉𝐿𝐿</m:t>
                              </m:r>
                            </m:e>
                            <m:sub>
                              <m:r>
                                <a:rPr lang="en-US" sz="2000" i="1">
                                  <a:latin typeface="Cambria Math"/>
                                </a:rPr>
                                <m:t>012</m:t>
                              </m:r>
                            </m:sub>
                          </m:sSub>
                        </m:e>
                      </m:d>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𝑠</m:t>
                                  </m:r>
                                </m:sub>
                              </m:sSub>
                            </m:e>
                          </m:d>
                        </m:e>
                        <m:sup>
                          <m:r>
                            <a:rPr lang="en-US" sz="2000" i="1">
                              <a:latin typeface="Cambria Math"/>
                            </a:rPr>
                            <m:t>−1</m:t>
                          </m:r>
                        </m:sup>
                      </m:sSup>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𝑉𝐿𝐿</m:t>
                              </m:r>
                            </m:e>
                            <m:sub>
                              <m:r>
                                <a:rPr lang="en-US" sz="2000" i="1">
                                  <a:latin typeface="Cambria Math"/>
                                </a:rPr>
                                <m:t>𝐴𝐵𝐶</m:t>
                              </m:r>
                            </m:sub>
                          </m:sSub>
                        </m:e>
                      </m:d>
                    </m:oMath>
                  </a14:m>
                  <a:r>
                    <a:rPr lang="en-US" sz="2000" dirty="0" smtClean="0"/>
                    <a:t>       </a:t>
                  </a:r>
                  <a:r>
                    <a:rPr lang="en-US" sz="2000" dirty="0" smtClean="0"/>
                    <a:t>		 </a:t>
                  </a:r>
                  <a:r>
                    <a:rPr lang="en-US" sz="2000" dirty="0" smtClean="0">
                      <a:latin typeface="Times New Roman" pitchFamily="18" charset="0"/>
                      <a:cs typeface="Times New Roman" pitchFamily="18" charset="0"/>
                    </a:rPr>
                    <a:t>(16)</a:t>
                  </a:r>
                  <a:endParaRPr lang="en-US" sz="2000" dirty="0">
                    <a:latin typeface="Times New Roman" pitchFamily="18" charset="0"/>
                    <a:cs typeface="Times New Roman" pitchFamily="18" charset="0"/>
                  </a:endParaRPr>
                </a:p>
              </p:txBody>
            </p:sp>
          </mc:Choice>
          <mc:Fallback>
            <p:sp>
              <p:nvSpPr>
                <p:cNvPr id="3" name="Rectangle 2"/>
                <p:cNvSpPr>
                  <a:spLocks noRot="1" noChangeAspect="1" noMove="1" noResize="1" noEditPoints="1" noAdjustHandles="1" noChangeArrowheads="1" noChangeShapeType="1" noTextEdit="1"/>
                </p:cNvSpPr>
                <p:nvPr/>
              </p:nvSpPr>
              <p:spPr>
                <a:xfrm>
                  <a:off x="0" y="3276600"/>
                  <a:ext cx="9144000" cy="400110"/>
                </a:xfrm>
                <a:prstGeom prst="rect">
                  <a:avLst/>
                </a:prstGeom>
                <a:blipFill rotWithShape="1">
                  <a:blip r:embed="rId3"/>
                  <a:stretch>
                    <a:fillRect t="-9231" b="-24615"/>
                  </a:stretch>
                </a:blipFill>
              </p:spPr>
              <p:txBody>
                <a:bodyPr/>
                <a:lstStyle/>
                <a:p>
                  <a:r>
                    <a:rPr lang="en-US">
                      <a:noFill/>
                    </a:rPr>
                    <a:t> </a:t>
                  </a:r>
                </a:p>
              </p:txBody>
            </p:sp>
          </mc:Fallback>
        </mc:AlternateContent>
        <p:grpSp>
          <p:nvGrpSpPr>
            <p:cNvPr id="10" name="Group 9"/>
            <p:cNvGrpSpPr/>
            <p:nvPr/>
          </p:nvGrpSpPr>
          <p:grpSpPr>
            <a:xfrm>
              <a:off x="992767" y="4114800"/>
              <a:ext cx="7236833" cy="1686103"/>
              <a:chOff x="2333991" y="4267200"/>
              <a:chExt cx="4140942" cy="1686103"/>
            </a:xfrm>
          </p:grpSpPr>
          <mc:AlternateContent xmlns:mc="http://schemas.openxmlformats.org/markup-compatibility/2006">
            <mc:Choice xmlns:a14="http://schemas.microsoft.com/office/drawing/2010/main" Requires="a14">
              <p:sp>
                <p:nvSpPr>
                  <p:cNvPr id="5" name="Rectangle 4"/>
                  <p:cNvSpPr/>
                  <p:nvPr/>
                </p:nvSpPr>
                <p:spPr>
                  <a:xfrm>
                    <a:off x="3487030" y="4267200"/>
                    <a:ext cx="1520681" cy="1686103"/>
                  </a:xfrm>
                  <a:prstGeom prst="rect">
                    <a:avLst/>
                  </a:prstGeom>
                </p:spPr>
                <p:txBody>
                  <a:bodyPr wrap="none">
                    <a:spAutoFit/>
                  </a:bodyPr>
                  <a:lstStyle/>
                  <a:p>
                    <a14:m>
                      <m:oMath xmlns:m="http://schemas.openxmlformats.org/officeDocument/2006/math">
                        <m:d>
                          <m:dPr>
                            <m:begChr m:val="["/>
                            <m:endChr m:val="]"/>
                            <m:ctrlPr>
                              <a:rPr lang="en-US" sz="2000" i="1" smtClean="0">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𝑠</m:t>
                                </m:r>
                              </m:sub>
                            </m:sSub>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1</m:t>
                                  </m:r>
                                </m:e>
                                <m:e>
                                  <m:r>
                                    <a:rPr lang="en-US" sz="2000" i="1">
                                      <a:latin typeface="Cambria Math"/>
                                    </a:rPr>
                                    <m:t>1</m:t>
                                  </m:r>
                                </m:e>
                                <m:e>
                                  <m:r>
                                    <a:rPr lang="en-US" sz="2000" i="1">
                                      <a:latin typeface="Cambria Math"/>
                                    </a:rPr>
                                    <m:t>1</m:t>
                                  </m:r>
                                </m:e>
                              </m:mr>
                              <m:mr>
                                <m:e>
                                  <m:r>
                                    <a:rPr lang="en-US" sz="2000" i="1">
                                      <a:latin typeface="Cambria Math"/>
                                    </a:rPr>
                                    <m:t>1</m:t>
                                  </m:r>
                                </m:e>
                                <m:e>
                                  <m:sSubSup>
                                    <m:sSubSupPr>
                                      <m:ctrlPr>
                                        <a:rPr lang="en-US" sz="2000" i="1">
                                          <a:latin typeface="Cambria Math"/>
                                        </a:rPr>
                                      </m:ctrlPr>
                                    </m:sSubSupPr>
                                    <m:e>
                                      <m:r>
                                        <a:rPr lang="en-US" sz="2000" i="1">
                                          <a:latin typeface="Cambria Math"/>
                                        </a:rPr>
                                        <m:t>𝑎</m:t>
                                      </m:r>
                                    </m:e>
                                    <m:sub>
                                      <m:r>
                                        <a:rPr lang="en-US" sz="2000" i="1">
                                          <a:latin typeface="Cambria Math"/>
                                        </a:rPr>
                                        <m:t>𝑠</m:t>
                                      </m:r>
                                    </m:sub>
                                    <m:sup>
                                      <m:r>
                                        <a:rPr lang="en-US" sz="2000" i="1">
                                          <a:latin typeface="Cambria Math"/>
                                        </a:rPr>
                                        <m:t>2</m:t>
                                      </m:r>
                                    </m:sup>
                                  </m:sSubSup>
                                </m:e>
                                <m:e>
                                  <m:sSub>
                                    <m:sSubPr>
                                      <m:ctrlPr>
                                        <a:rPr lang="en-US" sz="2000" i="1">
                                          <a:latin typeface="Cambria Math"/>
                                        </a:rPr>
                                      </m:ctrlPr>
                                    </m:sSubPr>
                                    <m:e>
                                      <m:r>
                                        <a:rPr lang="en-US" sz="2000" i="1">
                                          <a:latin typeface="Cambria Math"/>
                                        </a:rPr>
                                        <m:t>𝑎</m:t>
                                      </m:r>
                                    </m:e>
                                    <m:sub>
                                      <m:r>
                                        <a:rPr lang="en-US" sz="2000" i="1">
                                          <a:latin typeface="Cambria Math"/>
                                        </a:rPr>
                                        <m:t>𝑠</m:t>
                                      </m:r>
                                    </m:sub>
                                  </m:sSub>
                                </m:e>
                              </m:mr>
                              <m:mr>
                                <m:e>
                                  <m:r>
                                    <a:rPr lang="en-US" sz="2000" i="1">
                                      <a:latin typeface="Cambria Math"/>
                                    </a:rPr>
                                    <m:t>1</m:t>
                                  </m:r>
                                </m:e>
                                <m:e>
                                  <m:sSub>
                                    <m:sSubPr>
                                      <m:ctrlPr>
                                        <a:rPr lang="en-US" sz="2000" i="1">
                                          <a:latin typeface="Cambria Math"/>
                                        </a:rPr>
                                      </m:ctrlPr>
                                    </m:sSubPr>
                                    <m:e>
                                      <m:r>
                                        <a:rPr lang="en-US" sz="2000" i="1">
                                          <a:latin typeface="Cambria Math"/>
                                        </a:rPr>
                                        <m:t>𝑎</m:t>
                                      </m:r>
                                    </m:e>
                                    <m:sub>
                                      <m:r>
                                        <a:rPr lang="en-US" sz="2000" i="1">
                                          <a:latin typeface="Cambria Math"/>
                                        </a:rPr>
                                        <m:t>𝑠</m:t>
                                      </m:r>
                                    </m:sub>
                                  </m:sSub>
                                </m:e>
                                <m:e>
                                  <m:sSubSup>
                                    <m:sSubSupPr>
                                      <m:ctrlPr>
                                        <a:rPr lang="en-US" sz="2000" i="1">
                                          <a:latin typeface="Cambria Math"/>
                                        </a:rPr>
                                      </m:ctrlPr>
                                    </m:sSubSupPr>
                                    <m:e>
                                      <m:r>
                                        <a:rPr lang="en-US" sz="2000" i="1">
                                          <a:latin typeface="Cambria Math"/>
                                        </a:rPr>
                                        <m:t>𝑎</m:t>
                                      </m:r>
                                    </m:e>
                                    <m:sub>
                                      <m:r>
                                        <a:rPr lang="en-US" sz="2000" i="1">
                                          <a:latin typeface="Cambria Math"/>
                                        </a:rPr>
                                        <m:t>𝑠</m:t>
                                      </m:r>
                                    </m:sub>
                                    <m:sup>
                                      <m:r>
                                        <a:rPr lang="en-US" sz="2000" i="1">
                                          <a:latin typeface="Cambria Math"/>
                                        </a:rPr>
                                        <m:t>2</m:t>
                                      </m:r>
                                    </m:sup>
                                  </m:sSubSup>
                                </m:e>
                              </m:mr>
                            </m:m>
                          </m:e>
                        </m:d>
                      </m:oMath>
                    </a14:m>
                    <a:r>
                      <a:rPr lang="en-US" sz="2000" dirty="0" smtClean="0"/>
                      <a:t>     </a:t>
                    </a:r>
                  </a:p>
                  <a:p>
                    <a:endParaRPr lang="en-US" sz="2000" dirty="0"/>
                  </a:p>
                  <a:p>
                    <a:r>
                      <a:rPr lang="en-US" sz="2000" dirty="0" smtClean="0"/>
                      <a:t>      </a:t>
                    </a:r>
                    <a14:m>
                      <m:oMath xmlns:m="http://schemas.openxmlformats.org/officeDocument/2006/math">
                        <m:sSub>
                          <m:sSubPr>
                            <m:ctrlPr>
                              <a:rPr lang="en-US" sz="2000" i="1">
                                <a:latin typeface="Cambria Math"/>
                              </a:rPr>
                            </m:ctrlPr>
                          </m:sSubPr>
                          <m:e>
                            <m:r>
                              <a:rPr lang="en-US" sz="2000" b="0" i="1" smtClean="0">
                                <a:latin typeface="Cambria Math"/>
                              </a:rPr>
                              <m:t>𝑎</m:t>
                            </m:r>
                          </m:e>
                          <m:sub>
                            <m:r>
                              <a:rPr lang="en-US" sz="2000" i="1">
                                <a:latin typeface="Cambria Math"/>
                              </a:rPr>
                              <m:t>𝑠</m:t>
                            </m:r>
                          </m:sub>
                        </m:sSub>
                        <m:r>
                          <a:rPr lang="en-US" sz="2000" i="1">
                            <a:latin typeface="Cambria Math"/>
                          </a:rPr>
                          <m:t>=1.0</m:t>
                        </m:r>
                        <m:r>
                          <a:rPr lang="en-US" sz="2000" i="1" smtClean="0">
                            <a:latin typeface="Cambria Math"/>
                          </a:rPr>
                          <m:t>∠</m:t>
                        </m:r>
                        <m:r>
                          <a:rPr lang="en-US" sz="2000" b="0" i="1" smtClean="0">
                            <a:latin typeface="Cambria Math"/>
                          </a:rPr>
                          <m:t> 120</m:t>
                        </m:r>
                      </m:oMath>
                    </a14:m>
                    <a:endParaRPr lang="en-US" sz="2000" dirty="0"/>
                  </a:p>
                </p:txBody>
              </p:sp>
            </mc:Choice>
            <mc:Fallback>
              <p:sp>
                <p:nvSpPr>
                  <p:cNvPr id="5" name="Rectangle 4"/>
                  <p:cNvSpPr>
                    <a:spLocks noRot="1" noChangeAspect="1" noMove="1" noResize="1" noEditPoints="1" noAdjustHandles="1" noChangeArrowheads="1" noChangeShapeType="1" noTextEdit="1"/>
                  </p:cNvSpPr>
                  <p:nvPr/>
                </p:nvSpPr>
                <p:spPr>
                  <a:xfrm>
                    <a:off x="3487030" y="4267200"/>
                    <a:ext cx="1520681" cy="1686103"/>
                  </a:xfrm>
                  <a:prstGeom prst="rect">
                    <a:avLst/>
                  </a:prstGeom>
                  <a:blipFill rotWithShape="1">
                    <a:blip r:embed="rId4"/>
                    <a:stretch>
                      <a:fillRect/>
                    </a:stretch>
                  </a:blipFill>
                </p:spPr>
                <p:txBody>
                  <a:bodyPr/>
                  <a:lstStyle/>
                  <a:p>
                    <a:r>
                      <a:rPr lang="en-US">
                        <a:noFill/>
                      </a:rPr>
                      <a:t> </a:t>
                    </a:r>
                  </a:p>
                </p:txBody>
              </p:sp>
            </mc:Fallback>
          </mc:AlternateContent>
          <p:sp>
            <p:nvSpPr>
              <p:cNvPr id="8" name="TextBox 7"/>
              <p:cNvSpPr txBox="1"/>
              <p:nvPr/>
            </p:nvSpPr>
            <p:spPr>
              <a:xfrm>
                <a:off x="2333991" y="4569767"/>
                <a:ext cx="990600" cy="461665"/>
              </a:xfrm>
              <a:prstGeom prst="rect">
                <a:avLst/>
              </a:prstGeom>
              <a:noFill/>
            </p:spPr>
            <p:txBody>
              <a:bodyPr wrap="square" rtlCol="0">
                <a:spAutoFit/>
              </a:bodyPr>
              <a:lstStyle/>
              <a:p>
                <a:r>
                  <a:rPr lang="en-US" sz="2400" dirty="0">
                    <a:latin typeface="Times New Roman" pitchFamily="18" charset="0"/>
                    <a:cs typeface="Times New Roman" pitchFamily="18" charset="0"/>
                  </a:rPr>
                  <a:t>where</a:t>
                </a:r>
              </a:p>
            </p:txBody>
          </p:sp>
          <p:sp>
            <p:nvSpPr>
              <p:cNvPr id="9" name="TextBox 8"/>
              <p:cNvSpPr txBox="1"/>
              <p:nvPr/>
            </p:nvSpPr>
            <p:spPr>
              <a:xfrm>
                <a:off x="5560533" y="4793306"/>
                <a:ext cx="9144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(17)</a:t>
                </a:r>
                <a:endParaRPr lang="en-US" sz="2000" dirty="0">
                  <a:latin typeface="Times New Roman" pitchFamily="18" charset="0"/>
                  <a:cs typeface="Times New Roman" pitchFamily="18" charset="0"/>
                </a:endParaRPr>
              </a:p>
            </p:txBody>
          </p:sp>
        </p:grpSp>
      </p:grpSp>
      <p:sp>
        <p:nvSpPr>
          <p:cNvPr id="11" name="Slide Number Placeholder 10"/>
          <p:cNvSpPr>
            <a:spLocks noGrp="1"/>
          </p:cNvSpPr>
          <p:nvPr>
            <p:ph type="sldNum" sz="quarter" idx="12"/>
          </p:nvPr>
        </p:nvSpPr>
        <p:spPr/>
        <p:txBody>
          <a:bodyPr/>
          <a:lstStyle/>
          <a:p>
            <a:fld id="{B6F15528-21DE-4FAA-801E-634DDDAF4B2B}" type="slidenum">
              <a:rPr lang="en-US" smtClean="0"/>
              <a:pPr/>
              <a:t>123</a:t>
            </a:fld>
            <a:endParaRPr lang="en-US"/>
          </a:p>
        </p:txBody>
      </p:sp>
      <p:sp>
        <p:nvSpPr>
          <p:cNvPr id="12" name="TextBox 11"/>
          <p:cNvSpPr txBox="1"/>
          <p:nvPr/>
        </p:nvSpPr>
        <p:spPr>
          <a:xfrm>
            <a:off x="0" y="370582"/>
            <a:ext cx="9144000" cy="1077218"/>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a:t>
            </a:r>
            <a:r>
              <a:rPr lang="en-US" sz="3200" dirty="0" smtClean="0">
                <a:latin typeface="Times New Roman" pitchFamily="18" charset="0"/>
                <a:cs typeface="Times New Roman" pitchFamily="18" charset="0"/>
              </a:rPr>
              <a:t>Models</a:t>
            </a:r>
          </a:p>
          <a:p>
            <a:pPr marL="457200" lvl="4" algn="ctr"/>
            <a:r>
              <a:rPr lang="en-US" sz="3200" dirty="0">
                <a:latin typeface="Times New Roman" pitchFamily="18" charset="0"/>
                <a:cs typeface="Times New Roman" pitchFamily="18" charset="0"/>
              </a:rPr>
              <a:t>The Delta-Grounded Wye Step Down </a:t>
            </a:r>
            <a:r>
              <a:rPr lang="en-US" sz="3200" dirty="0" smtClean="0">
                <a:latin typeface="Times New Roman" pitchFamily="18" charset="0"/>
                <a:cs typeface="Times New Roman" pitchFamily="18" charset="0"/>
              </a:rPr>
              <a:t>Connection</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3066025386"/>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mc:Choice xmlns:a14="http://schemas.microsoft.com/office/drawing/2010/main" Requires="a14">
          <p:sp>
            <p:nvSpPr>
              <p:cNvPr id="7" name="TextBox 6"/>
              <p:cNvSpPr txBox="1"/>
              <p:nvPr/>
            </p:nvSpPr>
            <p:spPr>
              <a:xfrm>
                <a:off x="533400" y="1780700"/>
                <a:ext cx="8229600" cy="4848700"/>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By </a:t>
                </a:r>
                <a:r>
                  <a:rPr lang="en-US" sz="2400" dirty="0" smtClean="0">
                    <a:latin typeface="Times New Roman" pitchFamily="18" charset="0"/>
                    <a:cs typeface="Times New Roman" pitchFamily="18" charset="0"/>
                  </a:rPr>
                  <a:t>definition the zero sequence line-to-line voltage is always zero. </a:t>
                </a:r>
              </a:p>
              <a:p>
                <a:pPr marL="0" lvl="2"/>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The relationship between the positive sequence and negative sequence line-to-neutral and line-to-line voltages in matrix form </a:t>
                </a:r>
                <a:r>
                  <a:rPr lang="en-US" sz="2400" dirty="0" smtClean="0">
                    <a:latin typeface="Times New Roman" pitchFamily="18" charset="0"/>
                    <a:cs typeface="Times New Roman" pitchFamily="18" charset="0"/>
                  </a:rPr>
                  <a:t>is</a:t>
                </a:r>
                <a:endParaRPr lang="en-US" i="1" dirty="0" smtClean="0">
                  <a:latin typeface="Cambria Math"/>
                </a:endParaRPr>
              </a:p>
              <a:p>
                <a:pPr marL="0" lvl="2" algn="just"/>
                <a:r>
                  <a:rPr lang="en-US" sz="2400" dirty="0" smtClean="0"/>
                  <a:t>		</a:t>
                </a: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𝑉𝐿𝑁</m:t>
                                  </m:r>
                                </m:e>
                                <m:sub>
                                  <m:r>
                                    <a:rPr lang="en-US" sz="2000" i="1">
                                      <a:latin typeface="Cambria Math"/>
                                    </a:rPr>
                                    <m:t>0</m:t>
                                  </m:r>
                                </m:sub>
                              </m:sSub>
                            </m:e>
                          </m:mr>
                          <m:mr>
                            <m:e>
                              <m:sSub>
                                <m:sSubPr>
                                  <m:ctrlPr>
                                    <a:rPr lang="en-US" sz="2000" i="1">
                                      <a:latin typeface="Cambria Math"/>
                                    </a:rPr>
                                  </m:ctrlPr>
                                </m:sSubPr>
                                <m:e>
                                  <m:r>
                                    <a:rPr lang="en-US" sz="2000" i="1">
                                      <a:latin typeface="Cambria Math"/>
                                    </a:rPr>
                                    <m:t>𝑉𝐿𝑁</m:t>
                                  </m:r>
                                </m:e>
                                <m:sub>
                                  <m:r>
                                    <a:rPr lang="en-US" sz="2000" i="1">
                                      <a:latin typeface="Cambria Math"/>
                                    </a:rPr>
                                    <m:t>1</m:t>
                                  </m:r>
                                </m:sub>
                              </m:sSub>
                            </m:e>
                          </m:mr>
                          <m:mr>
                            <m:e>
                              <m:sSub>
                                <m:sSubPr>
                                  <m:ctrlPr>
                                    <a:rPr lang="en-US" sz="2000" i="1">
                                      <a:latin typeface="Cambria Math"/>
                                    </a:rPr>
                                  </m:ctrlPr>
                                </m:sSubPr>
                                <m:e>
                                  <m:r>
                                    <a:rPr lang="en-US" sz="2000" i="1">
                                      <a:latin typeface="Cambria Math"/>
                                    </a:rPr>
                                    <m:t>𝑉𝐿𝑁</m:t>
                                  </m:r>
                                </m:e>
                                <m:sub>
                                  <m:r>
                                    <a:rPr lang="en-US" sz="2000" i="1">
                                      <a:latin typeface="Cambria Math"/>
                                    </a:rPr>
                                    <m:t>2</m:t>
                                  </m:r>
                                </m:sub>
                              </m:sSub>
                            </m:e>
                          </m:mr>
                        </m:m>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1</m:t>
                              </m:r>
                            </m:e>
                            <m:e>
                              <m:r>
                                <a:rPr lang="en-US" sz="2000" i="1">
                                  <a:latin typeface="Cambria Math"/>
                                </a:rPr>
                                <m:t>0</m:t>
                              </m:r>
                            </m:e>
                            <m:e>
                              <m:r>
                                <a:rPr lang="en-US" sz="2000" i="1">
                                  <a:latin typeface="Cambria Math"/>
                                </a:rPr>
                                <m:t>0</m:t>
                              </m:r>
                            </m:e>
                          </m:mr>
                          <m:mr>
                            <m:e>
                              <m:r>
                                <a:rPr lang="en-US" sz="2000" i="1">
                                  <a:latin typeface="Cambria Math"/>
                                </a:rPr>
                                <m:t>0</m:t>
                              </m:r>
                            </m:e>
                            <m:e>
                              <m:sSubSup>
                                <m:sSubSupPr>
                                  <m:ctrlPr>
                                    <a:rPr lang="en-US" sz="2000" i="1">
                                      <a:latin typeface="Cambria Math"/>
                                    </a:rPr>
                                  </m:ctrlPr>
                                </m:sSubSupPr>
                                <m:e>
                                  <m:r>
                                    <a:rPr lang="en-US" sz="2000" i="1">
                                      <a:latin typeface="Cambria Math"/>
                                    </a:rPr>
                                    <m:t>𝑡</m:t>
                                  </m:r>
                                </m:e>
                                <m:sub>
                                  <m:r>
                                    <a:rPr lang="en-US" sz="2000" i="1">
                                      <a:latin typeface="Cambria Math"/>
                                    </a:rPr>
                                    <m:t>𝑠</m:t>
                                  </m:r>
                                </m:sub>
                                <m:sup>
                                  <m:r>
                                    <a:rPr lang="en-US" sz="2000" i="1">
                                      <a:latin typeface="Cambria Math"/>
                                    </a:rPr>
                                    <m:t>∗</m:t>
                                  </m:r>
                                </m:sup>
                              </m:sSubSup>
                            </m:e>
                            <m:e>
                              <m:r>
                                <a:rPr lang="en-US" sz="2000" i="1">
                                  <a:latin typeface="Cambria Math"/>
                                </a:rPr>
                                <m:t>0</m:t>
                              </m:r>
                            </m:e>
                          </m:mr>
                          <m:mr>
                            <m:e>
                              <m:r>
                                <a:rPr lang="en-US" sz="2000" i="1">
                                  <a:latin typeface="Cambria Math"/>
                                </a:rPr>
                                <m:t>0</m:t>
                              </m:r>
                            </m:e>
                            <m:e>
                              <m:r>
                                <a:rPr lang="en-US" sz="2000" i="1">
                                  <a:latin typeface="Cambria Math"/>
                                </a:rPr>
                                <m:t>0</m:t>
                              </m:r>
                            </m:e>
                            <m:e>
                              <m:sSub>
                                <m:sSubPr>
                                  <m:ctrlPr>
                                    <a:rPr lang="en-US" sz="2000" i="1">
                                      <a:latin typeface="Cambria Math"/>
                                    </a:rPr>
                                  </m:ctrlPr>
                                </m:sSubPr>
                                <m:e>
                                  <m:r>
                                    <a:rPr lang="en-US" sz="2000" i="1">
                                      <a:latin typeface="Cambria Math"/>
                                    </a:rPr>
                                    <m:t>𝑡</m:t>
                                  </m:r>
                                </m:e>
                                <m:sub>
                                  <m:r>
                                    <a:rPr lang="en-US" sz="2000" i="1">
                                      <a:latin typeface="Cambria Math"/>
                                    </a:rPr>
                                    <m:t>𝑠</m:t>
                                  </m:r>
                                </m:sub>
                              </m:sSub>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𝑉𝐿𝐿</m:t>
                                  </m:r>
                                </m:e>
                                <m:sub>
                                  <m:r>
                                    <a:rPr lang="en-US" sz="2000" i="1">
                                      <a:latin typeface="Cambria Math"/>
                                    </a:rPr>
                                    <m:t>0</m:t>
                                  </m:r>
                                </m:sub>
                              </m:sSub>
                            </m:e>
                          </m:mr>
                          <m:mr>
                            <m:e>
                              <m:sSub>
                                <m:sSubPr>
                                  <m:ctrlPr>
                                    <a:rPr lang="en-US" sz="2000" i="1">
                                      <a:latin typeface="Cambria Math"/>
                                    </a:rPr>
                                  </m:ctrlPr>
                                </m:sSubPr>
                                <m:e>
                                  <m:r>
                                    <a:rPr lang="en-US" sz="2000" i="1">
                                      <a:latin typeface="Cambria Math"/>
                                    </a:rPr>
                                    <m:t>𝑉𝐿𝐿</m:t>
                                  </m:r>
                                </m:e>
                                <m:sub>
                                  <m:r>
                                    <a:rPr lang="en-US" sz="2000" i="1">
                                      <a:latin typeface="Cambria Math"/>
                                    </a:rPr>
                                    <m:t>1</m:t>
                                  </m:r>
                                </m:sub>
                              </m:sSub>
                            </m:e>
                          </m:mr>
                          <m:mr>
                            <m:e>
                              <m:sSub>
                                <m:sSubPr>
                                  <m:ctrlPr>
                                    <a:rPr lang="en-US" sz="2000" i="1">
                                      <a:latin typeface="Cambria Math"/>
                                    </a:rPr>
                                  </m:ctrlPr>
                                </m:sSubPr>
                                <m:e>
                                  <m:r>
                                    <a:rPr lang="en-US" sz="2000" i="1">
                                      <a:latin typeface="Cambria Math"/>
                                    </a:rPr>
                                    <m:t>𝑉𝐿𝐿</m:t>
                                  </m:r>
                                </m:e>
                                <m:sub>
                                  <m:r>
                                    <a:rPr lang="en-US" sz="2000" i="1">
                                      <a:latin typeface="Cambria Math"/>
                                    </a:rPr>
                                    <m:t>2</m:t>
                                  </m:r>
                                </m:sub>
                              </m:sSub>
                            </m:e>
                          </m:mr>
                        </m:m>
                      </m:e>
                    </m:d>
                  </m:oMath>
                </a14:m>
                <a:r>
                  <a:rPr lang="en-US" sz="2000" dirty="0" smtClean="0"/>
                  <a:t>      </a:t>
                </a:r>
                <a:r>
                  <a:rPr lang="en-US" sz="2400" dirty="0" smtClean="0"/>
                  <a:t>			</a:t>
                </a:r>
                <a:r>
                  <a:rPr lang="en-US" sz="2000" dirty="0" smtClean="0">
                    <a:latin typeface="Times New Roman" pitchFamily="18" charset="0"/>
                    <a:cs typeface="Times New Roman" pitchFamily="18" charset="0"/>
                  </a:rPr>
                  <a:t>(18)</a:t>
                </a:r>
                <a:endParaRPr lang="en-US" sz="2000" dirty="0">
                  <a:latin typeface="Times New Roman" pitchFamily="18" charset="0"/>
                  <a:cs typeface="Times New Roman" pitchFamily="18" charset="0"/>
                </a:endParaRPr>
              </a:p>
              <a:p>
                <a:pPr marL="457200" lvl="3"/>
                <a:endParaRPr lang="en-US" sz="2400" dirty="0" smtClean="0"/>
              </a:p>
              <a:p>
                <a:pPr marL="0" lvl="2" algn="just"/>
                <a:r>
                  <a:rPr lang="en-US" sz="24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012</m:t>
                            </m:r>
                          </m:sub>
                        </m:sSub>
                      </m:e>
                    </m:d>
                    <m:r>
                      <a:rPr lang="en-US" sz="2000" i="1">
                        <a:latin typeface="Cambria Math"/>
                      </a:rPr>
                      <m:t>=</m:t>
                    </m:r>
                    <m:d>
                      <m:dPr>
                        <m:begChr m:val="["/>
                        <m:endChr m:val="]"/>
                        <m:ctrlPr>
                          <a:rPr lang="en-US" sz="2000" i="1">
                            <a:latin typeface="Cambria Math"/>
                          </a:rPr>
                        </m:ctrlPr>
                      </m:dPr>
                      <m:e>
                        <m:r>
                          <a:rPr lang="en-US" sz="2000" i="1">
                            <a:latin typeface="Cambria Math"/>
                          </a:rPr>
                          <m:t>𝑇</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𝑉𝐿𝐿</m:t>
                            </m:r>
                          </m:e>
                          <m:sub>
                            <m:r>
                              <a:rPr lang="en-US" sz="2000" i="1">
                                <a:latin typeface="Cambria Math"/>
                              </a:rPr>
                              <m:t>012</m:t>
                            </m:r>
                          </m:sub>
                        </m:sSub>
                      </m:e>
                    </m:d>
                  </m:oMath>
                </a14:m>
                <a:r>
                  <a:rPr lang="en-US" sz="2000" dirty="0" smtClean="0">
                    <a:latin typeface="Times New Roman" pitchFamily="18" charset="0"/>
                    <a:cs typeface="Times New Roman" pitchFamily="18" charset="0"/>
                  </a:rPr>
                  <a:t>                </a:t>
                </a:r>
                <a:r>
                  <a:rPr lang="en-US" sz="2400" dirty="0" smtClean="0"/>
                  <a:t>			</a:t>
                </a:r>
                <a:r>
                  <a:rPr lang="en-US" sz="2000" dirty="0" smtClean="0">
                    <a:latin typeface="Times New Roman" pitchFamily="18" charset="0"/>
                    <a:cs typeface="Times New Roman" pitchFamily="18" charset="0"/>
                  </a:rPr>
                  <a:t>(19)</a:t>
                </a:r>
                <a:endParaRPr lang="en-US" sz="2000" dirty="0">
                  <a:latin typeface="Times New Roman" pitchFamily="18" charset="0"/>
                  <a:cs typeface="Times New Roman" pitchFamily="18" charset="0"/>
                </a:endParaRPr>
              </a:p>
              <a:p>
                <a:pPr marL="0" lvl="2" algn="ctr"/>
                <a:endParaRPr lang="en-US" sz="2400" dirty="0">
                  <a:latin typeface="Times New Roman" pitchFamily="18" charset="0"/>
                  <a:cs typeface="Times New Roman" pitchFamily="18" charset="0"/>
                </a:endParaRPr>
              </a:p>
              <a:p>
                <a:pPr marL="0" lvl="2" algn="just"/>
                <a:r>
                  <a:rPr lang="en-US" sz="2400" dirty="0" smtClean="0">
                    <a:latin typeface="Times New Roman" pitchFamily="18" charset="0"/>
                    <a:cs typeface="Times New Roman" pitchFamily="18" charset="0"/>
                  </a:rPr>
                  <a:t>		where</a:t>
                </a:r>
                <a:r>
                  <a:rPr lang="en-US" sz="2000" dirty="0" smtClean="0">
                    <a:latin typeface="Times New Roman" pitchFamily="18" charset="0"/>
                    <a:cs typeface="Times New Roman" pitchFamily="18" charset="0"/>
                  </a:rPr>
                  <a:t>     </a:t>
                </a:r>
                <a14:m>
                  <m:oMath xmlns:m="http://schemas.openxmlformats.org/officeDocument/2006/math">
                    <m:sSub>
                      <m:sSubPr>
                        <m:ctrlPr>
                          <a:rPr lang="en-US" sz="2000" i="1">
                            <a:latin typeface="Cambria Math"/>
                            <a:cs typeface="Times New Roman" pitchFamily="18" charset="0"/>
                          </a:rPr>
                        </m:ctrlPr>
                      </m:sSubPr>
                      <m:e>
                        <m:r>
                          <a:rPr lang="en-US" sz="2000">
                            <a:latin typeface="Cambria Math"/>
                            <a:cs typeface="Times New Roman" pitchFamily="18" charset="0"/>
                          </a:rPr>
                          <m:t>𝑡</m:t>
                        </m:r>
                      </m:e>
                      <m:sub>
                        <m:r>
                          <a:rPr lang="en-US" sz="2000">
                            <a:latin typeface="Cambria Math"/>
                            <a:cs typeface="Times New Roman" pitchFamily="18" charset="0"/>
                          </a:rPr>
                          <m:t>𝑠</m:t>
                        </m:r>
                      </m:sub>
                    </m:sSub>
                    <m:r>
                      <a:rPr lang="en-US" sz="2000">
                        <a:latin typeface="Cambria Math"/>
                        <a:cs typeface="Times New Roman" pitchFamily="18" charset="0"/>
                      </a:rPr>
                      <m:t>=</m:t>
                    </m:r>
                    <m:f>
                      <m:fPr>
                        <m:ctrlPr>
                          <a:rPr lang="en-US" sz="2000" i="1">
                            <a:latin typeface="Cambria Math"/>
                            <a:cs typeface="Times New Roman" pitchFamily="18" charset="0"/>
                          </a:rPr>
                        </m:ctrlPr>
                      </m:fPr>
                      <m:num>
                        <m:r>
                          <a:rPr lang="en-US" sz="2000">
                            <a:latin typeface="Cambria Math"/>
                            <a:cs typeface="Times New Roman" pitchFamily="18" charset="0"/>
                          </a:rPr>
                          <m:t>1</m:t>
                        </m:r>
                      </m:num>
                      <m:den>
                        <m:rad>
                          <m:radPr>
                            <m:degHide m:val="on"/>
                            <m:ctrlPr>
                              <a:rPr lang="en-US" sz="2000" i="1">
                                <a:latin typeface="Cambria Math"/>
                                <a:cs typeface="Times New Roman" pitchFamily="18" charset="0"/>
                              </a:rPr>
                            </m:ctrlPr>
                          </m:radPr>
                          <m:deg/>
                          <m:e>
                            <m:r>
                              <a:rPr lang="en-US" sz="2000">
                                <a:latin typeface="Cambria Math"/>
                                <a:cs typeface="Times New Roman" pitchFamily="18" charset="0"/>
                              </a:rPr>
                              <m:t>3</m:t>
                            </m:r>
                          </m:e>
                        </m:rad>
                      </m:den>
                    </m:f>
                    <m:r>
                      <a:rPr lang="en-US" sz="2000" i="1" smtClean="0">
                        <a:latin typeface="Cambria Math"/>
                        <a:cs typeface="Times New Roman" pitchFamily="18" charset="0"/>
                      </a:rPr>
                      <m:t>∠</m:t>
                    </m:r>
                    <m:r>
                      <a:rPr lang="en-US" sz="2000" b="0" i="1" smtClean="0">
                        <a:latin typeface="Cambria Math"/>
                        <a:cs typeface="Times New Roman" pitchFamily="18" charset="0"/>
                      </a:rPr>
                      <m:t>30</m:t>
                    </m:r>
                  </m:oMath>
                </a14:m>
                <a:r>
                  <a:rPr lang="en-US" sz="20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		 </a:t>
                </a:r>
                <a:r>
                  <a:rPr lang="en-US" sz="2000" dirty="0" smtClean="0">
                    <a:latin typeface="Times New Roman" pitchFamily="18" charset="0"/>
                    <a:cs typeface="Times New Roman" pitchFamily="18" charset="0"/>
                  </a:rPr>
                  <a:t>(20)</a:t>
                </a:r>
                <a:endParaRPr lang="en-US" sz="2000" dirty="0">
                  <a:latin typeface="Times New Roman" pitchFamily="18" charset="0"/>
                  <a:cs typeface="Times New Roman" pitchFamily="18" charset="0"/>
                </a:endParaRPr>
              </a:p>
            </p:txBody>
          </p:sp>
        </mc:Choice>
        <mc:Fallback>
          <p:sp>
            <p:nvSpPr>
              <p:cNvPr id="7" name="TextBox 6"/>
              <p:cNvSpPr txBox="1">
                <a:spLocks noRot="1" noChangeAspect="1" noMove="1" noResize="1" noEditPoints="1" noAdjustHandles="1" noChangeArrowheads="1" noChangeShapeType="1" noTextEdit="1"/>
              </p:cNvSpPr>
              <p:nvPr/>
            </p:nvSpPr>
            <p:spPr>
              <a:xfrm>
                <a:off x="533400" y="1780700"/>
                <a:ext cx="8229600" cy="4848700"/>
              </a:xfrm>
              <a:prstGeom prst="rect">
                <a:avLst/>
              </a:prstGeom>
              <a:blipFill rotWithShape="1">
                <a:blip r:embed="rId3"/>
                <a:stretch>
                  <a:fillRect l="-1037" t="-1005" b="-377"/>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124</a:t>
            </a:fld>
            <a:endParaRPr lang="en-US"/>
          </a:p>
        </p:txBody>
      </p:sp>
      <p:sp>
        <p:nvSpPr>
          <p:cNvPr id="8" name="TextBox 7"/>
          <p:cNvSpPr txBox="1"/>
          <p:nvPr/>
        </p:nvSpPr>
        <p:spPr>
          <a:xfrm>
            <a:off x="0" y="370582"/>
            <a:ext cx="9144000" cy="1077218"/>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a:t>
            </a:r>
            <a:r>
              <a:rPr lang="en-US" sz="3200" dirty="0" smtClean="0">
                <a:latin typeface="Times New Roman" pitchFamily="18" charset="0"/>
                <a:cs typeface="Times New Roman" pitchFamily="18" charset="0"/>
              </a:rPr>
              <a:t>Models</a:t>
            </a:r>
          </a:p>
          <a:p>
            <a:pPr marL="457200" lvl="4" algn="ctr"/>
            <a:r>
              <a:rPr lang="en-US" sz="3200" dirty="0">
                <a:latin typeface="Times New Roman" pitchFamily="18" charset="0"/>
                <a:cs typeface="Times New Roman" pitchFamily="18" charset="0"/>
              </a:rPr>
              <a:t>The Delta-Grounded Wye Step Down </a:t>
            </a:r>
            <a:r>
              <a:rPr lang="en-US" sz="3200" dirty="0" smtClean="0">
                <a:latin typeface="Times New Roman" pitchFamily="18" charset="0"/>
                <a:cs typeface="Times New Roman" pitchFamily="18" charset="0"/>
              </a:rPr>
              <a:t>Connection</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1186052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mc:Choice xmlns:a14="http://schemas.microsoft.com/office/drawing/2010/main" Requires="a14">
          <p:sp>
            <p:nvSpPr>
              <p:cNvPr id="7" name="TextBox 6"/>
              <p:cNvSpPr txBox="1"/>
              <p:nvPr/>
            </p:nvSpPr>
            <p:spPr>
              <a:xfrm>
                <a:off x="609600" y="1551087"/>
                <a:ext cx="8382000" cy="5078313"/>
              </a:xfrm>
              <a:prstGeom prst="rect">
                <a:avLst/>
              </a:prstGeom>
              <a:noFill/>
            </p:spPr>
            <p:txBody>
              <a:bodyPr wrap="square" rtlCol="0">
                <a:spAutoFit/>
              </a:bodyPr>
              <a:lstStyle/>
              <a:p>
                <a:pPr marL="342900" lvl="2" indent="-342900">
                  <a:buFont typeface="Arial" pitchFamily="34" charset="0"/>
                  <a:buChar char="•"/>
                </a:pPr>
                <a:endParaRPr lang="en-US" sz="1200" dirty="0" smtClean="0"/>
              </a:p>
              <a:p>
                <a:pPr marL="342900" lvl="2" indent="-342900">
                  <a:buFont typeface="Wingdings" pitchFamily="2" charset="2"/>
                  <a:buChar char="Ø"/>
                </a:pPr>
                <a:r>
                  <a:rPr lang="en-US" sz="2400" dirty="0" smtClean="0">
                    <a:latin typeface="Times New Roman" pitchFamily="18" charset="0"/>
                    <a:cs typeface="Times New Roman" pitchFamily="18" charset="0"/>
                  </a:rPr>
                  <a:t>Since the  zero sequence line-to-line voltages is zero, the (1,1) term of </a:t>
                </a:r>
                <a14:m>
                  <m:oMath xmlns:m="http://schemas.openxmlformats.org/officeDocument/2006/math">
                    <m:d>
                      <m:dPr>
                        <m:begChr m:val="["/>
                        <m:endChr m:val="]"/>
                        <m:ctrlPr>
                          <a:rPr lang="en-US" sz="2400" i="1">
                            <a:latin typeface="Cambria Math"/>
                          </a:rPr>
                        </m:ctrlPr>
                      </m:dPr>
                      <m:e>
                        <m:r>
                          <a:rPr lang="en-US" sz="2400" i="1">
                            <a:latin typeface="Cambria Math"/>
                          </a:rPr>
                          <m:t>𝑇</m:t>
                        </m:r>
                      </m:e>
                    </m:d>
                  </m:oMath>
                </a14:m>
                <a:r>
                  <a:rPr lang="en-US" dirty="0" smtClean="0">
                    <a:latin typeface="Times New Roman" pitchFamily="18" charset="0"/>
                    <a:cs typeface="Times New Roman" pitchFamily="18" charset="0"/>
                  </a:rPr>
                  <a:t> </a:t>
                </a:r>
                <a:r>
                  <a:rPr lang="en-US" sz="2400" dirty="0">
                    <a:latin typeface="Times New Roman" pitchFamily="18" charset="0"/>
                    <a:cs typeface="Times New Roman" pitchFamily="18" charset="0"/>
                  </a:rPr>
                  <a:t>can be taken as </a:t>
                </a:r>
                <a:r>
                  <a:rPr lang="en-US" sz="2400" dirty="0" smtClean="0">
                    <a:latin typeface="Times New Roman" pitchFamily="18" charset="0"/>
                    <a:cs typeface="Times New Roman" pitchFamily="18" charset="0"/>
                  </a:rPr>
                  <a:t>1.0. </a:t>
                </a:r>
                <a:endParaRPr lang="en-US" sz="2400" dirty="0">
                  <a:latin typeface="Times New Roman" pitchFamily="18" charset="0"/>
                  <a:cs typeface="Times New Roman" pitchFamily="18" charset="0"/>
                </a:endParaRPr>
              </a:p>
              <a:p>
                <a:pPr marL="342900" lvl="2" indent="-342900">
                  <a:buFont typeface="Arial" pitchFamily="34" charset="0"/>
                  <a:buChar char="•"/>
                </a:pPr>
                <a:endParaRPr lang="en-US"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Knowing </a:t>
                </a:r>
                <a:r>
                  <a:rPr lang="en-US" sz="2400" dirty="0">
                    <a:latin typeface="Times New Roman" pitchFamily="18" charset="0"/>
                    <a:cs typeface="Times New Roman" pitchFamily="18" charset="0"/>
                  </a:rPr>
                  <a:t>the sequence line-to-neutral voltages, the equivalent line-to-neutral voltages can be determined.</a:t>
                </a:r>
              </a:p>
              <a:p>
                <a:pPr marL="342900" lvl="2" indent="-342900">
                  <a:buFont typeface="Arial" pitchFamily="34" charset="0"/>
                  <a:buChar char="•"/>
                </a:pPr>
                <a:endParaRPr lang="en-US" dirty="0" smtClean="0"/>
              </a:p>
              <a:p>
                <a:pPr marL="342900" lvl="2" indent="-342900">
                  <a:buFont typeface="Wingdings" pitchFamily="2" charset="2"/>
                  <a:buChar char="Ø"/>
                </a:pPr>
                <a:r>
                  <a:rPr lang="en-US" sz="2400" dirty="0">
                    <a:latin typeface="Times New Roman" pitchFamily="18" charset="0"/>
                    <a:cs typeface="Times New Roman" pitchFamily="18" charset="0"/>
                  </a:rPr>
                  <a:t>The equivalent line-to-neutral voltages, as a function of the sequence line-to-neutral voltages, </a:t>
                </a:r>
                <a:r>
                  <a:rPr lang="en-US" sz="2400" dirty="0" smtClean="0">
                    <a:latin typeface="Times New Roman" pitchFamily="18" charset="0"/>
                    <a:cs typeface="Times New Roman" pitchFamily="18" charset="0"/>
                  </a:rPr>
                  <a:t>are</a:t>
                </a:r>
                <a:endParaRPr lang="en-US" sz="2400" dirty="0">
                  <a:latin typeface="Times New Roman" pitchFamily="18" charset="0"/>
                  <a:cs typeface="Times New Roman" pitchFamily="18" charset="0"/>
                </a:endParaRPr>
              </a:p>
              <a:p>
                <a:pPr marL="342900" lvl="2" indent="-342900">
                  <a:buFont typeface="Arial" pitchFamily="34" charset="0"/>
                  <a:buChar char="•"/>
                </a:pPr>
                <a:endParaRPr lang="en-US" sz="2000" dirty="0"/>
              </a:p>
              <a:p>
                <a:pPr marL="0" lvl="2"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𝑠</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012</m:t>
                            </m:r>
                          </m:sub>
                        </m:sSub>
                      </m:e>
                    </m:d>
                  </m:oMath>
                </a14:m>
                <a:r>
                  <a:rPr lang="en-US" sz="2000" dirty="0"/>
                  <a:t>	</a:t>
                </a:r>
                <a:r>
                  <a:rPr lang="en-US" sz="2000" dirty="0" smtClean="0"/>
                  <a:t>	</a:t>
                </a:r>
                <a:r>
                  <a:rPr lang="en-US" sz="2000" dirty="0" smtClean="0">
                    <a:latin typeface="Times New Roman" pitchFamily="18" charset="0"/>
                    <a:cs typeface="Times New Roman" pitchFamily="18" charset="0"/>
                  </a:rPr>
                  <a:t>(21)</a:t>
                </a:r>
                <a:endParaRPr lang="en-US" sz="2000" dirty="0">
                  <a:latin typeface="Times New Roman" pitchFamily="18" charset="0"/>
                  <a:cs typeface="Times New Roman" pitchFamily="18" charset="0"/>
                </a:endParaRPr>
              </a:p>
              <a:p>
                <a:pPr marL="342900" lvl="2" indent="-342900">
                  <a:buFont typeface="Arial" pitchFamily="34" charset="0"/>
                  <a:buChar char="•"/>
                </a:pPr>
                <a:endParaRPr lang="en-US" sz="2000" dirty="0" smtClean="0"/>
              </a:p>
              <a:p>
                <a:pPr marL="342900" lvl="2" indent="-342900">
                  <a:buFont typeface="Wingdings" pitchFamily="2" charset="2"/>
                  <a:buChar char="Ø"/>
                </a:pPr>
                <a:r>
                  <a:rPr lang="en-US" sz="2400" dirty="0" smtClean="0">
                    <a:latin typeface="Times New Roman" pitchFamily="18" charset="0"/>
                    <a:cs typeface="Times New Roman" pitchFamily="18" charset="0"/>
                  </a:rPr>
                  <a:t>Substitute </a:t>
                </a:r>
                <a:r>
                  <a:rPr lang="en-US" sz="2400" dirty="0">
                    <a:latin typeface="Times New Roman" pitchFamily="18" charset="0"/>
                    <a:cs typeface="Times New Roman" pitchFamily="18" charset="0"/>
                  </a:rPr>
                  <a:t>equation </a:t>
                </a:r>
                <a:r>
                  <a:rPr lang="en-US" sz="2400" dirty="0" smtClean="0">
                    <a:latin typeface="Times New Roman" pitchFamily="18" charset="0"/>
                    <a:cs typeface="Times New Roman" pitchFamily="18" charset="0"/>
                  </a:rPr>
                  <a:t>(19) </a:t>
                </a:r>
                <a:r>
                  <a:rPr lang="en-US" sz="2400" dirty="0">
                    <a:latin typeface="Times New Roman" pitchFamily="18" charset="0"/>
                    <a:cs typeface="Times New Roman" pitchFamily="18" charset="0"/>
                  </a:rPr>
                  <a:t>into equation </a:t>
                </a:r>
                <a:r>
                  <a:rPr lang="en-US" sz="2400" dirty="0" smtClean="0">
                    <a:latin typeface="Times New Roman" pitchFamily="18" charset="0"/>
                    <a:cs typeface="Times New Roman" pitchFamily="18" charset="0"/>
                  </a:rPr>
                  <a:t>(21):</a:t>
                </a:r>
                <a:endParaRPr lang="en-US" sz="2400" dirty="0">
                  <a:latin typeface="Times New Roman" pitchFamily="18" charset="0"/>
                  <a:cs typeface="Times New Roman" pitchFamily="18" charset="0"/>
                </a:endParaRPr>
              </a:p>
              <a:p>
                <a:pPr marL="342900" lvl="2" indent="-342900">
                  <a:buFont typeface="Arial" pitchFamily="34" charset="0"/>
                  <a:buChar char="•"/>
                </a:pPr>
                <a:endParaRPr lang="en-US" sz="2000" dirty="0"/>
              </a:p>
              <a:p>
                <a:pPr marL="0" lvl="2"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𝑠</m:t>
                            </m:r>
                          </m:sub>
                        </m:sSub>
                      </m:e>
                    </m:d>
                    <m:d>
                      <m:dPr>
                        <m:begChr m:val="["/>
                        <m:endChr m:val="]"/>
                        <m:ctrlPr>
                          <a:rPr lang="en-US" sz="2000" i="1">
                            <a:latin typeface="Cambria Math"/>
                          </a:rPr>
                        </m:ctrlPr>
                      </m:dPr>
                      <m:e>
                        <m:r>
                          <a:rPr lang="en-US" sz="2000" i="1">
                            <a:latin typeface="Cambria Math"/>
                          </a:rPr>
                          <m:t>𝑇</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𝑉𝐿𝐿</m:t>
                            </m:r>
                          </m:e>
                          <m:sub>
                            <m:r>
                              <a:rPr lang="en-US" sz="2000" i="1">
                                <a:latin typeface="Cambria Math"/>
                              </a:rPr>
                              <m:t>012</m:t>
                            </m:r>
                          </m:sub>
                        </m:sSub>
                      </m:e>
                    </m:d>
                  </m:oMath>
                </a14:m>
                <a:r>
                  <a:rPr lang="en-US" sz="2000" b="1" dirty="0">
                    <a:solidFill>
                      <a:srgbClr val="FF0000"/>
                    </a:solidFill>
                  </a:rPr>
                  <a:t>	</a:t>
                </a:r>
                <a:r>
                  <a:rPr lang="en-US" sz="2000" b="1" dirty="0" smtClean="0">
                    <a:solidFill>
                      <a:srgbClr val="FF0000"/>
                    </a:solidFill>
                  </a:rPr>
                  <a:t>	</a:t>
                </a:r>
                <a:r>
                  <a:rPr lang="en-US" sz="2000" dirty="0" smtClean="0">
                    <a:latin typeface="Times New Roman" pitchFamily="18" charset="0"/>
                    <a:cs typeface="Times New Roman" pitchFamily="18" charset="0"/>
                  </a:rPr>
                  <a:t>(</a:t>
                </a:r>
                <a:r>
                  <a:rPr lang="en-US" sz="2000" dirty="0" smtClean="0">
                    <a:latin typeface="Times New Roman" pitchFamily="18" charset="0"/>
                    <a:cs typeface="Times New Roman" pitchFamily="18" charset="0"/>
                  </a:rPr>
                  <a:t>22)</a:t>
                </a:r>
                <a:endParaRPr lang="en-US" sz="2000" dirty="0">
                  <a:latin typeface="Times New Roman" pitchFamily="18" charset="0"/>
                  <a:cs typeface="Times New Roman" pitchFamily="18" charset="0"/>
                </a:endParaRPr>
              </a:p>
            </p:txBody>
          </p:sp>
        </mc:Choice>
        <mc:Fallback>
          <p:sp>
            <p:nvSpPr>
              <p:cNvPr id="7" name="TextBox 6"/>
              <p:cNvSpPr txBox="1">
                <a:spLocks noRot="1" noChangeAspect="1" noMove="1" noResize="1" noEditPoints="1" noAdjustHandles="1" noChangeArrowheads="1" noChangeShapeType="1" noTextEdit="1"/>
              </p:cNvSpPr>
              <p:nvPr/>
            </p:nvSpPr>
            <p:spPr>
              <a:xfrm>
                <a:off x="609600" y="1551087"/>
                <a:ext cx="8382000" cy="5078313"/>
              </a:xfrm>
              <a:prstGeom prst="rect">
                <a:avLst/>
              </a:prstGeom>
              <a:blipFill rotWithShape="1">
                <a:blip r:embed="rId3"/>
                <a:stretch>
                  <a:fillRect l="-945"/>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125</a:t>
            </a:fld>
            <a:endParaRPr lang="en-US"/>
          </a:p>
        </p:txBody>
      </p:sp>
      <p:sp>
        <p:nvSpPr>
          <p:cNvPr id="8" name="TextBox 7"/>
          <p:cNvSpPr txBox="1"/>
          <p:nvPr/>
        </p:nvSpPr>
        <p:spPr>
          <a:xfrm>
            <a:off x="0" y="370582"/>
            <a:ext cx="9144000" cy="1077218"/>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a:t>
            </a:r>
            <a:r>
              <a:rPr lang="en-US" sz="3200" dirty="0" smtClean="0">
                <a:latin typeface="Times New Roman" pitchFamily="18" charset="0"/>
                <a:cs typeface="Times New Roman" pitchFamily="18" charset="0"/>
              </a:rPr>
              <a:t>Models</a:t>
            </a:r>
          </a:p>
          <a:p>
            <a:pPr marL="457200" lvl="4" algn="ctr"/>
            <a:r>
              <a:rPr lang="en-US" sz="3200" dirty="0">
                <a:latin typeface="Times New Roman" pitchFamily="18" charset="0"/>
                <a:cs typeface="Times New Roman" pitchFamily="18" charset="0"/>
              </a:rPr>
              <a:t>The Delta-Grounded Wye Step Down </a:t>
            </a:r>
            <a:r>
              <a:rPr lang="en-US" sz="3200" dirty="0" smtClean="0">
                <a:latin typeface="Times New Roman" pitchFamily="18" charset="0"/>
                <a:cs typeface="Times New Roman" pitchFamily="18" charset="0"/>
              </a:rPr>
              <a:t>Connection</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4064749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9" end="9"/>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mc:Choice xmlns:a14="http://schemas.microsoft.com/office/drawing/2010/main" Requires="a14">
          <p:sp>
            <p:nvSpPr>
              <p:cNvPr id="7" name="TextBox 6"/>
              <p:cNvSpPr txBox="1"/>
              <p:nvPr/>
            </p:nvSpPr>
            <p:spPr>
              <a:xfrm>
                <a:off x="533399" y="1676400"/>
                <a:ext cx="8229601" cy="4661084"/>
              </a:xfrm>
              <a:prstGeom prst="rect">
                <a:avLst/>
              </a:prstGeom>
              <a:noFill/>
            </p:spPr>
            <p:txBody>
              <a:bodyPr wrap="square" rtlCol="0">
                <a:spAutoFit/>
              </a:bodyPr>
              <a:lstStyle/>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Substitute </a:t>
                </a:r>
                <a:r>
                  <a:rPr lang="en-US" sz="2400" dirty="0">
                    <a:latin typeface="Times New Roman" pitchFamily="18" charset="0"/>
                    <a:cs typeface="Times New Roman" pitchFamily="18" charset="0"/>
                  </a:rPr>
                  <a:t>equation </a:t>
                </a:r>
                <a:r>
                  <a:rPr lang="en-US" sz="2400" dirty="0" smtClean="0">
                    <a:latin typeface="Times New Roman" pitchFamily="18" charset="0"/>
                    <a:cs typeface="Times New Roman" pitchFamily="18" charset="0"/>
                  </a:rPr>
                  <a:t>(16) </a:t>
                </a:r>
                <a:r>
                  <a:rPr lang="en-US" sz="2400" dirty="0">
                    <a:latin typeface="Times New Roman" pitchFamily="18" charset="0"/>
                    <a:cs typeface="Times New Roman" pitchFamily="18" charset="0"/>
                  </a:rPr>
                  <a:t>into equation </a:t>
                </a:r>
                <a:r>
                  <a:rPr lang="en-US" sz="2400" dirty="0" smtClean="0">
                    <a:latin typeface="Times New Roman" pitchFamily="18" charset="0"/>
                    <a:cs typeface="Times New Roman" pitchFamily="18" charset="0"/>
                  </a:rPr>
                  <a:t>(22):</a:t>
                </a:r>
                <a:endParaRPr lang="en-US" sz="2400" dirty="0">
                  <a:latin typeface="Times New Roman" pitchFamily="18" charset="0"/>
                  <a:cs typeface="Times New Roman" pitchFamily="18" charset="0"/>
                </a:endParaRPr>
              </a:p>
              <a:p>
                <a:pPr marL="342900" lvl="2" indent="-342900">
                  <a:buFont typeface="Arial" pitchFamily="34" charset="0"/>
                  <a:buChar char="•"/>
                </a:pPr>
                <a:endParaRPr lang="en-US" dirty="0" smtClean="0"/>
              </a:p>
              <a:p>
                <a:pPr marL="0" lvl="2" algn="ctr"/>
                <a:endParaRPr lang="en-US" sz="2400" i="1" dirty="0" smtClean="0">
                  <a:latin typeface="Cambria Math"/>
                </a:endParaRPr>
              </a:p>
              <a:p>
                <a:pPr marL="0" lvl="2"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r>
                          <a:rPr lang="en-US" sz="2000" i="1">
                            <a:latin typeface="Cambria Math"/>
                          </a:rPr>
                          <m:t>𝑊</m:t>
                        </m:r>
                      </m:e>
                    </m:d>
                    <m:d>
                      <m:dPr>
                        <m:begChr m:val="["/>
                        <m:endChr m:val="]"/>
                        <m:ctrlPr>
                          <a:rPr lang="en-US" sz="2000" i="1" smtClean="0">
                            <a:solidFill>
                              <a:schemeClr val="tx1"/>
                            </a:solidFill>
                            <a:latin typeface="Cambria Math"/>
                          </a:rPr>
                        </m:ctrlPr>
                      </m:dPr>
                      <m:e>
                        <m:sSub>
                          <m:sSubPr>
                            <m:ctrlPr>
                              <a:rPr lang="en-US" sz="2000" i="1">
                                <a:solidFill>
                                  <a:schemeClr val="tx1"/>
                                </a:solidFill>
                                <a:latin typeface="Cambria Math"/>
                              </a:rPr>
                            </m:ctrlPr>
                          </m:sSubPr>
                          <m:e>
                            <m:r>
                              <a:rPr lang="en-US" sz="2000" b="0" i="1">
                                <a:solidFill>
                                  <a:schemeClr val="tx1"/>
                                </a:solidFill>
                                <a:latin typeface="Cambria Math"/>
                              </a:rPr>
                              <m:t>𝑉𝐿𝐿</m:t>
                            </m:r>
                          </m:e>
                          <m:sub>
                            <m:r>
                              <a:rPr lang="en-US" sz="2000" b="0" i="1">
                                <a:solidFill>
                                  <a:schemeClr val="tx1"/>
                                </a:solidFill>
                                <a:latin typeface="Cambria Math"/>
                              </a:rPr>
                              <m:t>𝐴𝐵𝐶</m:t>
                            </m:r>
                          </m:sub>
                        </m:sSub>
                      </m:e>
                    </m:d>
                  </m:oMath>
                </a14:m>
                <a:r>
                  <a:rPr lang="en-US" sz="2000" dirty="0" smtClean="0">
                    <a:solidFill>
                      <a:schemeClr val="tx1"/>
                    </a:solidFill>
                  </a:rPr>
                  <a:t>    			    	</a:t>
                </a:r>
                <a:r>
                  <a:rPr lang="en-US" sz="2000" dirty="0" smtClean="0">
                    <a:latin typeface="Times New Roman" pitchFamily="18" charset="0"/>
                    <a:cs typeface="Times New Roman" pitchFamily="18" charset="0"/>
                  </a:rPr>
                  <a:t>(23)</a:t>
                </a:r>
              </a:p>
              <a:p>
                <a:pPr marL="0" lvl="1" indent="-457200" algn="ctr"/>
                <a:r>
                  <a:rPr lang="en-US" sz="2000" dirty="0" smtClean="0">
                    <a:latin typeface="Times New Roman" pitchFamily="18" charset="0"/>
                    <a:cs typeface="Times New Roman" pitchFamily="18" charset="0"/>
                  </a:rPr>
                  <a:t>where </a:t>
                </a:r>
                <a:r>
                  <a:rPr lang="en-US" sz="2000" b="1" dirty="0" smtClean="0">
                    <a:solidFill>
                      <a:srgbClr val="FF0000"/>
                    </a:solidFill>
                  </a:rPr>
                  <a:t> </a:t>
                </a:r>
                <a14:m>
                  <m:oMath xmlns:m="http://schemas.openxmlformats.org/officeDocument/2006/math">
                    <m:d>
                      <m:dPr>
                        <m:begChr m:val="["/>
                        <m:endChr m:val="]"/>
                        <m:ctrlPr>
                          <a:rPr lang="en-US" sz="2000" i="1">
                            <a:latin typeface="Cambria Math"/>
                          </a:rPr>
                        </m:ctrlPr>
                      </m:dPr>
                      <m:e>
                        <m:r>
                          <a:rPr lang="en-US" sz="2000" i="1">
                            <a:latin typeface="Cambria Math"/>
                          </a:rPr>
                          <m:t>𝑊</m:t>
                        </m:r>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𝑠</m:t>
                            </m:r>
                          </m:sub>
                        </m:sSub>
                      </m:e>
                    </m:d>
                    <m:d>
                      <m:dPr>
                        <m:begChr m:val="["/>
                        <m:endChr m:val="]"/>
                        <m:ctrlPr>
                          <a:rPr lang="en-US" sz="2000" i="1">
                            <a:latin typeface="Cambria Math"/>
                          </a:rPr>
                        </m:ctrlPr>
                      </m:dPr>
                      <m:e>
                        <m:r>
                          <a:rPr lang="en-US" sz="2000" i="1">
                            <a:latin typeface="Cambria Math"/>
                          </a:rPr>
                          <m:t>𝑇</m:t>
                        </m:r>
                      </m:e>
                    </m:d>
                    <m:sSup>
                      <m:sSupPr>
                        <m:ctrlPr>
                          <a:rPr lang="en-US" sz="2000" i="1">
                            <a:latin typeface="Cambria Math"/>
                          </a:rPr>
                        </m:ctrlPr>
                      </m:sSupP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𝑠</m:t>
                                </m:r>
                              </m:sub>
                            </m:sSub>
                          </m:e>
                        </m:d>
                      </m:e>
                      <m:sup>
                        <m:r>
                          <a:rPr lang="en-US" sz="2000" i="1">
                            <a:latin typeface="Cambria Math"/>
                          </a:rPr>
                          <m:t>−1</m:t>
                        </m:r>
                      </m:sup>
                    </m:sSup>
                    <m:r>
                      <a:rPr lang="en-US" sz="2000" i="1">
                        <a:latin typeface="Cambria Math"/>
                      </a:rPr>
                      <m:t>=</m:t>
                    </m:r>
                    <m:f>
                      <m:fPr>
                        <m:ctrlPr>
                          <a:rPr lang="en-US" sz="2000" i="1">
                            <a:latin typeface="Cambria Math"/>
                          </a:rPr>
                        </m:ctrlPr>
                      </m:fPr>
                      <m:num>
                        <m:r>
                          <a:rPr lang="en-US" sz="2000" i="1">
                            <a:latin typeface="Cambria Math"/>
                          </a:rPr>
                          <m:t>1</m:t>
                        </m:r>
                      </m:num>
                      <m:den>
                        <m:r>
                          <a:rPr lang="en-US" sz="2000" i="1">
                            <a:latin typeface="Cambria Math"/>
                          </a:rPr>
                          <m:t>3</m:t>
                        </m:r>
                      </m:den>
                    </m:f>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2</m:t>
                              </m:r>
                            </m:e>
                            <m:e>
                              <m:r>
                                <a:rPr lang="en-US" sz="2000" i="1">
                                  <a:latin typeface="Cambria Math"/>
                                </a:rPr>
                                <m:t>1</m:t>
                              </m:r>
                            </m:e>
                            <m:e>
                              <m:r>
                                <a:rPr lang="en-US" sz="2000" i="1">
                                  <a:latin typeface="Cambria Math"/>
                                </a:rPr>
                                <m:t>0</m:t>
                              </m:r>
                            </m:e>
                          </m:mr>
                          <m:mr>
                            <m:e>
                              <m:r>
                                <a:rPr lang="en-US" sz="2000" i="1">
                                  <a:latin typeface="Cambria Math"/>
                                </a:rPr>
                                <m:t>0</m:t>
                              </m:r>
                            </m:e>
                            <m:e>
                              <m:r>
                                <a:rPr lang="en-US" sz="2000" i="1">
                                  <a:latin typeface="Cambria Math"/>
                                </a:rPr>
                                <m:t>2</m:t>
                              </m:r>
                            </m:e>
                            <m:e>
                              <m:r>
                                <a:rPr lang="en-US" sz="2000" i="1">
                                  <a:latin typeface="Cambria Math"/>
                                </a:rPr>
                                <m:t>1</m:t>
                              </m:r>
                            </m:e>
                          </m:mr>
                          <m:mr>
                            <m:e>
                              <m:r>
                                <a:rPr lang="en-US" sz="2000" i="1">
                                  <a:latin typeface="Cambria Math"/>
                                </a:rPr>
                                <m:t>1</m:t>
                              </m:r>
                            </m:e>
                            <m:e>
                              <m:r>
                                <a:rPr lang="en-US" sz="2000" i="1">
                                  <a:latin typeface="Cambria Math"/>
                                </a:rPr>
                                <m:t>0</m:t>
                              </m:r>
                            </m:e>
                            <m:e>
                              <m:r>
                                <a:rPr lang="en-US" sz="2000" i="1">
                                  <a:latin typeface="Cambria Math"/>
                                </a:rPr>
                                <m:t>2</m:t>
                              </m:r>
                            </m:e>
                          </m:mr>
                        </m:m>
                      </m:e>
                    </m:d>
                  </m:oMath>
                </a14:m>
                <a:r>
                  <a:rPr lang="en-US" sz="2000" dirty="0" smtClean="0"/>
                  <a:t>    	</a:t>
                </a:r>
                <a:r>
                  <a:rPr lang="en-US" sz="2000" dirty="0" smtClean="0"/>
                  <a:t>	</a:t>
                </a:r>
                <a:r>
                  <a:rPr lang="en-US" sz="2000" dirty="0" smtClean="0">
                    <a:latin typeface="Times New Roman" pitchFamily="18" charset="0"/>
                    <a:cs typeface="Times New Roman" pitchFamily="18" charset="0"/>
                  </a:rPr>
                  <a:t>(</a:t>
                </a:r>
                <a:r>
                  <a:rPr lang="en-US" sz="2000" dirty="0" smtClean="0">
                    <a:latin typeface="Times New Roman" pitchFamily="18" charset="0"/>
                    <a:cs typeface="Times New Roman" pitchFamily="18" charset="0"/>
                  </a:rPr>
                  <a:t>24)</a:t>
                </a:r>
                <a:endParaRPr lang="en-US" sz="2000" dirty="0">
                  <a:latin typeface="Times New Roman" pitchFamily="18" charset="0"/>
                  <a:cs typeface="Times New Roman" pitchFamily="18" charset="0"/>
                </a:endParaRPr>
              </a:p>
              <a:p>
                <a:pPr marL="0" lvl="2"/>
                <a:endParaRPr lang="en-US" sz="2400" dirty="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Equation (24) </a:t>
                </a:r>
                <a:r>
                  <a:rPr lang="en-US" sz="2400" dirty="0">
                    <a:latin typeface="Times New Roman" pitchFamily="18" charset="0"/>
                    <a:cs typeface="Times New Roman" pitchFamily="18" charset="0"/>
                  </a:rPr>
                  <a:t>provides a method for computing the equivalent line-to-neutral voltages from knowledge of line-to-line </a:t>
                </a:r>
                <a:r>
                  <a:rPr lang="en-US" sz="2400" dirty="0" smtClean="0">
                    <a:latin typeface="Times New Roman" pitchFamily="18" charset="0"/>
                    <a:cs typeface="Times New Roman" pitchFamily="18" charset="0"/>
                  </a:rPr>
                  <a:t>voltages.</a:t>
                </a:r>
                <a:endParaRPr lang="en-US" sz="2400" dirty="0">
                  <a:latin typeface="Times New Roman" pitchFamily="18" charset="0"/>
                  <a:cs typeface="Times New Roman" pitchFamily="18" charset="0"/>
                </a:endParaRPr>
              </a:p>
              <a:p>
                <a:pPr marL="342900" lvl="2" indent="-342900">
                  <a:buFont typeface="Arial" pitchFamily="34" charset="0"/>
                  <a:buChar char="•"/>
                </a:pPr>
                <a:endParaRPr lang="en-US" sz="2000" b="1" dirty="0" smtClean="0">
                  <a:solidFill>
                    <a:srgbClr val="FF0000"/>
                  </a:solidFill>
                </a:endParaRPr>
              </a:p>
              <a:p>
                <a:pPr marL="0" lvl="2"/>
                <a:endParaRPr lang="en-US" dirty="0" smtClean="0"/>
              </a:p>
            </p:txBody>
          </p:sp>
        </mc:Choice>
        <mc:Fallback>
          <p:sp>
            <p:nvSpPr>
              <p:cNvPr id="7" name="TextBox 6"/>
              <p:cNvSpPr txBox="1">
                <a:spLocks noRot="1" noChangeAspect="1" noMove="1" noResize="1" noEditPoints="1" noAdjustHandles="1" noChangeArrowheads="1" noChangeShapeType="1" noTextEdit="1"/>
              </p:cNvSpPr>
              <p:nvPr/>
            </p:nvSpPr>
            <p:spPr>
              <a:xfrm>
                <a:off x="533399" y="1676400"/>
                <a:ext cx="8229601" cy="4661084"/>
              </a:xfrm>
              <a:prstGeom prst="rect">
                <a:avLst/>
              </a:prstGeom>
              <a:blipFill rotWithShape="1">
                <a:blip r:embed="rId3"/>
                <a:stretch>
                  <a:fillRect l="-962" r="-888"/>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126</a:t>
            </a:fld>
            <a:endParaRPr lang="en-US"/>
          </a:p>
        </p:txBody>
      </p:sp>
      <p:sp>
        <p:nvSpPr>
          <p:cNvPr id="8" name="TextBox 7"/>
          <p:cNvSpPr txBox="1"/>
          <p:nvPr/>
        </p:nvSpPr>
        <p:spPr>
          <a:xfrm>
            <a:off x="0" y="370582"/>
            <a:ext cx="9144000" cy="1077218"/>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a:t>
            </a:r>
            <a:r>
              <a:rPr lang="en-US" sz="3200" dirty="0" smtClean="0">
                <a:latin typeface="Times New Roman" pitchFamily="18" charset="0"/>
                <a:cs typeface="Times New Roman" pitchFamily="18" charset="0"/>
              </a:rPr>
              <a:t>Models</a:t>
            </a:r>
          </a:p>
          <a:p>
            <a:pPr marL="457200" lvl="4" algn="ctr"/>
            <a:r>
              <a:rPr lang="en-US" sz="3200" dirty="0">
                <a:latin typeface="Times New Roman" pitchFamily="18" charset="0"/>
                <a:cs typeface="Times New Roman" pitchFamily="18" charset="0"/>
              </a:rPr>
              <a:t>The Delta-Grounded Wye Step Down </a:t>
            </a:r>
            <a:r>
              <a:rPr lang="en-US" sz="3200" dirty="0" smtClean="0">
                <a:latin typeface="Times New Roman" pitchFamily="18" charset="0"/>
                <a:cs typeface="Times New Roman" pitchFamily="18" charset="0"/>
              </a:rPr>
              <a:t>Connection</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31287444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mc:Choice xmlns:a14="http://schemas.microsoft.com/office/drawing/2010/main" Requires="a14">
          <p:sp>
            <p:nvSpPr>
              <p:cNvPr id="7" name="TextBox 6"/>
              <p:cNvSpPr txBox="1"/>
              <p:nvPr/>
            </p:nvSpPr>
            <p:spPr>
              <a:xfrm>
                <a:off x="457200" y="2209800"/>
                <a:ext cx="8305801" cy="3891643"/>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Equation </a:t>
                </a:r>
                <a:r>
                  <a:rPr lang="en-US" sz="2400" dirty="0" smtClean="0">
                    <a:latin typeface="Times New Roman" pitchFamily="18" charset="0"/>
                    <a:cs typeface="Times New Roman" pitchFamily="18" charset="0"/>
                  </a:rPr>
                  <a:t>(14) </a:t>
                </a:r>
                <a:r>
                  <a:rPr lang="en-US" sz="2400" dirty="0">
                    <a:latin typeface="Times New Roman" pitchFamily="18" charset="0"/>
                    <a:cs typeface="Times New Roman" pitchFamily="18" charset="0"/>
                  </a:rPr>
                  <a:t>can now be substituted into equation </a:t>
                </a:r>
                <a:r>
                  <a:rPr lang="en-US" sz="2400" dirty="0" smtClean="0">
                    <a:latin typeface="Times New Roman" pitchFamily="18" charset="0"/>
                    <a:cs typeface="Times New Roman" pitchFamily="18" charset="0"/>
                  </a:rPr>
                  <a:t>(24</a:t>
                </a:r>
                <a:r>
                  <a:rPr lang="en-US" sz="2400" dirty="0" smtClean="0">
                    <a:latin typeface="Times New Roman" pitchFamily="18" charset="0"/>
                    <a:cs typeface="Times New Roman" pitchFamily="18" charset="0"/>
                  </a:rPr>
                  <a:t>).</a:t>
                </a:r>
              </a:p>
              <a:p>
                <a:pPr marL="342900" lvl="2" indent="-342900">
                  <a:buFont typeface="Wingdings" pitchFamily="2" charset="2"/>
                  <a:buChar char="Ø"/>
                </a:pPr>
                <a:endParaRPr lang="en-US" sz="2400" dirty="0">
                  <a:latin typeface="Times New Roman" pitchFamily="18" charset="0"/>
                  <a:cs typeface="Times New Roman" pitchFamily="18" charset="0"/>
                </a:endParaRPr>
              </a:p>
              <a:p>
                <a:pPr marL="342900" lvl="2" indent="-342900">
                  <a:buFont typeface="Arial" pitchFamily="34" charset="0"/>
                  <a:buChar char="•"/>
                </a:pPr>
                <a:endParaRPr lang="en-US" dirty="0"/>
              </a:p>
              <a:p>
                <a:pPr marL="0" lvl="2"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r>
                          <a:rPr lang="en-US" sz="2000" i="1">
                            <a:latin typeface="Cambria Math"/>
                          </a:rPr>
                          <m:t>𝑊</m:t>
                        </m:r>
                      </m:e>
                    </m:d>
                    <m:d>
                      <m:dPr>
                        <m:begChr m:val="["/>
                        <m:endChr m:val="]"/>
                        <m:ctrlPr>
                          <a:rPr lang="en-US" sz="2000" i="1">
                            <a:latin typeface="Cambria Math"/>
                          </a:rPr>
                        </m:ctrlPr>
                      </m:dPr>
                      <m:e>
                        <m:r>
                          <a:rPr lang="en-US" sz="2000" i="1">
                            <a:latin typeface="Cambria Math"/>
                          </a:rPr>
                          <m:t>𝐴𝑉</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𝑉𝑡</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𝑎</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𝑉𝑡</m:t>
                            </m:r>
                          </m:e>
                          <m:sub>
                            <m:r>
                              <a:rPr lang="en-US" sz="2000" i="1">
                                <a:latin typeface="Cambria Math"/>
                              </a:rPr>
                              <m:t>𝑎𝑏𝑐</m:t>
                            </m:r>
                          </m:sub>
                        </m:sSub>
                      </m:e>
                    </m:d>
                  </m:oMath>
                </a14:m>
                <a:r>
                  <a:rPr lang="en-US" sz="2000" dirty="0"/>
                  <a:t>     </a:t>
                </a:r>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(25)</a:t>
                </a:r>
                <a:endParaRPr lang="en-US" sz="2000" dirty="0">
                  <a:latin typeface="Times New Roman" pitchFamily="18" charset="0"/>
                  <a:cs typeface="Times New Roman" pitchFamily="18" charset="0"/>
                </a:endParaRPr>
              </a:p>
              <a:p>
                <a:pPr marL="457200" lvl="3" algn="ctr"/>
                <a:endParaRPr lang="en-US" sz="2000" dirty="0"/>
              </a:p>
              <a:p>
                <a:pPr marL="0" lvl="2" algn="ctr"/>
                <a:r>
                  <a:rPr lang="en-US" sz="2000" dirty="0">
                    <a:latin typeface="Times New Roman" pitchFamily="18" charset="0"/>
                    <a:cs typeface="Times New Roman" pitchFamily="18" charset="0"/>
                  </a:rPr>
                  <a:t>where</a:t>
                </a:r>
                <a:r>
                  <a:rPr lang="en-US" sz="2000" b="1" dirty="0">
                    <a:solidFill>
                      <a:srgbClr val="FF0000"/>
                    </a:solidFill>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𝑎</m:t>
                            </m:r>
                          </m:e>
                          <m:sub>
                            <m:r>
                              <a:rPr lang="en-US" sz="2000" i="1">
                                <a:latin typeface="Cambria Math"/>
                              </a:rPr>
                              <m:t>𝑡</m:t>
                            </m:r>
                          </m:sub>
                        </m:sSub>
                      </m:e>
                    </m:d>
                    <m:r>
                      <a:rPr lang="en-US" sz="2000" i="1">
                        <a:latin typeface="Cambria Math"/>
                      </a:rPr>
                      <m:t>=</m:t>
                    </m:r>
                    <m:d>
                      <m:dPr>
                        <m:begChr m:val="["/>
                        <m:endChr m:val="]"/>
                        <m:ctrlPr>
                          <a:rPr lang="en-US" sz="2000" i="1">
                            <a:latin typeface="Cambria Math"/>
                          </a:rPr>
                        </m:ctrlPr>
                      </m:dPr>
                      <m:e>
                        <m:r>
                          <a:rPr lang="en-US" sz="2000" i="1">
                            <a:latin typeface="Cambria Math"/>
                          </a:rPr>
                          <m:t>𝑊</m:t>
                        </m:r>
                      </m:e>
                    </m:d>
                    <m:d>
                      <m:dPr>
                        <m:begChr m:val="["/>
                        <m:endChr m:val="]"/>
                        <m:ctrlPr>
                          <a:rPr lang="en-US" sz="2000" i="1">
                            <a:latin typeface="Cambria Math"/>
                          </a:rPr>
                        </m:ctrlPr>
                      </m:dPr>
                      <m:e>
                        <m:r>
                          <a:rPr lang="en-US" sz="2000" i="1">
                            <a:latin typeface="Cambria Math"/>
                          </a:rPr>
                          <m:t>𝐴𝑉</m:t>
                        </m:r>
                      </m:e>
                    </m:d>
                    <m:r>
                      <a:rPr lang="en-US" sz="2000" i="1">
                        <a:latin typeface="Cambria Math"/>
                      </a:rPr>
                      <m:t>=</m:t>
                    </m:r>
                    <m:f>
                      <m:fPr>
                        <m:ctrlPr>
                          <a:rPr lang="en-US" sz="2000" i="1">
                            <a:latin typeface="Cambria Math"/>
                          </a:rPr>
                        </m:ctrlPr>
                      </m:fPr>
                      <m:num>
                        <m:sSub>
                          <m:sSubPr>
                            <m:ctrlPr>
                              <a:rPr lang="en-US" sz="2000" i="1">
                                <a:latin typeface="Cambria Math"/>
                              </a:rPr>
                            </m:ctrlPr>
                          </m:sSubPr>
                          <m:e>
                            <m:r>
                              <a:rPr lang="en-US" sz="2000" i="1">
                                <a:latin typeface="Cambria Math"/>
                              </a:rPr>
                              <m:t>−</m:t>
                            </m:r>
                            <m:r>
                              <a:rPr lang="en-US" sz="2000" i="1">
                                <a:latin typeface="Cambria Math"/>
                              </a:rPr>
                              <m:t>𝑛</m:t>
                            </m:r>
                          </m:e>
                          <m:sub>
                            <m:r>
                              <a:rPr lang="en-US" sz="2000" i="1">
                                <a:latin typeface="Cambria Math"/>
                              </a:rPr>
                              <m:t>𝑡</m:t>
                            </m:r>
                          </m:sub>
                        </m:sSub>
                      </m:num>
                      <m:den>
                        <m:r>
                          <a:rPr lang="en-US" sz="2000" i="1">
                            <a:latin typeface="Cambria Math"/>
                          </a:rPr>
                          <m:t>3</m:t>
                        </m:r>
                      </m:den>
                    </m:f>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0</m:t>
                              </m:r>
                            </m:e>
                            <m:e>
                              <m:r>
                                <a:rPr lang="en-US" sz="2000" i="1">
                                  <a:latin typeface="Cambria Math"/>
                                </a:rPr>
                                <m:t>2</m:t>
                              </m:r>
                            </m:e>
                            <m:e>
                              <m:r>
                                <a:rPr lang="en-US" sz="2000" i="1">
                                  <a:latin typeface="Cambria Math"/>
                                </a:rPr>
                                <m:t>1</m:t>
                              </m:r>
                            </m:e>
                          </m:mr>
                          <m:mr>
                            <m:e>
                              <m:r>
                                <a:rPr lang="en-US" sz="2000" i="1">
                                  <a:latin typeface="Cambria Math"/>
                                </a:rPr>
                                <m:t>1</m:t>
                              </m:r>
                            </m:e>
                            <m:e>
                              <m:r>
                                <a:rPr lang="en-US" sz="2000" i="1">
                                  <a:latin typeface="Cambria Math"/>
                                </a:rPr>
                                <m:t>0</m:t>
                              </m:r>
                            </m:e>
                            <m:e>
                              <m:r>
                                <a:rPr lang="en-US" sz="2000" i="1">
                                  <a:latin typeface="Cambria Math"/>
                                </a:rPr>
                                <m:t>2</m:t>
                              </m:r>
                            </m:e>
                          </m:mr>
                          <m:mr>
                            <m:e>
                              <m:r>
                                <a:rPr lang="en-US" sz="2000" i="1">
                                  <a:latin typeface="Cambria Math"/>
                                </a:rPr>
                                <m:t>2</m:t>
                              </m:r>
                            </m:e>
                            <m:e>
                              <m:r>
                                <a:rPr lang="en-US" sz="2000" i="1">
                                  <a:latin typeface="Cambria Math"/>
                                </a:rPr>
                                <m:t>1</m:t>
                              </m:r>
                            </m:e>
                            <m:e>
                              <m:r>
                                <a:rPr lang="en-US" sz="2000" i="1">
                                  <a:latin typeface="Cambria Math"/>
                                </a:rPr>
                                <m:t>0</m:t>
                              </m:r>
                            </m:e>
                          </m:mr>
                        </m:m>
                      </m:e>
                    </m:d>
                  </m:oMath>
                </a14:m>
                <a:r>
                  <a:rPr lang="en-US" sz="2000" b="1" dirty="0">
                    <a:solidFill>
                      <a:srgbClr val="FF0000"/>
                    </a:solidFill>
                  </a:rPr>
                  <a:t>     </a:t>
                </a:r>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(26</a:t>
                </a:r>
                <a:r>
                  <a:rPr lang="en-US" sz="2000" dirty="0" smtClean="0">
                    <a:latin typeface="Times New Roman" pitchFamily="18" charset="0"/>
                    <a:cs typeface="Times New Roman" pitchFamily="18" charset="0"/>
                  </a:rPr>
                  <a:t>)</a:t>
                </a:r>
              </a:p>
              <a:p>
                <a:pPr marL="0" lvl="2" algn="ctr"/>
                <a:endParaRPr lang="en-US" sz="2000" b="1" dirty="0" smtClean="0">
                  <a:solidFill>
                    <a:srgbClr val="FF0000"/>
                  </a:solidFill>
                </a:endParaRPr>
              </a:p>
              <a:p>
                <a:pPr marL="342900" lvl="2" indent="-342900">
                  <a:buFont typeface="Arial" pitchFamily="34" charset="0"/>
                  <a:buChar char="•"/>
                </a:pPr>
                <a:endParaRPr lang="en-US" sz="2000" dirty="0" smtClean="0"/>
              </a:p>
              <a:p>
                <a:pPr marL="457200" lvl="2" indent="-457200">
                  <a:buFont typeface="Wingdings" pitchFamily="2" charset="2"/>
                  <a:buChar char="Ø"/>
                </a:pPr>
                <a:r>
                  <a:rPr lang="en-US" sz="2400" dirty="0" smtClean="0">
                    <a:latin typeface="Times New Roman" pitchFamily="18" charset="0"/>
                    <a:cs typeface="Times New Roman" pitchFamily="18" charset="0"/>
                  </a:rPr>
                  <a:t>Equation (26) </a:t>
                </a:r>
                <a:r>
                  <a:rPr lang="en-US" sz="2400" dirty="0">
                    <a:latin typeface="Times New Roman" pitchFamily="18" charset="0"/>
                    <a:cs typeface="Times New Roman" pitchFamily="18" charset="0"/>
                  </a:rPr>
                  <a:t>defines the generalized </a:t>
                </a:r>
                <a14:m>
                  <m:oMath xmlns:m="http://schemas.openxmlformats.org/officeDocument/2006/math">
                    <m:r>
                      <a:rPr lang="en-US" sz="2400" i="1" dirty="0">
                        <a:latin typeface="Cambria Math"/>
                      </a:rPr>
                      <m:t>[</m:t>
                    </m:r>
                    <m:r>
                      <a:rPr lang="en-US" sz="2400" i="1" dirty="0">
                        <a:latin typeface="Cambria Math"/>
                      </a:rPr>
                      <m:t>𝑎</m:t>
                    </m:r>
                    <m:r>
                      <a:rPr lang="en-US" sz="2400" i="1" dirty="0">
                        <a:latin typeface="Cambria Math"/>
                      </a:rPr>
                      <m:t>]</m:t>
                    </m:r>
                  </m:oMath>
                </a14:m>
                <a:r>
                  <a:rPr lang="en-US" sz="2400" dirty="0">
                    <a:latin typeface="Times New Roman" pitchFamily="18" charset="0"/>
                    <a:cs typeface="Times New Roman" pitchFamily="18" charset="0"/>
                  </a:rPr>
                  <a:t> matrix for the delta-grounded wye step-down </a:t>
                </a:r>
                <a:r>
                  <a:rPr lang="en-US" sz="2400" dirty="0" smtClean="0">
                    <a:latin typeface="Times New Roman" pitchFamily="18" charset="0"/>
                    <a:cs typeface="Times New Roman" pitchFamily="18" charset="0"/>
                  </a:rPr>
                  <a:t>connection.</a:t>
                </a:r>
                <a:endParaRPr lang="en-US" sz="2400" dirty="0">
                  <a:latin typeface="Times New Roman" pitchFamily="18" charset="0"/>
                  <a:cs typeface="Times New Roman" pitchFamily="18" charset="0"/>
                </a:endParaRPr>
              </a:p>
            </p:txBody>
          </p:sp>
        </mc:Choice>
        <mc:Fallback>
          <p:sp>
            <p:nvSpPr>
              <p:cNvPr id="7" name="TextBox 6"/>
              <p:cNvSpPr txBox="1">
                <a:spLocks noRot="1" noChangeAspect="1" noMove="1" noResize="1" noEditPoints="1" noAdjustHandles="1" noChangeArrowheads="1" noChangeShapeType="1" noTextEdit="1"/>
              </p:cNvSpPr>
              <p:nvPr/>
            </p:nvSpPr>
            <p:spPr>
              <a:xfrm>
                <a:off x="457200" y="2209800"/>
                <a:ext cx="8305801" cy="3891643"/>
              </a:xfrm>
              <a:prstGeom prst="rect">
                <a:avLst/>
              </a:prstGeom>
              <a:blipFill rotWithShape="1">
                <a:blip r:embed="rId3"/>
                <a:stretch>
                  <a:fillRect l="-954" t="-1254" b="-2665"/>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127</a:t>
            </a:fld>
            <a:endParaRPr lang="en-US"/>
          </a:p>
        </p:txBody>
      </p:sp>
      <p:sp>
        <p:nvSpPr>
          <p:cNvPr id="8" name="TextBox 7"/>
          <p:cNvSpPr txBox="1"/>
          <p:nvPr/>
        </p:nvSpPr>
        <p:spPr>
          <a:xfrm>
            <a:off x="0" y="370582"/>
            <a:ext cx="9144000" cy="1077218"/>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a:t>
            </a:r>
            <a:r>
              <a:rPr lang="en-US" sz="3200" dirty="0" smtClean="0">
                <a:latin typeface="Times New Roman" pitchFamily="18" charset="0"/>
                <a:cs typeface="Times New Roman" pitchFamily="18" charset="0"/>
              </a:rPr>
              <a:t>Models</a:t>
            </a:r>
          </a:p>
          <a:p>
            <a:pPr marL="457200" lvl="4" algn="ctr"/>
            <a:r>
              <a:rPr lang="en-US" sz="3200" dirty="0">
                <a:latin typeface="Times New Roman" pitchFamily="18" charset="0"/>
                <a:cs typeface="Times New Roman" pitchFamily="18" charset="0"/>
              </a:rPr>
              <a:t>The Delta-Grounded Wye Step Down </a:t>
            </a:r>
            <a:r>
              <a:rPr lang="en-US" sz="3200" dirty="0" smtClean="0">
                <a:latin typeface="Times New Roman" pitchFamily="18" charset="0"/>
                <a:cs typeface="Times New Roman" pitchFamily="18" charset="0"/>
              </a:rPr>
              <a:t>Connection</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2528214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mc:Choice xmlns:a14="http://schemas.microsoft.com/office/drawing/2010/main" Requires="a14">
          <p:sp>
            <p:nvSpPr>
              <p:cNvPr id="7" name="TextBox 6"/>
              <p:cNvSpPr txBox="1"/>
              <p:nvPr/>
            </p:nvSpPr>
            <p:spPr>
              <a:xfrm>
                <a:off x="228600" y="2286000"/>
                <a:ext cx="8686800" cy="3071097"/>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The </a:t>
                </a:r>
                <a:r>
                  <a:rPr lang="en-US" sz="2400" dirty="0">
                    <a:latin typeface="Times New Roman" pitchFamily="18" charset="0"/>
                    <a:cs typeface="Times New Roman" pitchFamily="18" charset="0"/>
                  </a:rPr>
                  <a:t>ideal secondary voltages as a function of the secondary line-to-ground voltages and the secondary line currents are</a:t>
                </a:r>
                <a:r>
                  <a:rPr lang="en-US" sz="2400" dirty="0" smtClean="0">
                    <a:latin typeface="Times New Roman" pitchFamily="18" charset="0"/>
                    <a:cs typeface="Times New Roman" pitchFamily="18" charset="0"/>
                  </a:rPr>
                  <a:t>:</a:t>
                </a:r>
              </a:p>
              <a:p>
                <a:pPr marL="342900" lvl="2" indent="-342900">
                  <a:buFont typeface="Wingdings" pitchFamily="2" charset="2"/>
                  <a:buChar char="Ø"/>
                </a:pPr>
                <a:endParaRPr lang="en-US" sz="2400" dirty="0">
                  <a:latin typeface="Times New Roman" pitchFamily="18" charset="0"/>
                  <a:cs typeface="Times New Roman" pitchFamily="18" charset="0"/>
                </a:endParaRPr>
              </a:p>
              <a:p>
                <a:pPr marL="342900" lvl="2" indent="-342900">
                  <a:buFont typeface="Arial" pitchFamily="34" charset="0"/>
                  <a:buChar char="•"/>
                </a:pPr>
                <a:endParaRPr lang="en-US" dirty="0" smtClean="0"/>
              </a:p>
              <a:p>
                <a:pPr marL="0" lvl="2"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𝑉𝑡</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𝑉𝐿𝐺</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𝑍𝑡</m:t>
                            </m:r>
                          </m:e>
                          <m:sub>
                            <m:r>
                              <a:rPr lang="en-US" sz="2000" i="1">
                                <a:latin typeface="Cambria Math"/>
                              </a:rPr>
                              <m:t>𝑎𝑏𝑐</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r>
                  <a:rPr lang="en-US" sz="2000" dirty="0" smtClean="0"/>
                  <a:t>     	</a:t>
                </a:r>
                <a:r>
                  <a:rPr lang="en-US" sz="2000" dirty="0" smtClean="0">
                    <a:latin typeface="Times New Roman" pitchFamily="18" charset="0"/>
                    <a:cs typeface="Times New Roman" pitchFamily="18" charset="0"/>
                  </a:rPr>
                  <a:t>(27)</a:t>
                </a:r>
              </a:p>
              <a:p>
                <a:pPr marL="457200" lvl="3" algn="ctr"/>
                <a:endParaRPr lang="en-US" sz="2000" dirty="0"/>
              </a:p>
              <a:p>
                <a:pPr marL="0" lvl="2" algn="ctr"/>
                <a:r>
                  <a:rPr lang="en-US" sz="2000" dirty="0">
                    <a:latin typeface="Times New Roman" pitchFamily="18" charset="0"/>
                    <a:cs typeface="Times New Roman" pitchFamily="18" charset="0"/>
                  </a:rPr>
                  <a:t>w</a:t>
                </a:r>
                <a:r>
                  <a:rPr lang="en-US" sz="2000" dirty="0" smtClean="0">
                    <a:latin typeface="Times New Roman" pitchFamily="18" charset="0"/>
                    <a:cs typeface="Times New Roman" pitchFamily="18" charset="0"/>
                  </a:rPr>
                  <a:t>here</a:t>
                </a:r>
                <a:r>
                  <a:rPr lang="en-US" sz="2000" b="1" dirty="0" smtClean="0">
                    <a:solidFill>
                      <a:srgbClr val="FF0000"/>
                    </a:solidFill>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𝑍𝑡</m:t>
                            </m:r>
                          </m:e>
                          <m:sub>
                            <m:r>
                              <a:rPr lang="en-US" sz="2000" i="1">
                                <a:latin typeface="Cambria Math"/>
                              </a:rPr>
                              <m:t>𝑎𝑏𝑐</m:t>
                            </m:r>
                          </m:sub>
                        </m:sSub>
                      </m:e>
                    </m:d>
                    <m:r>
                      <a:rPr lang="en-US" sz="2000" i="1">
                        <a:latin typeface="Cambria Math"/>
                      </a:rPr>
                      <m:t>=</m:t>
                    </m:r>
                    <m:d>
                      <m:dPr>
                        <m:begChr m:val="["/>
                        <m:endChr m:val="]"/>
                        <m:ctrlPr>
                          <a:rPr lang="en-US" sz="2000" i="1" smtClean="0">
                            <a:solidFill>
                              <a:schemeClr val="tx1"/>
                            </a:solidFill>
                            <a:latin typeface="Cambria Math"/>
                          </a:rPr>
                        </m:ctrlPr>
                      </m:dPr>
                      <m:e>
                        <m:m>
                          <m:mPr>
                            <m:mcs>
                              <m:mc>
                                <m:mcPr>
                                  <m:count m:val="3"/>
                                  <m:mcJc m:val="center"/>
                                </m:mcPr>
                              </m:mc>
                            </m:mcs>
                            <m:ctrlPr>
                              <a:rPr lang="en-US" sz="2000" i="1">
                                <a:solidFill>
                                  <a:schemeClr val="tx1"/>
                                </a:solidFill>
                                <a:latin typeface="Cambria Math"/>
                              </a:rPr>
                            </m:ctrlPr>
                          </m:mPr>
                          <m:mr>
                            <m:e>
                              <m:sSub>
                                <m:sSubPr>
                                  <m:ctrlPr>
                                    <a:rPr lang="en-US" sz="2000" i="1">
                                      <a:solidFill>
                                        <a:schemeClr val="tx1"/>
                                      </a:solidFill>
                                      <a:latin typeface="Cambria Math"/>
                                    </a:rPr>
                                  </m:ctrlPr>
                                </m:sSubPr>
                                <m:e>
                                  <m:r>
                                    <a:rPr lang="en-US" sz="2000" b="0" i="1">
                                      <a:solidFill>
                                        <a:schemeClr val="tx1"/>
                                      </a:solidFill>
                                      <a:latin typeface="Cambria Math"/>
                                    </a:rPr>
                                    <m:t>𝑍𝑡</m:t>
                                  </m:r>
                                </m:e>
                                <m:sub>
                                  <m:r>
                                    <a:rPr lang="en-US" sz="2000" b="0" i="1">
                                      <a:solidFill>
                                        <a:schemeClr val="tx1"/>
                                      </a:solidFill>
                                      <a:latin typeface="Cambria Math"/>
                                    </a:rPr>
                                    <m:t>𝑎</m:t>
                                  </m:r>
                                </m:sub>
                              </m:sSub>
                            </m:e>
                            <m:e>
                              <m:r>
                                <a:rPr lang="en-US" sz="2000" b="0" i="1">
                                  <a:solidFill>
                                    <a:schemeClr val="tx1"/>
                                  </a:solidFill>
                                  <a:latin typeface="Cambria Math"/>
                                </a:rPr>
                                <m:t>0</m:t>
                              </m:r>
                            </m:e>
                            <m:e>
                              <m:r>
                                <a:rPr lang="en-US" sz="2000" b="0" i="1">
                                  <a:solidFill>
                                    <a:schemeClr val="tx1"/>
                                  </a:solidFill>
                                  <a:latin typeface="Cambria Math"/>
                                </a:rPr>
                                <m:t>0</m:t>
                              </m:r>
                            </m:e>
                          </m:mr>
                          <m:mr>
                            <m:e>
                              <m:r>
                                <a:rPr lang="en-US" sz="2000" b="0" i="1">
                                  <a:solidFill>
                                    <a:schemeClr val="tx1"/>
                                  </a:solidFill>
                                  <a:latin typeface="Cambria Math"/>
                                </a:rPr>
                                <m:t>0</m:t>
                              </m:r>
                            </m:e>
                            <m:e>
                              <m:sSub>
                                <m:sSubPr>
                                  <m:ctrlPr>
                                    <a:rPr lang="en-US" sz="2000" i="1">
                                      <a:solidFill>
                                        <a:schemeClr val="tx1"/>
                                      </a:solidFill>
                                      <a:latin typeface="Cambria Math"/>
                                    </a:rPr>
                                  </m:ctrlPr>
                                </m:sSubPr>
                                <m:e>
                                  <m:r>
                                    <a:rPr lang="en-US" sz="2000" b="0" i="1">
                                      <a:solidFill>
                                        <a:schemeClr val="tx1"/>
                                      </a:solidFill>
                                      <a:latin typeface="Cambria Math"/>
                                    </a:rPr>
                                    <m:t>𝑍𝑡</m:t>
                                  </m:r>
                                </m:e>
                                <m:sub>
                                  <m:r>
                                    <a:rPr lang="en-US" sz="2000" b="0" i="1">
                                      <a:solidFill>
                                        <a:schemeClr val="tx1"/>
                                      </a:solidFill>
                                      <a:latin typeface="Cambria Math"/>
                                    </a:rPr>
                                    <m:t>𝑏</m:t>
                                  </m:r>
                                </m:sub>
                              </m:sSub>
                            </m:e>
                            <m:e>
                              <m:r>
                                <a:rPr lang="en-US" sz="2000" b="0" i="1">
                                  <a:solidFill>
                                    <a:schemeClr val="tx1"/>
                                  </a:solidFill>
                                  <a:latin typeface="Cambria Math"/>
                                </a:rPr>
                                <m:t>0</m:t>
                              </m:r>
                            </m:e>
                          </m:mr>
                          <m:mr>
                            <m:e>
                              <m:r>
                                <a:rPr lang="en-US" sz="2000" b="0" i="1">
                                  <a:solidFill>
                                    <a:schemeClr val="tx1"/>
                                  </a:solidFill>
                                  <a:latin typeface="Cambria Math"/>
                                </a:rPr>
                                <m:t>0</m:t>
                              </m:r>
                            </m:e>
                            <m:e>
                              <m:r>
                                <a:rPr lang="en-US" sz="2000" b="0" i="1">
                                  <a:solidFill>
                                    <a:schemeClr val="tx1"/>
                                  </a:solidFill>
                                  <a:latin typeface="Cambria Math"/>
                                </a:rPr>
                                <m:t>0</m:t>
                              </m:r>
                            </m:e>
                            <m:e>
                              <m:sSub>
                                <m:sSubPr>
                                  <m:ctrlPr>
                                    <a:rPr lang="en-US" sz="2000" i="1">
                                      <a:solidFill>
                                        <a:schemeClr val="tx1"/>
                                      </a:solidFill>
                                      <a:latin typeface="Cambria Math"/>
                                    </a:rPr>
                                  </m:ctrlPr>
                                </m:sSubPr>
                                <m:e>
                                  <m:r>
                                    <a:rPr lang="en-US" sz="2000" b="0" i="1">
                                      <a:solidFill>
                                        <a:schemeClr val="tx1"/>
                                      </a:solidFill>
                                      <a:latin typeface="Cambria Math"/>
                                    </a:rPr>
                                    <m:t>𝑍𝑡</m:t>
                                  </m:r>
                                </m:e>
                                <m:sub>
                                  <m:r>
                                    <a:rPr lang="en-US" sz="2000" b="0" i="1">
                                      <a:solidFill>
                                        <a:schemeClr val="tx1"/>
                                      </a:solidFill>
                                      <a:latin typeface="Cambria Math"/>
                                    </a:rPr>
                                    <m:t>𝑐</m:t>
                                  </m:r>
                                </m:sub>
                              </m:sSub>
                            </m:e>
                          </m:mr>
                        </m:m>
                      </m:e>
                    </m:d>
                  </m:oMath>
                </a14:m>
                <a:r>
                  <a:rPr lang="en-US" sz="2000" dirty="0" smtClean="0">
                    <a:solidFill>
                      <a:schemeClr val="tx1"/>
                    </a:solidFill>
                  </a:rPr>
                  <a:t>     	</a:t>
                </a:r>
                <a:r>
                  <a:rPr lang="en-US" sz="2000" dirty="0">
                    <a:latin typeface="Times New Roman" pitchFamily="18" charset="0"/>
                    <a:cs typeface="Times New Roman" pitchFamily="18" charset="0"/>
                  </a:rPr>
                  <a:t>(</a:t>
                </a:r>
                <a:r>
                  <a:rPr lang="en-US" sz="2000" dirty="0" smtClean="0">
                    <a:latin typeface="Times New Roman" pitchFamily="18" charset="0"/>
                    <a:cs typeface="Times New Roman" pitchFamily="18" charset="0"/>
                  </a:rPr>
                  <a:t>28)</a:t>
                </a:r>
                <a:endParaRPr lang="en-US" sz="2000" dirty="0">
                  <a:latin typeface="Times New Roman" pitchFamily="18" charset="0"/>
                  <a:cs typeface="Times New Roman" pitchFamily="18" charset="0"/>
                </a:endParaRPr>
              </a:p>
            </p:txBody>
          </p:sp>
        </mc:Choice>
        <mc:Fallback>
          <p:sp>
            <p:nvSpPr>
              <p:cNvPr id="7" name="TextBox 6"/>
              <p:cNvSpPr txBox="1">
                <a:spLocks noRot="1" noChangeAspect="1" noMove="1" noResize="1" noEditPoints="1" noAdjustHandles="1" noChangeArrowheads="1" noChangeShapeType="1" noTextEdit="1"/>
              </p:cNvSpPr>
              <p:nvPr/>
            </p:nvSpPr>
            <p:spPr>
              <a:xfrm>
                <a:off x="228600" y="2286000"/>
                <a:ext cx="8686800" cy="3071097"/>
              </a:xfrm>
              <a:prstGeom prst="rect">
                <a:avLst/>
              </a:prstGeom>
              <a:blipFill rotWithShape="1">
                <a:blip r:embed="rId3"/>
                <a:stretch>
                  <a:fillRect l="-982" t="-1587"/>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128</a:t>
            </a:fld>
            <a:endParaRPr lang="en-US"/>
          </a:p>
        </p:txBody>
      </p:sp>
      <p:sp>
        <p:nvSpPr>
          <p:cNvPr id="8" name="TextBox 7"/>
          <p:cNvSpPr txBox="1"/>
          <p:nvPr/>
        </p:nvSpPr>
        <p:spPr>
          <a:xfrm>
            <a:off x="0" y="370582"/>
            <a:ext cx="9144000" cy="1077218"/>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a:t>
            </a:r>
            <a:r>
              <a:rPr lang="en-US" sz="3200" dirty="0" smtClean="0">
                <a:latin typeface="Times New Roman" pitchFamily="18" charset="0"/>
                <a:cs typeface="Times New Roman" pitchFamily="18" charset="0"/>
              </a:rPr>
              <a:t>Models</a:t>
            </a:r>
          </a:p>
          <a:p>
            <a:pPr marL="457200" lvl="4" algn="ctr"/>
            <a:r>
              <a:rPr lang="en-US" sz="3200" dirty="0">
                <a:latin typeface="Times New Roman" pitchFamily="18" charset="0"/>
                <a:cs typeface="Times New Roman" pitchFamily="18" charset="0"/>
              </a:rPr>
              <a:t>The Delta-Grounded Wye Step Down </a:t>
            </a:r>
            <a:r>
              <a:rPr lang="en-US" sz="3200" dirty="0" smtClean="0">
                <a:latin typeface="Times New Roman" pitchFamily="18" charset="0"/>
                <a:cs typeface="Times New Roman" pitchFamily="18" charset="0"/>
              </a:rPr>
              <a:t>Connection</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2605215070"/>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TextBox 2"/>
              <p:cNvSpPr txBox="1"/>
              <p:nvPr/>
            </p:nvSpPr>
            <p:spPr>
              <a:xfrm>
                <a:off x="533400" y="1826063"/>
                <a:ext cx="8305800" cy="4117537"/>
              </a:xfrm>
              <a:prstGeom prst="rect">
                <a:avLst/>
              </a:prstGeom>
              <a:noFill/>
            </p:spPr>
            <p:txBody>
              <a:bodyPr wrap="square" rtlCol="0">
                <a:spAutoFit/>
              </a:bodyPr>
              <a:lstStyle/>
              <a:p>
                <a:pPr marL="342900" lvl="2" indent="-342900">
                  <a:buFont typeface="Arial" pitchFamily="34" charset="0"/>
                  <a:buChar char="•"/>
                </a:pPr>
                <a:endParaRPr lang="en-US" sz="2000" dirty="0"/>
              </a:p>
              <a:p>
                <a:pPr marL="342900" lvl="2" indent="-342900">
                  <a:buFont typeface="Wingdings" pitchFamily="2" charset="2"/>
                  <a:buChar char="Ø"/>
                </a:pPr>
                <a:r>
                  <a:rPr lang="en-US" sz="2400" dirty="0" smtClean="0">
                    <a:latin typeface="Times New Roman" pitchFamily="18" charset="0"/>
                    <a:cs typeface="Times New Roman" pitchFamily="18" charset="0"/>
                  </a:rPr>
                  <a:t>Substitute </a:t>
                </a:r>
                <a:r>
                  <a:rPr lang="en-US" sz="2400" dirty="0">
                    <a:latin typeface="Times New Roman" pitchFamily="18" charset="0"/>
                    <a:cs typeface="Times New Roman" pitchFamily="18" charset="0"/>
                  </a:rPr>
                  <a:t>equation </a:t>
                </a:r>
                <a:r>
                  <a:rPr lang="en-US" sz="2400" dirty="0" smtClean="0">
                    <a:latin typeface="Times New Roman" pitchFamily="18" charset="0"/>
                    <a:cs typeface="Times New Roman" pitchFamily="18" charset="0"/>
                  </a:rPr>
                  <a:t>(27) </a:t>
                </a:r>
                <a:r>
                  <a:rPr lang="en-US" sz="2400" dirty="0">
                    <a:latin typeface="Times New Roman" pitchFamily="18" charset="0"/>
                    <a:cs typeface="Times New Roman" pitchFamily="18" charset="0"/>
                  </a:rPr>
                  <a:t>into equation </a:t>
                </a:r>
                <a:r>
                  <a:rPr lang="en-US" sz="2400" dirty="0" smtClean="0">
                    <a:latin typeface="Times New Roman" pitchFamily="18" charset="0"/>
                    <a:cs typeface="Times New Roman" pitchFamily="18" charset="0"/>
                  </a:rPr>
                  <a:t>(25).</a:t>
                </a:r>
                <a:endParaRPr lang="en-US" sz="2400" dirty="0">
                  <a:latin typeface="Times New Roman" pitchFamily="18" charset="0"/>
                  <a:cs typeface="Times New Roman" pitchFamily="18" charset="0"/>
                </a:endParaRPr>
              </a:p>
              <a:p>
                <a:endParaRPr lang="en-US" dirty="0"/>
              </a:p>
              <a:p>
                <a:r>
                  <a:rPr lang="en-US" sz="2400" dirty="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𝑎</m:t>
                            </m:r>
                          </m:e>
                          <m:sub>
                            <m:r>
                              <a:rPr lang="en-US" sz="2000" i="1">
                                <a:latin typeface="Cambria Math"/>
                              </a:rPr>
                              <m:t>𝑡</m:t>
                            </m:r>
                          </m:sub>
                        </m:sSub>
                      </m:e>
                    </m:d>
                    <m:d>
                      <m:dPr>
                        <m:ctrlPr>
                          <a:rPr lang="en-US" sz="2000" i="1">
                            <a:latin typeface="Cambria Math"/>
                          </a:rPr>
                        </m:ctrlPr>
                      </m:dP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𝑉𝐿𝐺</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𝑍𝑡</m:t>
                                </m:r>
                              </m:e>
                              <m:sub>
                                <m:r>
                                  <a:rPr lang="en-US" sz="2000" i="1">
                                    <a:latin typeface="Cambria Math"/>
                                  </a:rPr>
                                  <m:t>𝑎𝑏𝑐</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e>
                    </m:d>
                  </m:oMath>
                </a14:m>
                <a:endParaRPr lang="en-US" sz="2000" dirty="0" smtClean="0"/>
              </a:p>
              <a:p>
                <a:endParaRPr lang="en-US" sz="2000" dirty="0"/>
              </a:p>
              <a:p>
                <a:pPr lvl="1"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𝑎</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𝑉𝐿𝐺</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𝑏</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r>
                  <a:rPr lang="en-US" sz="2000" dirty="0" smtClean="0"/>
                  <a:t>	</a:t>
                </a:r>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(29)</a:t>
                </a:r>
              </a:p>
              <a:p>
                <a:pPr lvl="1" algn="ctr"/>
                <a:endParaRPr lang="en-US" sz="2400" dirty="0">
                  <a:latin typeface="Times New Roman" pitchFamily="18" charset="0"/>
                  <a:cs typeface="Times New Roman" pitchFamily="18" charset="0"/>
                </a:endParaRPr>
              </a:p>
              <a:p>
                <a:pPr marL="457200" lvl="3" algn="ctr"/>
                <a:endParaRPr lang="en-US" sz="2400" dirty="0" smtClean="0"/>
              </a:p>
              <a:p>
                <a:pPr marL="457200" lvl="3"/>
                <a:r>
                  <a:rPr lang="en-US" sz="2400" dirty="0">
                    <a:latin typeface="Times New Roman" pitchFamily="18" charset="0"/>
                    <a:cs typeface="Times New Roman" pitchFamily="18" charset="0"/>
                  </a:rPr>
                  <a:t>where</a:t>
                </a:r>
                <a:endParaRPr lang="en-US" sz="2400" dirty="0" smtClean="0">
                  <a:latin typeface="Times New Roman" pitchFamily="18" charset="0"/>
                  <a:cs typeface="Times New Roman" pitchFamily="18" charset="0"/>
                </a:endParaRPr>
              </a:p>
              <a:p>
                <a:pPr marL="0" lvl="1" indent="-457200"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𝑏</m:t>
                            </m:r>
                          </m:e>
                          <m:sub>
                            <m:r>
                              <a:rPr lang="en-US" sz="2000" i="1">
                                <a:latin typeface="Cambria Math"/>
                              </a:rPr>
                              <m:t>𝑡</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𝑎</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𝑍𝑡</m:t>
                            </m:r>
                          </m:e>
                          <m:sub>
                            <m:r>
                              <a:rPr lang="en-US" sz="2000" i="1">
                                <a:latin typeface="Cambria Math"/>
                              </a:rPr>
                              <m:t>𝑎𝑏𝑐</m:t>
                            </m:r>
                          </m:sub>
                        </m:sSub>
                      </m:e>
                    </m:d>
                    <m:r>
                      <a:rPr lang="en-US" sz="2000" i="1">
                        <a:latin typeface="Cambria Math"/>
                      </a:rPr>
                      <m:t>=</m:t>
                    </m:r>
                    <m:f>
                      <m:fPr>
                        <m:ctrlPr>
                          <a:rPr lang="en-US" sz="2000" i="1">
                            <a:latin typeface="Cambria Math"/>
                          </a:rPr>
                        </m:ctrlPr>
                      </m:fPr>
                      <m:num>
                        <m:sSub>
                          <m:sSubPr>
                            <m:ctrlPr>
                              <a:rPr lang="en-US" sz="2000" i="1">
                                <a:latin typeface="Cambria Math"/>
                              </a:rPr>
                            </m:ctrlPr>
                          </m:sSubPr>
                          <m:e>
                            <m:r>
                              <a:rPr lang="en-US" sz="2000" i="1">
                                <a:latin typeface="Cambria Math"/>
                              </a:rPr>
                              <m:t>−</m:t>
                            </m:r>
                            <m:r>
                              <a:rPr lang="en-US" sz="2000" i="1">
                                <a:latin typeface="Cambria Math"/>
                              </a:rPr>
                              <m:t>𝑛</m:t>
                            </m:r>
                          </m:e>
                          <m:sub>
                            <m:r>
                              <a:rPr lang="en-US" sz="2000" i="1">
                                <a:latin typeface="Cambria Math"/>
                              </a:rPr>
                              <m:t>𝑡</m:t>
                            </m:r>
                          </m:sub>
                        </m:sSub>
                      </m:num>
                      <m:den>
                        <m:r>
                          <a:rPr lang="en-US" sz="2000" i="1">
                            <a:latin typeface="Cambria Math"/>
                          </a:rPr>
                          <m:t>3</m:t>
                        </m:r>
                      </m:den>
                    </m:f>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0</m:t>
                              </m:r>
                            </m:e>
                            <m:e>
                              <m:r>
                                <a:rPr lang="en-US" sz="2000" i="1">
                                  <a:latin typeface="Cambria Math"/>
                                </a:rPr>
                                <m:t>2∙</m:t>
                              </m:r>
                              <m:sSub>
                                <m:sSubPr>
                                  <m:ctrlPr>
                                    <a:rPr lang="en-US" sz="2000" i="1">
                                      <a:latin typeface="Cambria Math"/>
                                    </a:rPr>
                                  </m:ctrlPr>
                                </m:sSubPr>
                                <m:e>
                                  <m:r>
                                    <a:rPr lang="en-US" sz="2000" i="1">
                                      <a:latin typeface="Cambria Math"/>
                                    </a:rPr>
                                    <m:t>𝑍𝑡</m:t>
                                  </m:r>
                                </m:e>
                                <m:sub>
                                  <m:r>
                                    <a:rPr lang="en-US" sz="2000" i="1">
                                      <a:latin typeface="Cambria Math"/>
                                    </a:rPr>
                                    <m:t>𝑏</m:t>
                                  </m:r>
                                </m:sub>
                              </m:sSub>
                            </m:e>
                            <m:e>
                              <m:sSub>
                                <m:sSubPr>
                                  <m:ctrlPr>
                                    <a:rPr lang="en-US" sz="2000" i="1">
                                      <a:latin typeface="Cambria Math"/>
                                    </a:rPr>
                                  </m:ctrlPr>
                                </m:sSubPr>
                                <m:e>
                                  <m:r>
                                    <a:rPr lang="en-US" sz="2000" i="1">
                                      <a:latin typeface="Cambria Math"/>
                                    </a:rPr>
                                    <m:t>𝑍𝑡</m:t>
                                  </m:r>
                                </m:e>
                                <m:sub>
                                  <m:r>
                                    <a:rPr lang="en-US" sz="2000" i="1">
                                      <a:latin typeface="Cambria Math"/>
                                    </a:rPr>
                                    <m:t>𝑐</m:t>
                                  </m:r>
                                </m:sub>
                              </m:sSub>
                            </m:e>
                          </m:mr>
                          <m:mr>
                            <m:e>
                              <m:sSub>
                                <m:sSubPr>
                                  <m:ctrlPr>
                                    <a:rPr lang="en-US" sz="2000" i="1">
                                      <a:latin typeface="Cambria Math"/>
                                    </a:rPr>
                                  </m:ctrlPr>
                                </m:sSubPr>
                                <m:e>
                                  <m:r>
                                    <a:rPr lang="en-US" sz="2000" i="1">
                                      <a:latin typeface="Cambria Math"/>
                                    </a:rPr>
                                    <m:t>𝑍𝑡</m:t>
                                  </m:r>
                                </m:e>
                                <m:sub>
                                  <m:r>
                                    <a:rPr lang="en-US" sz="2000" i="1">
                                      <a:latin typeface="Cambria Math"/>
                                    </a:rPr>
                                    <m:t>𝑎</m:t>
                                  </m:r>
                                </m:sub>
                              </m:sSub>
                            </m:e>
                            <m:e>
                              <m:r>
                                <a:rPr lang="en-US" sz="2000" i="1">
                                  <a:latin typeface="Cambria Math"/>
                                </a:rPr>
                                <m:t>0</m:t>
                              </m:r>
                            </m:e>
                            <m:e>
                              <m:r>
                                <a:rPr lang="en-US" sz="2000" i="1">
                                  <a:latin typeface="Cambria Math"/>
                                </a:rPr>
                                <m:t>2∙</m:t>
                              </m:r>
                              <m:sSub>
                                <m:sSubPr>
                                  <m:ctrlPr>
                                    <a:rPr lang="en-US" sz="2000" i="1">
                                      <a:latin typeface="Cambria Math"/>
                                    </a:rPr>
                                  </m:ctrlPr>
                                </m:sSubPr>
                                <m:e>
                                  <m:r>
                                    <a:rPr lang="en-US" sz="2000" i="1">
                                      <a:latin typeface="Cambria Math"/>
                                    </a:rPr>
                                    <m:t>𝑍𝑡</m:t>
                                  </m:r>
                                </m:e>
                                <m:sub>
                                  <m:r>
                                    <a:rPr lang="en-US" sz="2000" i="1">
                                      <a:latin typeface="Cambria Math"/>
                                    </a:rPr>
                                    <m:t>𝑐</m:t>
                                  </m:r>
                                </m:sub>
                              </m:sSub>
                            </m:e>
                          </m:mr>
                          <m:mr>
                            <m:e>
                              <m:r>
                                <a:rPr lang="en-US" sz="2000" i="1">
                                  <a:latin typeface="Cambria Math"/>
                                </a:rPr>
                                <m:t>2∙</m:t>
                              </m:r>
                              <m:sSub>
                                <m:sSubPr>
                                  <m:ctrlPr>
                                    <a:rPr lang="en-US" sz="2000" i="1">
                                      <a:latin typeface="Cambria Math"/>
                                    </a:rPr>
                                  </m:ctrlPr>
                                </m:sSubPr>
                                <m:e>
                                  <m:r>
                                    <a:rPr lang="en-US" sz="2000" i="1">
                                      <a:latin typeface="Cambria Math"/>
                                    </a:rPr>
                                    <m:t>𝑍𝑡</m:t>
                                  </m:r>
                                </m:e>
                                <m:sub>
                                  <m:r>
                                    <a:rPr lang="en-US" sz="2000" i="1">
                                      <a:latin typeface="Cambria Math"/>
                                    </a:rPr>
                                    <m:t>𝑎</m:t>
                                  </m:r>
                                </m:sub>
                              </m:sSub>
                            </m:e>
                            <m:e>
                              <m:sSub>
                                <m:sSubPr>
                                  <m:ctrlPr>
                                    <a:rPr lang="en-US" sz="2000" i="1">
                                      <a:latin typeface="Cambria Math"/>
                                    </a:rPr>
                                  </m:ctrlPr>
                                </m:sSubPr>
                                <m:e>
                                  <m:r>
                                    <a:rPr lang="en-US" sz="2000" i="1">
                                      <a:latin typeface="Cambria Math"/>
                                    </a:rPr>
                                    <m:t>𝑍𝑡</m:t>
                                  </m:r>
                                </m:e>
                                <m:sub>
                                  <m:r>
                                    <a:rPr lang="en-US" sz="2000" i="1">
                                      <a:latin typeface="Cambria Math"/>
                                    </a:rPr>
                                    <m:t>𝑏</m:t>
                                  </m:r>
                                </m:sub>
                              </m:sSub>
                            </m:e>
                            <m:e>
                              <m:r>
                                <a:rPr lang="en-US" sz="2000" i="1">
                                  <a:latin typeface="Cambria Math"/>
                                </a:rPr>
                                <m:t>0</m:t>
                              </m:r>
                            </m:e>
                          </m:mr>
                        </m:m>
                      </m:e>
                    </m:d>
                  </m:oMath>
                </a14:m>
                <a:r>
                  <a:rPr lang="en-US" sz="2000" dirty="0" smtClean="0"/>
                  <a:t>     	</a:t>
                </a:r>
                <a:r>
                  <a:rPr lang="en-US" sz="2000" dirty="0" smtClean="0">
                    <a:latin typeface="Times New Roman" pitchFamily="18" charset="0"/>
                    <a:cs typeface="Times New Roman" pitchFamily="18" charset="0"/>
                  </a:rPr>
                  <a:t>(30)</a:t>
                </a:r>
                <a:endParaRPr lang="en-US" sz="2000" dirty="0">
                  <a:latin typeface="Times New Roman" pitchFamily="18" charset="0"/>
                  <a:cs typeface="Times New Roman" pitchFamily="18" charset="0"/>
                </a:endParaRPr>
              </a:p>
            </p:txBody>
          </p:sp>
        </mc:Choice>
        <mc:Fallback>
          <p:sp>
            <p:nvSpPr>
              <p:cNvPr id="3" name="TextBox 2"/>
              <p:cNvSpPr txBox="1">
                <a:spLocks noRot="1" noChangeAspect="1" noMove="1" noResize="1" noEditPoints="1" noAdjustHandles="1" noChangeArrowheads="1" noChangeShapeType="1" noTextEdit="1"/>
              </p:cNvSpPr>
              <p:nvPr/>
            </p:nvSpPr>
            <p:spPr>
              <a:xfrm>
                <a:off x="533400" y="1826063"/>
                <a:ext cx="8305800" cy="4117537"/>
              </a:xfrm>
              <a:prstGeom prst="rect">
                <a:avLst/>
              </a:prstGeom>
              <a:blipFill rotWithShape="1">
                <a:blip r:embed="rId2"/>
                <a:stretch>
                  <a:fillRect l="-1028"/>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B6F15528-21DE-4FAA-801E-634DDDAF4B2B}" type="slidenum">
              <a:rPr lang="en-US" smtClean="0"/>
              <a:pPr/>
              <a:t>129</a:t>
            </a:fld>
            <a:endParaRPr lang="en-US"/>
          </a:p>
        </p:txBody>
      </p:sp>
      <p:sp>
        <p:nvSpPr>
          <p:cNvPr id="5" name="TextBox 4"/>
          <p:cNvSpPr txBox="1"/>
          <p:nvPr/>
        </p:nvSpPr>
        <p:spPr>
          <a:xfrm>
            <a:off x="0" y="370582"/>
            <a:ext cx="9144000" cy="1077218"/>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a:t>
            </a:r>
            <a:r>
              <a:rPr lang="en-US" sz="3200" dirty="0" smtClean="0">
                <a:latin typeface="Times New Roman" pitchFamily="18" charset="0"/>
                <a:cs typeface="Times New Roman" pitchFamily="18" charset="0"/>
              </a:rPr>
              <a:t>Models</a:t>
            </a:r>
          </a:p>
          <a:p>
            <a:pPr marL="457200" lvl="4" algn="ctr"/>
            <a:r>
              <a:rPr lang="en-US" sz="3200" dirty="0">
                <a:latin typeface="Times New Roman" pitchFamily="18" charset="0"/>
                <a:cs typeface="Times New Roman" pitchFamily="18" charset="0"/>
              </a:rPr>
              <a:t>The Delta-Grounded Wye Step Down </a:t>
            </a:r>
            <a:r>
              <a:rPr lang="en-US" sz="3200" dirty="0" smtClean="0">
                <a:latin typeface="Times New Roman" pitchFamily="18" charset="0"/>
                <a:cs typeface="Times New Roman" pitchFamily="18" charset="0"/>
              </a:rPr>
              <a:t>Connection</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203952238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1000" y="1419523"/>
            <a:ext cx="8839200" cy="3170099"/>
          </a:xfrm>
          <a:prstGeom prst="rect">
            <a:avLst/>
          </a:prstGeom>
          <a:noFill/>
        </p:spPr>
        <p:txBody>
          <a:bodyPr wrap="square" rtlCol="0">
            <a:spAutoFit/>
          </a:bodyPr>
          <a:lstStyle/>
          <a:p>
            <a:pPr marL="342900" indent="-342900"/>
            <a:endParaRPr lang="en-US" sz="2800" dirty="0" smtClean="0"/>
          </a:p>
          <a:p>
            <a:pPr marL="342900" indent="-342900">
              <a:buFont typeface="Wingdings" pitchFamily="2" charset="2"/>
              <a:buChar char="Ø"/>
            </a:pPr>
            <a:r>
              <a:rPr lang="en-US" sz="2400" dirty="0" smtClean="0">
                <a:latin typeface="Times New Roman" pitchFamily="18" charset="0"/>
                <a:cs typeface="Times New Roman" pitchFamily="18" charset="0"/>
              </a:rPr>
              <a:t>Assumptions:</a:t>
            </a:r>
          </a:p>
          <a:p>
            <a:pPr marL="342900" indent="-342900">
              <a:buFont typeface="Wingdings" pitchFamily="2" charset="2"/>
              <a:buChar char="Ø"/>
            </a:pPr>
            <a:endParaRPr lang="en-US" sz="2400" dirty="0" smtClean="0">
              <a:latin typeface="Times New Roman" pitchFamily="18" charset="0"/>
              <a:cs typeface="Times New Roman" pitchFamily="18" charset="0"/>
            </a:endParaRPr>
          </a:p>
          <a:p>
            <a:pPr marL="800100" lvl="1" indent="-342900">
              <a:buFont typeface="Wingdings" pitchFamily="2" charset="2"/>
              <a:buChar char="Ø"/>
            </a:pPr>
            <a:r>
              <a:rPr lang="en-US" sz="2000" dirty="0" smtClean="0">
                <a:latin typeface="Times New Roman" pitchFamily="18" charset="0"/>
                <a:cs typeface="Times New Roman" pitchFamily="18" charset="0"/>
              </a:rPr>
              <a:t>Inductive reactance will be at a frequency of 60 Hz.</a:t>
            </a:r>
          </a:p>
          <a:p>
            <a:pPr marL="800100" lvl="1" indent="-342900">
              <a:buFont typeface="Wingdings" pitchFamily="2" charset="2"/>
              <a:buChar char="Ø"/>
            </a:pPr>
            <a:r>
              <a:rPr lang="en-US" sz="2000" dirty="0" smtClean="0">
                <a:latin typeface="Times New Roman" pitchFamily="18" charset="0"/>
                <a:cs typeface="Times New Roman" pitchFamily="18" charset="0"/>
              </a:rPr>
              <a:t>Length of the conductor is one mile.</a:t>
            </a:r>
            <a:r>
              <a:rPr lang="en-US" sz="2000" dirty="0">
                <a:latin typeface="Times New Roman" pitchFamily="18" charset="0"/>
                <a:cs typeface="Times New Roman" pitchFamily="18" charset="0"/>
              </a:rPr>
              <a:t>	</a:t>
            </a:r>
            <a:endParaRPr lang="en-US" sz="2000" dirty="0" smtClean="0">
              <a:latin typeface="Times New Roman" pitchFamily="18" charset="0"/>
              <a:cs typeface="Times New Roman" pitchFamily="18" charset="0"/>
            </a:endParaRPr>
          </a:p>
          <a:p>
            <a:pPr marL="800100" lvl="1" indent="-342900">
              <a:buFont typeface="Wingdings" pitchFamily="2" charset="2"/>
              <a:buChar char="Ø"/>
            </a:pPr>
            <a:endParaRPr lang="en-US" sz="2400" dirty="0" smtClean="0">
              <a:latin typeface="Times New Roman" pitchFamily="18" charset="0"/>
              <a:cs typeface="Times New Roman" pitchFamily="18" charset="0"/>
            </a:endParaRPr>
          </a:p>
          <a:p>
            <a:pPr marL="342900" indent="-342900">
              <a:buFont typeface="Wingdings" pitchFamily="2" charset="2"/>
              <a:buChar char="Ø"/>
            </a:pPr>
            <a:r>
              <a:rPr lang="en-US" sz="2400" dirty="0" smtClean="0">
                <a:latin typeface="Times New Roman" pitchFamily="18" charset="0"/>
                <a:cs typeface="Times New Roman" pitchFamily="18" charset="0"/>
              </a:rPr>
              <a:t>The self and mutual impedances are given </a:t>
            </a:r>
            <a:r>
              <a:rPr lang="en-US" sz="2400" dirty="0" smtClean="0">
                <a:latin typeface="Times New Roman" pitchFamily="18" charset="0"/>
                <a:cs typeface="Times New Roman" pitchFamily="18" charset="0"/>
              </a:rPr>
              <a:t>by:</a:t>
            </a:r>
            <a:endParaRPr lang="en-US" sz="2400" dirty="0" smtClean="0">
              <a:latin typeface="Times New Roman" pitchFamily="18" charset="0"/>
              <a:cs typeface="Times New Roman" pitchFamily="18" charset="0"/>
            </a:endParaRPr>
          </a:p>
          <a:p>
            <a:pPr marL="342900" indent="-342900"/>
            <a:endParaRPr lang="en-US" dirty="0" smtClean="0"/>
          </a:p>
          <a:p>
            <a:pPr marL="342900" indent="-342900"/>
            <a:endParaRPr lang="en-US" dirty="0"/>
          </a:p>
        </p:txBody>
      </p:sp>
      <mc:AlternateContent xmlns:mc="http://schemas.openxmlformats.org/markup-compatibility/2006">
        <mc:Choice xmlns:a14="http://schemas.microsoft.com/office/drawing/2010/main" Requires="a14">
          <p:sp>
            <p:nvSpPr>
              <p:cNvPr id="7" name="Rectangle 6"/>
              <p:cNvSpPr/>
              <p:nvPr/>
            </p:nvSpPr>
            <p:spPr>
              <a:xfrm>
                <a:off x="2743200" y="4419600"/>
                <a:ext cx="6477000" cy="1999073"/>
              </a:xfrm>
              <a:prstGeom prst="rect">
                <a:avLst/>
              </a:prstGeom>
            </p:spPr>
            <p:txBody>
              <a:bodyPr wrap="square">
                <a:spAutoFit/>
              </a:bodyPr>
              <a:lstStyle/>
              <a:p>
                <a14:m>
                  <m:oMath xmlns:m="http://schemas.openxmlformats.org/officeDocument/2006/math">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𝑖𝑖</m:t>
                        </m:r>
                      </m:sub>
                    </m:sSub>
                    <m:r>
                      <a:rPr lang="en-US" sz="2000" i="1">
                        <a:latin typeface="Cambria Math"/>
                      </a:rPr>
                      <m:t>=</m:t>
                    </m:r>
                    <m:sSub>
                      <m:sSubPr>
                        <m:ctrlPr>
                          <a:rPr lang="en-US" sz="2000" i="1">
                            <a:latin typeface="Cambria Math"/>
                          </a:rPr>
                        </m:ctrlPr>
                      </m:sSubPr>
                      <m:e>
                        <m:r>
                          <a:rPr lang="en-US" sz="2000" i="1">
                            <a:latin typeface="Cambria Math"/>
                          </a:rPr>
                          <m:t>𝑟</m:t>
                        </m:r>
                      </m:e>
                      <m:sub>
                        <m:r>
                          <a:rPr lang="en-US" sz="2000" i="1">
                            <a:latin typeface="Cambria Math"/>
                          </a:rPr>
                          <m:t>𝑖</m:t>
                        </m:r>
                      </m:sub>
                    </m:sSub>
                    <m:r>
                      <a:rPr lang="en-US" sz="2000" i="1">
                        <a:latin typeface="Cambria Math"/>
                      </a:rPr>
                      <m:t>+</m:t>
                    </m:r>
                    <m:r>
                      <a:rPr lang="en-US" sz="2000" i="1">
                        <a:latin typeface="Cambria Math"/>
                      </a:rPr>
                      <m:t>𝑗</m:t>
                    </m:r>
                    <m:r>
                      <a:rPr lang="en-US" sz="2000" i="1">
                        <a:latin typeface="Cambria Math"/>
                      </a:rPr>
                      <m:t>0.12134×</m:t>
                    </m:r>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i="1">
                                <a:latin typeface="Cambria Math"/>
                              </a:rPr>
                              <m:t>1</m:t>
                            </m:r>
                          </m:num>
                          <m:den>
                            <m:r>
                              <a:rPr lang="en-US" sz="2000" i="1">
                                <a:latin typeface="Cambria Math"/>
                              </a:rPr>
                              <m:t>𝐺𝑀</m:t>
                            </m:r>
                            <m:sSub>
                              <m:sSubPr>
                                <m:ctrlPr>
                                  <a:rPr lang="en-US" sz="2000" i="1">
                                    <a:latin typeface="Cambria Math"/>
                                  </a:rPr>
                                </m:ctrlPr>
                              </m:sSubPr>
                              <m:e>
                                <m:r>
                                  <a:rPr lang="en-US" sz="2000" i="1">
                                    <a:latin typeface="Cambria Math"/>
                                  </a:rPr>
                                  <m:t>𝑅</m:t>
                                </m:r>
                              </m:e>
                              <m:sub>
                                <m:r>
                                  <a:rPr lang="en-US" sz="2000" i="1">
                                    <a:latin typeface="Cambria Math"/>
                                  </a:rPr>
                                  <m:t>𝑖</m:t>
                                </m:r>
                              </m:sub>
                            </m:sSub>
                          </m:den>
                        </m:f>
                      </m:e>
                    </m:func>
                  </m:oMath>
                </a14:m>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Ω/mile	(6)</a:t>
                </a:r>
              </a:p>
              <a:p>
                <a:endParaRPr lang="en-US" sz="2000" dirty="0" smtClean="0">
                  <a:latin typeface="Times New Roman" pitchFamily="18" charset="0"/>
                  <a:cs typeface="Times New Roman" pitchFamily="18" charset="0"/>
                </a:endParaRPr>
              </a:p>
              <a:p>
                <a14:m>
                  <m:oMath xmlns:m="http://schemas.openxmlformats.org/officeDocument/2006/math">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𝑖𝑗</m:t>
                        </m:r>
                      </m:sub>
                    </m:sSub>
                    <m:r>
                      <a:rPr lang="en-US" sz="2000" i="1">
                        <a:latin typeface="Cambria Math"/>
                      </a:rPr>
                      <m:t>=</m:t>
                    </m:r>
                    <m:r>
                      <a:rPr lang="en-US" sz="2000" i="1">
                        <a:latin typeface="Cambria Math"/>
                      </a:rPr>
                      <m:t>𝑗</m:t>
                    </m:r>
                    <m:r>
                      <a:rPr lang="en-US" sz="2000" i="1">
                        <a:latin typeface="Cambria Math"/>
                      </a:rPr>
                      <m:t>0.12134×</m:t>
                    </m:r>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𝐷</m:t>
                                </m:r>
                              </m:e>
                              <m:sub>
                                <m:r>
                                  <a:rPr lang="en-US" sz="2000" i="1">
                                    <a:latin typeface="Cambria Math"/>
                                  </a:rPr>
                                  <m:t>𝑖𝑗</m:t>
                                </m:r>
                              </m:sub>
                            </m:sSub>
                          </m:den>
                        </m:f>
                      </m:e>
                    </m:func>
                  </m:oMath>
                </a14:m>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Ω/mile</a:t>
                </a:r>
                <a:r>
                  <a:rPr lang="en-US" sz="2000" dirty="0" smtClean="0">
                    <a:latin typeface="Times New Roman" pitchFamily="18" charset="0"/>
                    <a:cs typeface="Times New Roman" pitchFamily="18" charset="0"/>
                  </a:rPr>
                  <a:t>		(7)</a:t>
                </a:r>
                <a:endParaRPr lang="en-US" sz="2000" dirty="0">
                  <a:latin typeface="Times New Roman" pitchFamily="18" charset="0"/>
                  <a:cs typeface="Times New Roman" pitchFamily="18" charset="0"/>
                </a:endParaRPr>
              </a:p>
              <a:p>
                <a:endParaRPr lang="en-US" sz="2000" dirty="0" smtClean="0"/>
              </a:p>
              <a:p>
                <a:endParaRPr lang="en-US" sz="2000" dirty="0"/>
              </a:p>
            </p:txBody>
          </p:sp>
        </mc:Choice>
        <mc:Fallback>
          <p:sp>
            <p:nvSpPr>
              <p:cNvPr id="7" name="Rectangle 6"/>
              <p:cNvSpPr>
                <a:spLocks noRot="1" noChangeAspect="1" noMove="1" noResize="1" noEditPoints="1" noAdjustHandles="1" noChangeArrowheads="1" noChangeShapeType="1" noTextEdit="1"/>
              </p:cNvSpPr>
              <p:nvPr/>
            </p:nvSpPr>
            <p:spPr>
              <a:xfrm>
                <a:off x="2743200" y="4419600"/>
                <a:ext cx="6477000" cy="1999073"/>
              </a:xfrm>
              <a:prstGeom prst="rect">
                <a:avLst/>
              </a:prstGeom>
              <a:blipFill rotWithShape="1">
                <a:blip r:embed="rId3"/>
                <a:stretch>
                  <a:fillRect/>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B6F15528-21DE-4FAA-801E-634DDDAF4B2B}" type="slidenum">
              <a:rPr lang="en-US" smtClean="0"/>
              <a:pPr/>
              <a:t>13</a:t>
            </a:fld>
            <a:endParaRPr lang="en-US"/>
          </a:p>
        </p:txBody>
      </p:sp>
      <p:sp>
        <p:nvSpPr>
          <p:cNvPr id="6" name="TextBox 5"/>
          <p:cNvSpPr txBox="1"/>
          <p:nvPr/>
        </p:nvSpPr>
        <p:spPr>
          <a:xfrm>
            <a:off x="-27373" y="304800"/>
            <a:ext cx="9144000" cy="1077218"/>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Series </a:t>
            </a:r>
            <a:r>
              <a:rPr lang="en-US" sz="3200" dirty="0" smtClean="0">
                <a:latin typeface="Times New Roman" pitchFamily="18" charset="0"/>
                <a:cs typeface="Times New Roman" pitchFamily="18" charset="0"/>
              </a:rPr>
              <a:t>Impedance </a:t>
            </a:r>
            <a:r>
              <a:rPr lang="en-US" sz="3200" dirty="0" smtClean="0">
                <a:latin typeface="Times New Roman" pitchFamily="18" charset="0"/>
                <a:cs typeface="Times New Roman" pitchFamily="18" charset="0"/>
              </a:rPr>
              <a:t>of Overhead </a:t>
            </a:r>
            <a:r>
              <a:rPr lang="en-US" sz="3200" dirty="0" smtClean="0">
                <a:latin typeface="Times New Roman" pitchFamily="18" charset="0"/>
                <a:cs typeface="Times New Roman" pitchFamily="18" charset="0"/>
              </a:rPr>
              <a:t>Lines</a:t>
            </a:r>
          </a:p>
          <a:p>
            <a:pPr marL="342900" indent="-342900" algn="ctr"/>
            <a:r>
              <a:rPr lang="en-US" sz="3200" dirty="0" err="1">
                <a:latin typeface="Times New Roman" pitchFamily="18" charset="0"/>
                <a:cs typeface="Times New Roman" pitchFamily="18" charset="0"/>
              </a:rPr>
              <a:t>Untransposed</a:t>
            </a:r>
            <a:r>
              <a:rPr lang="en-US" sz="3200" dirty="0">
                <a:latin typeface="Times New Roman" pitchFamily="18" charset="0"/>
                <a:cs typeface="Times New Roman" pitchFamily="18" charset="0"/>
              </a:rPr>
              <a:t> Distribution Lines</a:t>
            </a:r>
            <a:endParaRPr lang="en-US" sz="3200" dirty="0" smtClean="0">
              <a:latin typeface="Times New Roman" pitchFamily="18" charset="0"/>
              <a:cs typeface="Times New Roman" pitchFamily="18" charset="0"/>
            </a:endParaRPr>
          </a:p>
        </p:txBody>
      </p:sp>
    </p:spTree>
    <p:extLst>
      <p:ext uri="{BB962C8B-B14F-4D97-AF65-F5344CB8AC3E}">
        <p14:creationId xmlns:p14="http://schemas.microsoft.com/office/powerpoint/2010/main" val="8841955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mc:Choice xmlns:a14="http://schemas.microsoft.com/office/drawing/2010/main" Requires="a14">
          <p:sp>
            <p:nvSpPr>
              <p:cNvPr id="7" name="TextBox 6"/>
              <p:cNvSpPr txBox="1"/>
              <p:nvPr/>
            </p:nvSpPr>
            <p:spPr>
              <a:xfrm>
                <a:off x="533400" y="1585828"/>
                <a:ext cx="8382000" cy="4814972"/>
              </a:xfrm>
              <a:prstGeom prst="rect">
                <a:avLst/>
              </a:prstGeom>
              <a:noFill/>
            </p:spPr>
            <p:txBody>
              <a:bodyPr wrap="square" rtlCol="0">
                <a:spAutoFit/>
              </a:bodyPr>
              <a:lstStyle/>
              <a:p>
                <a:pPr marL="342900" lvl="2" indent="-342900">
                  <a:buFont typeface="Arial" pitchFamily="34" charset="0"/>
                  <a:buChar char="•"/>
                </a:pPr>
                <a:endParaRPr lang="en-US" sz="2000" dirty="0" smtClean="0"/>
              </a:p>
              <a:p>
                <a:pPr marL="342900" lvl="2" indent="-342900">
                  <a:buFont typeface="Wingdings" pitchFamily="2" charset="2"/>
                  <a:buChar char="Ø"/>
                </a:pPr>
                <a:r>
                  <a:rPr lang="en-US" sz="2400" dirty="0" smtClean="0">
                    <a:latin typeface="Times New Roman" pitchFamily="18" charset="0"/>
                    <a:cs typeface="Times New Roman" pitchFamily="18" charset="0"/>
                  </a:rPr>
                  <a:t>For </a:t>
                </a:r>
                <a:r>
                  <a:rPr lang="en-US" sz="2400" dirty="0">
                    <a:latin typeface="Times New Roman" pitchFamily="18" charset="0"/>
                    <a:cs typeface="Times New Roman" pitchFamily="18" charset="0"/>
                  </a:rPr>
                  <a:t>the generalized </a:t>
                </a:r>
                <a14:m>
                  <m:oMath xmlns:m="http://schemas.openxmlformats.org/officeDocument/2006/math">
                    <m:r>
                      <a:rPr lang="en-US" sz="2400" dirty="0">
                        <a:latin typeface="Cambria Math"/>
                        <a:cs typeface="Times New Roman" pitchFamily="18" charset="0"/>
                      </a:rPr>
                      <m:t>[</m:t>
                    </m:r>
                    <m:r>
                      <a:rPr lang="en-US" sz="2400" dirty="0">
                        <a:latin typeface="Cambria Math"/>
                        <a:cs typeface="Times New Roman" pitchFamily="18" charset="0"/>
                      </a:rPr>
                      <m:t>𝐴</m:t>
                    </m:r>
                    <m:r>
                      <a:rPr lang="en-US" sz="2400" dirty="0">
                        <a:latin typeface="Cambria Math"/>
                        <a:cs typeface="Times New Roman" pitchFamily="18" charset="0"/>
                      </a:rPr>
                      <m:t>]</m:t>
                    </m:r>
                  </m:oMath>
                </a14:m>
                <a:r>
                  <a:rPr lang="en-US" sz="2400" dirty="0">
                    <a:latin typeface="Times New Roman" pitchFamily="18" charset="0"/>
                    <a:cs typeface="Times New Roman" pitchFamily="18" charset="0"/>
                  </a:rPr>
                  <a:t> and </a:t>
                </a:r>
                <a14:m>
                  <m:oMath xmlns:m="http://schemas.openxmlformats.org/officeDocument/2006/math">
                    <m:r>
                      <a:rPr lang="en-US" sz="2400" dirty="0">
                        <a:latin typeface="Cambria Math"/>
                        <a:cs typeface="Times New Roman" pitchFamily="18" charset="0"/>
                      </a:rPr>
                      <m:t>[</m:t>
                    </m:r>
                    <m:r>
                      <a:rPr lang="en-US" sz="2400" dirty="0">
                        <a:latin typeface="Cambria Math"/>
                        <a:cs typeface="Times New Roman" pitchFamily="18" charset="0"/>
                      </a:rPr>
                      <m:t>𝐵</m:t>
                    </m:r>
                    <m:r>
                      <a:rPr lang="en-US" sz="2400" dirty="0">
                        <a:latin typeface="Cambria Math"/>
                        <a:cs typeface="Times New Roman" pitchFamily="18" charset="0"/>
                      </a:rPr>
                      <m:t>]</m:t>
                    </m:r>
                  </m:oMath>
                </a14:m>
                <a:r>
                  <a:rPr lang="en-US" sz="2400" dirty="0">
                    <a:latin typeface="Times New Roman" pitchFamily="18" charset="0"/>
                    <a:cs typeface="Times New Roman" pitchFamily="18" charset="0"/>
                  </a:rPr>
                  <a:t> matrices, we solve equation </a:t>
                </a:r>
                <a:r>
                  <a:rPr lang="en-US" sz="2400" dirty="0" smtClean="0">
                    <a:latin typeface="Times New Roman" pitchFamily="18" charset="0"/>
                    <a:cs typeface="Times New Roman" pitchFamily="18" charset="0"/>
                  </a:rPr>
                  <a:t>(14) </a:t>
                </a:r>
                <a:r>
                  <a:rPr lang="en-US" sz="2400" dirty="0">
                    <a:latin typeface="Times New Roman" pitchFamily="18" charset="0"/>
                    <a:cs typeface="Times New Roman" pitchFamily="18" charset="0"/>
                  </a:rPr>
                  <a:t>for the ideal secondary </a:t>
                </a:r>
                <a:r>
                  <a:rPr lang="en-US" sz="2400" dirty="0" smtClean="0">
                    <a:latin typeface="Times New Roman" pitchFamily="18" charset="0"/>
                    <a:cs typeface="Times New Roman" pitchFamily="18" charset="0"/>
                  </a:rPr>
                  <a:t>voltages. </a:t>
                </a:r>
              </a:p>
              <a:p>
                <a:pPr marL="342900" lvl="2" indent="-342900">
                  <a:buFont typeface="Wingdings" pitchFamily="2" charset="2"/>
                  <a:buChar char="Ø"/>
                </a:pPr>
                <a:endParaRPr lang="en-US" sz="2400" dirty="0">
                  <a:latin typeface="Times New Roman" pitchFamily="18" charset="0"/>
                  <a:cs typeface="Times New Roman" pitchFamily="18" charset="0"/>
                </a:endParaRPr>
              </a:p>
              <a:p>
                <a:pPr marL="457200" lvl="3"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𝑉𝑡</m:t>
                            </m:r>
                          </m:e>
                          <m:sub>
                            <m:r>
                              <a:rPr lang="en-US" sz="2000" i="1">
                                <a:latin typeface="Cambria Math"/>
                              </a:rPr>
                              <m:t>𝑎𝑏𝑐</m:t>
                            </m:r>
                          </m:sub>
                        </m:sSub>
                      </m:e>
                    </m:d>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r>
                              <a:rPr lang="en-US" sz="2000" i="1">
                                <a:latin typeface="Cambria Math"/>
                              </a:rPr>
                              <m:t>𝐴𝑉</m:t>
                            </m:r>
                          </m:e>
                        </m:d>
                      </m:e>
                      <m:sup>
                        <m:r>
                          <a:rPr lang="en-US" sz="2000" i="1">
                            <a:latin typeface="Cambria Math"/>
                          </a:rPr>
                          <m:t>−1</m:t>
                        </m:r>
                      </m:sup>
                    </m:sSup>
                    <m:d>
                      <m:dPr>
                        <m:begChr m:val="["/>
                        <m:endChr m:val="]"/>
                        <m:ctrlPr>
                          <a:rPr lang="en-US" sz="2000" i="1" smtClean="0">
                            <a:solidFill>
                              <a:schemeClr val="tx1"/>
                            </a:solidFill>
                            <a:latin typeface="Cambria Math"/>
                          </a:rPr>
                        </m:ctrlPr>
                      </m:dPr>
                      <m:e>
                        <m:sSub>
                          <m:sSubPr>
                            <m:ctrlPr>
                              <a:rPr lang="en-US" sz="2000" i="1">
                                <a:solidFill>
                                  <a:schemeClr val="tx1"/>
                                </a:solidFill>
                                <a:latin typeface="Cambria Math"/>
                              </a:rPr>
                            </m:ctrlPr>
                          </m:sSubPr>
                          <m:e>
                            <m:r>
                              <a:rPr lang="en-US" sz="2000" b="0" i="1">
                                <a:solidFill>
                                  <a:schemeClr val="tx1"/>
                                </a:solidFill>
                                <a:latin typeface="Cambria Math"/>
                              </a:rPr>
                              <m:t>𝑉𝐿𝐿</m:t>
                            </m:r>
                          </m:e>
                          <m:sub>
                            <m:r>
                              <a:rPr lang="en-US" sz="2000" b="0" i="1">
                                <a:solidFill>
                                  <a:schemeClr val="tx1"/>
                                </a:solidFill>
                                <a:latin typeface="Cambria Math"/>
                              </a:rPr>
                              <m:t>𝐴𝐵𝐶</m:t>
                            </m:r>
                          </m:sub>
                        </m:sSub>
                      </m:e>
                    </m:d>
                  </m:oMath>
                </a14:m>
                <a:r>
                  <a:rPr lang="en-US" sz="2000" dirty="0" smtClean="0">
                    <a:solidFill>
                      <a:schemeClr val="tx1"/>
                    </a:solidFill>
                  </a:rPr>
                  <a:t>     	</a:t>
                </a:r>
                <a:r>
                  <a:rPr lang="en-US" sz="2000" dirty="0" smtClean="0">
                    <a:solidFill>
                      <a:schemeClr val="tx1"/>
                    </a:solidFill>
                  </a:rPr>
                  <a:t>	</a:t>
                </a:r>
                <a:r>
                  <a:rPr lang="en-US" sz="2000" dirty="0" smtClean="0">
                    <a:solidFill>
                      <a:schemeClr val="tx1"/>
                    </a:solidFill>
                    <a:latin typeface="Times New Roman" pitchFamily="18" charset="0"/>
                    <a:cs typeface="Times New Roman" pitchFamily="18" charset="0"/>
                  </a:rPr>
                  <a:t>(</a:t>
                </a:r>
                <a:r>
                  <a:rPr lang="en-US" sz="2000" dirty="0" smtClean="0">
                    <a:solidFill>
                      <a:schemeClr val="tx1"/>
                    </a:solidFill>
                    <a:latin typeface="Times New Roman" pitchFamily="18" charset="0"/>
                    <a:cs typeface="Times New Roman" pitchFamily="18" charset="0"/>
                  </a:rPr>
                  <a:t>31)</a:t>
                </a:r>
              </a:p>
              <a:p>
                <a:pPr marL="457200" lvl="3" algn="ctr"/>
                <a:endParaRPr lang="en-US" dirty="0" smtClean="0">
                  <a:solidFill>
                    <a:srgbClr val="FF0000"/>
                  </a:solidFill>
                </a:endParaRPr>
              </a:p>
              <a:p>
                <a:pPr marL="457200" lvl="3" algn="ctr"/>
                <a:endParaRPr lang="en-US" dirty="0" smtClean="0">
                  <a:solidFill>
                    <a:srgbClr val="FF0000"/>
                  </a:solidFill>
                </a:endParaRPr>
              </a:p>
              <a:p>
                <a:pPr marL="342900" lvl="2" indent="-342900">
                  <a:buFont typeface="Wingdings" pitchFamily="2" charset="2"/>
                  <a:buChar char="Ø"/>
                </a:pPr>
                <a:r>
                  <a:rPr lang="en-US" sz="2400" dirty="0">
                    <a:latin typeface="Times New Roman" pitchFamily="18" charset="0"/>
                    <a:cs typeface="Times New Roman" pitchFamily="18" charset="0"/>
                  </a:rPr>
                  <a:t>The line-to-line voltages as a function of the equivalent line-to-neutral voltages are: </a:t>
                </a:r>
              </a:p>
              <a:p>
                <a:pPr marL="342900" lvl="2" indent="-342900">
                  <a:buFont typeface="Arial" pitchFamily="34" charset="0"/>
                  <a:buChar char="•"/>
                </a:pPr>
                <a:endParaRPr lang="en-US" dirty="0" smtClean="0"/>
              </a:p>
              <a:p>
                <a:pPr marL="0" lvl="2"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𝑉𝐿𝐿</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r>
                          <a:rPr lang="en-US" sz="2000" i="1">
                            <a:latin typeface="Cambria Math"/>
                          </a:rPr>
                          <m:t>𝐷</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𝐴𝐵𝐶</m:t>
                            </m:r>
                          </m:sub>
                        </m:sSub>
                      </m:e>
                    </m:d>
                  </m:oMath>
                </a14:m>
                <a:r>
                  <a:rPr lang="en-US" sz="2000" dirty="0" smtClean="0"/>
                  <a:t>     		</a:t>
                </a:r>
                <a:r>
                  <a:rPr lang="en-US" sz="2000" dirty="0" smtClean="0">
                    <a:latin typeface="Times New Roman" pitchFamily="18" charset="0"/>
                    <a:cs typeface="Times New Roman" pitchFamily="18" charset="0"/>
                  </a:rPr>
                  <a:t>(32)</a:t>
                </a:r>
                <a:endParaRPr lang="en-US" sz="2000" dirty="0">
                  <a:latin typeface="Times New Roman" pitchFamily="18" charset="0"/>
                  <a:cs typeface="Times New Roman" pitchFamily="18" charset="0"/>
                </a:endParaRPr>
              </a:p>
              <a:p>
                <a:pPr marL="0" lvl="2" algn="ctr"/>
                <a:endParaRPr lang="en-US" sz="2000" dirty="0"/>
              </a:p>
              <a:p>
                <a:pPr marL="0" lvl="2" algn="ctr"/>
                <a:r>
                  <a:rPr lang="en-US" sz="2400" dirty="0">
                    <a:latin typeface="Times New Roman" pitchFamily="18" charset="0"/>
                    <a:cs typeface="Times New Roman" pitchFamily="18" charset="0"/>
                  </a:rPr>
                  <a:t>w</a:t>
                </a:r>
                <a:r>
                  <a:rPr lang="en-US" sz="2400" dirty="0" smtClean="0">
                    <a:latin typeface="Times New Roman" pitchFamily="18" charset="0"/>
                    <a:cs typeface="Times New Roman" pitchFamily="18" charset="0"/>
                  </a:rPr>
                  <a:t>here</a:t>
                </a:r>
                <a:r>
                  <a:rPr lang="en-US" sz="2000" dirty="0" smtClean="0"/>
                  <a:t> </a:t>
                </a:r>
                <a14:m>
                  <m:oMath xmlns:m="http://schemas.openxmlformats.org/officeDocument/2006/math">
                    <m:d>
                      <m:dPr>
                        <m:begChr m:val="["/>
                        <m:endChr m:val="]"/>
                        <m:ctrlPr>
                          <a:rPr lang="en-US" sz="2000" i="1">
                            <a:latin typeface="Cambria Math"/>
                          </a:rPr>
                        </m:ctrlPr>
                      </m:dPr>
                      <m:e>
                        <m:r>
                          <a:rPr lang="en-US" sz="2000" i="1">
                            <a:latin typeface="Cambria Math"/>
                          </a:rPr>
                          <m:t>𝐷</m:t>
                        </m:r>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1</m:t>
                              </m:r>
                            </m:e>
                            <m:e>
                              <m:r>
                                <a:rPr lang="en-US" sz="2000" i="1">
                                  <a:latin typeface="Cambria Math"/>
                                </a:rPr>
                                <m:t>−1</m:t>
                              </m:r>
                            </m:e>
                            <m:e>
                              <m:r>
                                <a:rPr lang="en-US" sz="2000" i="1">
                                  <a:latin typeface="Cambria Math"/>
                                </a:rPr>
                                <m:t>0</m:t>
                              </m:r>
                            </m:e>
                          </m:mr>
                          <m:mr>
                            <m:e>
                              <m:r>
                                <a:rPr lang="en-US" sz="2000" i="1">
                                  <a:latin typeface="Cambria Math"/>
                                </a:rPr>
                                <m:t>0</m:t>
                              </m:r>
                            </m:e>
                            <m:e>
                              <m:r>
                                <a:rPr lang="en-US" sz="2000" i="1">
                                  <a:latin typeface="Cambria Math"/>
                                </a:rPr>
                                <m:t>1</m:t>
                              </m:r>
                            </m:e>
                            <m:e>
                              <m:r>
                                <a:rPr lang="en-US" sz="2000" i="1">
                                  <a:latin typeface="Cambria Math"/>
                                </a:rPr>
                                <m:t>−1</m:t>
                              </m:r>
                            </m:e>
                          </m:mr>
                          <m:mr>
                            <m:e>
                              <m:r>
                                <a:rPr lang="en-US" sz="2000" i="1">
                                  <a:latin typeface="Cambria Math"/>
                                </a:rPr>
                                <m:t>−1</m:t>
                              </m:r>
                            </m:e>
                            <m:e>
                              <m:r>
                                <a:rPr lang="en-US" sz="2000" i="1">
                                  <a:latin typeface="Cambria Math"/>
                                </a:rPr>
                                <m:t>0</m:t>
                              </m:r>
                            </m:e>
                            <m:e>
                              <m:r>
                                <a:rPr lang="en-US" sz="2000" i="1">
                                  <a:latin typeface="Cambria Math"/>
                                </a:rPr>
                                <m:t>1</m:t>
                              </m:r>
                            </m:e>
                          </m:mr>
                        </m:m>
                      </m:e>
                    </m:d>
                  </m:oMath>
                </a14:m>
                <a:r>
                  <a:rPr lang="en-US" sz="2000" dirty="0" smtClean="0"/>
                  <a:t>     	</a:t>
                </a:r>
                <a:r>
                  <a:rPr lang="en-US" sz="2000" dirty="0" smtClean="0"/>
                  <a:t>	</a:t>
                </a:r>
                <a:r>
                  <a:rPr lang="en-US" sz="2000" dirty="0" smtClean="0">
                    <a:latin typeface="Times New Roman" pitchFamily="18" charset="0"/>
                    <a:cs typeface="Times New Roman" pitchFamily="18" charset="0"/>
                  </a:rPr>
                  <a:t>(</a:t>
                </a:r>
                <a:r>
                  <a:rPr lang="en-US" sz="2000" dirty="0" smtClean="0">
                    <a:latin typeface="Times New Roman" pitchFamily="18" charset="0"/>
                    <a:cs typeface="Times New Roman" pitchFamily="18" charset="0"/>
                  </a:rPr>
                  <a:t>33)</a:t>
                </a:r>
                <a:endParaRPr lang="en-US" sz="2000" dirty="0">
                  <a:latin typeface="Times New Roman" pitchFamily="18" charset="0"/>
                  <a:cs typeface="Times New Roman" pitchFamily="18" charset="0"/>
                </a:endParaRPr>
              </a:p>
            </p:txBody>
          </p:sp>
        </mc:Choice>
        <mc:Fallback>
          <p:sp>
            <p:nvSpPr>
              <p:cNvPr id="7" name="TextBox 6"/>
              <p:cNvSpPr txBox="1">
                <a:spLocks noRot="1" noChangeAspect="1" noMove="1" noResize="1" noEditPoints="1" noAdjustHandles="1" noChangeArrowheads="1" noChangeShapeType="1" noTextEdit="1"/>
              </p:cNvSpPr>
              <p:nvPr/>
            </p:nvSpPr>
            <p:spPr>
              <a:xfrm>
                <a:off x="533400" y="1585828"/>
                <a:ext cx="8382000" cy="4814972"/>
              </a:xfrm>
              <a:prstGeom prst="rect">
                <a:avLst/>
              </a:prstGeom>
              <a:blipFill rotWithShape="1">
                <a:blip r:embed="rId3"/>
                <a:stretch>
                  <a:fillRect l="-1018"/>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130</a:t>
            </a:fld>
            <a:endParaRPr lang="en-US"/>
          </a:p>
        </p:txBody>
      </p:sp>
      <p:sp>
        <p:nvSpPr>
          <p:cNvPr id="8" name="TextBox 7"/>
          <p:cNvSpPr txBox="1"/>
          <p:nvPr/>
        </p:nvSpPr>
        <p:spPr>
          <a:xfrm>
            <a:off x="0" y="370582"/>
            <a:ext cx="9144000" cy="1077218"/>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a:t>
            </a:r>
            <a:r>
              <a:rPr lang="en-US" sz="3200" dirty="0" smtClean="0">
                <a:latin typeface="Times New Roman" pitchFamily="18" charset="0"/>
                <a:cs typeface="Times New Roman" pitchFamily="18" charset="0"/>
              </a:rPr>
              <a:t>Models</a:t>
            </a:r>
          </a:p>
          <a:p>
            <a:pPr marL="457200" lvl="4" algn="ctr"/>
            <a:r>
              <a:rPr lang="en-US" sz="3200" dirty="0">
                <a:latin typeface="Times New Roman" pitchFamily="18" charset="0"/>
                <a:cs typeface="Times New Roman" pitchFamily="18" charset="0"/>
              </a:rPr>
              <a:t>The Delta-Grounded Wye Step Down </a:t>
            </a:r>
            <a:r>
              <a:rPr lang="en-US" sz="3200" dirty="0" smtClean="0">
                <a:latin typeface="Times New Roman" pitchFamily="18" charset="0"/>
                <a:cs typeface="Times New Roman" pitchFamily="18" charset="0"/>
              </a:rPr>
              <a:t>Connection</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3162485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8" end="8"/>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Rectangle 1"/>
              <p:cNvSpPr/>
              <p:nvPr/>
            </p:nvSpPr>
            <p:spPr>
              <a:xfrm>
                <a:off x="762000" y="1725071"/>
                <a:ext cx="7924800" cy="4599529"/>
              </a:xfrm>
              <a:prstGeom prst="rect">
                <a:avLst/>
              </a:prstGeom>
            </p:spPr>
            <p:txBody>
              <a:bodyPr wrap="square">
                <a:spAutoFit/>
              </a:bodyPr>
              <a:lstStyle/>
              <a:p>
                <a:pPr marL="342900" lvl="2" indent="-342900">
                  <a:buFont typeface="Arial" pitchFamily="34" charset="0"/>
                  <a:buChar char="•"/>
                </a:pPr>
                <a:endParaRPr lang="en-US" dirty="0" smtClean="0"/>
              </a:p>
              <a:p>
                <a:pPr marL="342900" lvl="2" indent="-342900">
                  <a:buFont typeface="Wingdings" pitchFamily="2" charset="2"/>
                  <a:buChar char="Ø"/>
                </a:pPr>
                <a:r>
                  <a:rPr lang="en-US" sz="2400" dirty="0" smtClean="0">
                    <a:latin typeface="Times New Roman" pitchFamily="18" charset="0"/>
                    <a:cs typeface="Times New Roman" pitchFamily="18" charset="0"/>
                  </a:rPr>
                  <a:t>Substituting </a:t>
                </a:r>
                <a:r>
                  <a:rPr lang="en-US" sz="2400" dirty="0">
                    <a:latin typeface="Times New Roman" pitchFamily="18" charset="0"/>
                    <a:cs typeface="Times New Roman" pitchFamily="18" charset="0"/>
                  </a:rPr>
                  <a:t>equation </a:t>
                </a:r>
                <a:r>
                  <a:rPr lang="en-US" sz="2400" dirty="0" smtClean="0">
                    <a:latin typeface="Times New Roman" pitchFamily="18" charset="0"/>
                    <a:cs typeface="Times New Roman" pitchFamily="18" charset="0"/>
                  </a:rPr>
                  <a:t>(32) </a:t>
                </a:r>
                <a:r>
                  <a:rPr lang="en-US" sz="2400" dirty="0">
                    <a:latin typeface="Times New Roman" pitchFamily="18" charset="0"/>
                    <a:cs typeface="Times New Roman" pitchFamily="18" charset="0"/>
                  </a:rPr>
                  <a:t>into equation </a:t>
                </a:r>
                <a:r>
                  <a:rPr lang="en-US" sz="2400" dirty="0" smtClean="0">
                    <a:latin typeface="Times New Roman" pitchFamily="18" charset="0"/>
                    <a:cs typeface="Times New Roman" pitchFamily="18" charset="0"/>
                  </a:rPr>
                  <a:t>(31) </a:t>
                </a:r>
                <a:r>
                  <a:rPr lang="en-US" sz="2400" dirty="0">
                    <a:latin typeface="Times New Roman" pitchFamily="18" charset="0"/>
                    <a:cs typeface="Times New Roman" pitchFamily="18" charset="0"/>
                  </a:rPr>
                  <a:t>we </a:t>
                </a:r>
                <a:r>
                  <a:rPr lang="en-US" sz="2400" dirty="0" smtClean="0">
                    <a:latin typeface="Times New Roman" pitchFamily="18" charset="0"/>
                    <a:cs typeface="Times New Roman" pitchFamily="18" charset="0"/>
                  </a:rPr>
                  <a:t>get</a:t>
                </a:r>
                <a:r>
                  <a:rPr lang="en-US" sz="2400" dirty="0" smtClean="0">
                    <a:latin typeface="Times New Roman" pitchFamily="18" charset="0"/>
                    <a:cs typeface="Times New Roman" pitchFamily="18" charset="0"/>
                  </a:rPr>
                  <a:t>:</a:t>
                </a:r>
              </a:p>
              <a:p>
                <a:pPr marL="0" lvl="2"/>
                <a:endParaRPr lang="en-US" dirty="0"/>
              </a:p>
              <a:p>
                <a:pPr marL="0" lvl="2"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𝑉𝑡</m:t>
                            </m:r>
                          </m:e>
                          <m:sub>
                            <m:r>
                              <a:rPr lang="en-US" sz="2000" i="1">
                                <a:latin typeface="Cambria Math"/>
                              </a:rPr>
                              <m:t>𝑎𝑏𝑐</m:t>
                            </m:r>
                          </m:sub>
                        </m:sSub>
                      </m:e>
                    </m:d>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r>
                              <a:rPr lang="en-US" sz="2000" i="1">
                                <a:latin typeface="Cambria Math"/>
                              </a:rPr>
                              <m:t>𝐴𝑉</m:t>
                            </m:r>
                          </m:e>
                        </m:d>
                      </m:e>
                      <m:sup>
                        <m:r>
                          <a:rPr lang="en-US" sz="2000" i="1">
                            <a:latin typeface="Cambria Math"/>
                          </a:rPr>
                          <m:t>−1</m:t>
                        </m:r>
                      </m:sup>
                    </m:sSup>
                    <m:d>
                      <m:dPr>
                        <m:begChr m:val="["/>
                        <m:endChr m:val="]"/>
                        <m:ctrlPr>
                          <a:rPr lang="en-US" sz="2000" i="1">
                            <a:latin typeface="Cambria Math"/>
                          </a:rPr>
                        </m:ctrlPr>
                      </m:dPr>
                      <m:e>
                        <m:r>
                          <a:rPr lang="en-US" sz="2000" i="1">
                            <a:latin typeface="Cambria Math"/>
                          </a:rPr>
                          <m:t>𝐷</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𝐴𝐵𝐶</m:t>
                            </m:r>
                          </m:sub>
                        </m:sSub>
                      </m:e>
                    </m:d>
                  </m:oMath>
                </a14:m>
                <a:r>
                  <a:rPr lang="en-US" sz="2000" dirty="0"/>
                  <a:t>     </a:t>
                </a:r>
                <a:r>
                  <a:rPr lang="en-US" sz="2000" dirty="0" smtClean="0"/>
                  <a:t>	</a:t>
                </a:r>
                <a:r>
                  <a:rPr lang="en-US" sz="2000" dirty="0" smtClean="0">
                    <a:latin typeface="Times New Roman" pitchFamily="18" charset="0"/>
                    <a:cs typeface="Times New Roman" pitchFamily="18" charset="0"/>
                  </a:rPr>
                  <a:t>(34)</a:t>
                </a:r>
              </a:p>
              <a:p>
                <a:pPr marL="0" lvl="2" algn="ctr"/>
                <a:endParaRPr lang="en-US" sz="2000" dirty="0"/>
              </a:p>
              <a:p>
                <a:pPr marL="0" lvl="2" algn="ctr"/>
                <a:r>
                  <a:rPr lang="en-US" sz="2000" dirty="0">
                    <a:latin typeface="Times New Roman" pitchFamily="18" charset="0"/>
                    <a:cs typeface="Times New Roman" pitchFamily="18" charset="0"/>
                  </a:rPr>
                  <a:t>where</a:t>
                </a:r>
                <a:r>
                  <a:rPr lang="en-US" sz="2000" b="1" dirty="0">
                    <a:solidFill>
                      <a:srgbClr val="FF0000"/>
                    </a:solidFill>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𝑡</m:t>
                            </m:r>
                          </m:sub>
                        </m:sSub>
                      </m:e>
                    </m:d>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r>
                              <a:rPr lang="en-US" sz="2000" i="1">
                                <a:latin typeface="Cambria Math"/>
                              </a:rPr>
                              <m:t>𝐴𝑉</m:t>
                            </m:r>
                          </m:e>
                        </m:d>
                      </m:e>
                      <m:sup>
                        <m:r>
                          <a:rPr lang="en-US" sz="2000" i="1">
                            <a:latin typeface="Cambria Math"/>
                          </a:rPr>
                          <m:t>−1</m:t>
                        </m:r>
                      </m:sup>
                    </m:sSup>
                    <m:d>
                      <m:dPr>
                        <m:begChr m:val="["/>
                        <m:endChr m:val="]"/>
                        <m:ctrlPr>
                          <a:rPr lang="en-US" sz="2000" i="1">
                            <a:latin typeface="Cambria Math"/>
                          </a:rPr>
                        </m:ctrlPr>
                      </m:dPr>
                      <m:e>
                        <m:r>
                          <a:rPr lang="en-US" sz="2000" i="1">
                            <a:latin typeface="Cambria Math"/>
                          </a:rPr>
                          <m:t>𝐷</m:t>
                        </m:r>
                      </m:e>
                    </m:d>
                    <m:r>
                      <a:rPr lang="en-US" sz="2000" i="1">
                        <a:latin typeface="Cambria Math"/>
                      </a:rPr>
                      <m:t>=</m:t>
                    </m:r>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𝑛</m:t>
                            </m:r>
                          </m:e>
                          <m:sub>
                            <m:r>
                              <a:rPr lang="en-US" sz="2000" i="1">
                                <a:latin typeface="Cambria Math"/>
                              </a:rPr>
                              <m:t>𝑡</m:t>
                            </m:r>
                          </m:sub>
                        </m:sSub>
                      </m:den>
                    </m:f>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1</m:t>
                              </m:r>
                            </m:e>
                            <m:e>
                              <m:r>
                                <a:rPr lang="en-US" sz="2000" i="1">
                                  <a:latin typeface="Cambria Math"/>
                                </a:rPr>
                                <m:t>0</m:t>
                              </m:r>
                            </m:e>
                            <m:e>
                              <m:r>
                                <a:rPr lang="en-US" sz="2000" i="1">
                                  <a:latin typeface="Cambria Math"/>
                                </a:rPr>
                                <m:t>−1</m:t>
                              </m:r>
                            </m:e>
                          </m:mr>
                          <m:mr>
                            <m:e>
                              <m:r>
                                <a:rPr lang="en-US" sz="2000" i="1">
                                  <a:latin typeface="Cambria Math"/>
                                </a:rPr>
                                <m:t>−1</m:t>
                              </m:r>
                            </m:e>
                            <m:e>
                              <m:r>
                                <a:rPr lang="en-US" sz="2000" i="1">
                                  <a:latin typeface="Cambria Math"/>
                                </a:rPr>
                                <m:t>1</m:t>
                              </m:r>
                            </m:e>
                            <m:e>
                              <m:r>
                                <a:rPr lang="en-US" sz="2000" i="1">
                                  <a:latin typeface="Cambria Math"/>
                                </a:rPr>
                                <m:t>0</m:t>
                              </m:r>
                            </m:e>
                          </m:mr>
                          <m:mr>
                            <m:e>
                              <m:r>
                                <a:rPr lang="en-US" sz="2000" i="1">
                                  <a:latin typeface="Cambria Math"/>
                                </a:rPr>
                                <m:t>−1</m:t>
                              </m:r>
                            </m:e>
                            <m:e>
                              <m:r>
                                <a:rPr lang="en-US" sz="2000" i="1">
                                  <a:latin typeface="Cambria Math"/>
                                </a:rPr>
                                <m:t>0</m:t>
                              </m:r>
                            </m:e>
                            <m:e>
                              <m:r>
                                <a:rPr lang="en-US" sz="2000" i="1">
                                  <a:latin typeface="Cambria Math"/>
                                </a:rPr>
                                <m:t>1</m:t>
                              </m:r>
                            </m:e>
                          </m:mr>
                        </m:m>
                      </m:e>
                    </m:d>
                  </m:oMath>
                </a14:m>
                <a:r>
                  <a:rPr lang="en-US" sz="2000" b="1" dirty="0">
                    <a:solidFill>
                      <a:srgbClr val="FF0000"/>
                    </a:solidFill>
                  </a:rPr>
                  <a:t>     </a:t>
                </a:r>
                <a:r>
                  <a:rPr lang="en-US" sz="2000" b="1" dirty="0" smtClean="0">
                    <a:solidFill>
                      <a:srgbClr val="FF0000"/>
                    </a:solidFill>
                  </a:rPr>
                  <a:t>	</a:t>
                </a:r>
                <a:r>
                  <a:rPr lang="en-US" sz="2000" dirty="0" smtClean="0">
                    <a:latin typeface="Times New Roman" pitchFamily="18" charset="0"/>
                    <a:cs typeface="Times New Roman" pitchFamily="18" charset="0"/>
                  </a:rPr>
                  <a:t>(35)</a:t>
                </a:r>
              </a:p>
              <a:p>
                <a:pPr marL="0" lvl="2" algn="ctr"/>
                <a:endParaRPr lang="en-US" sz="2400" dirty="0" smtClean="0">
                  <a:latin typeface="Times New Roman" pitchFamily="18" charset="0"/>
                  <a:cs typeface="Times New Roman" pitchFamily="18" charset="0"/>
                </a:endParaRPr>
              </a:p>
              <a:p>
                <a:pPr marL="0" lvl="2" algn="ctr"/>
                <a:endParaRPr lang="en-US" sz="2400" dirty="0">
                  <a:latin typeface="Times New Roman" pitchFamily="18" charset="0"/>
                  <a:cs typeface="Times New Roman" pitchFamily="18" charset="0"/>
                </a:endParaRPr>
              </a:p>
              <a:p>
                <a:pPr marL="342900" lvl="2" indent="-342900">
                  <a:buFont typeface="Wingdings" pitchFamily="2" charset="2"/>
                  <a:buChar char="Ø"/>
                </a:pPr>
                <a:r>
                  <a:rPr lang="en-US" sz="2400" dirty="0">
                    <a:latin typeface="Times New Roman" pitchFamily="18" charset="0"/>
                    <a:cs typeface="Times New Roman" pitchFamily="18" charset="0"/>
                  </a:rPr>
                  <a:t>Substitute equations </a:t>
                </a:r>
                <a:r>
                  <a:rPr lang="en-US" sz="2400" dirty="0" smtClean="0">
                    <a:latin typeface="Times New Roman" pitchFamily="18" charset="0"/>
                    <a:cs typeface="Times New Roman" pitchFamily="18" charset="0"/>
                  </a:rPr>
                  <a:t>(27) </a:t>
                </a:r>
                <a:r>
                  <a:rPr lang="en-US" sz="2400" dirty="0">
                    <a:latin typeface="Times New Roman" pitchFamily="18" charset="0"/>
                    <a:cs typeface="Times New Roman" pitchFamily="18" charset="0"/>
                  </a:rPr>
                  <a:t>into equation </a:t>
                </a:r>
                <a:r>
                  <a:rPr lang="en-US" sz="2400" dirty="0" smtClean="0">
                    <a:latin typeface="Times New Roman" pitchFamily="18" charset="0"/>
                    <a:cs typeface="Times New Roman" pitchFamily="18" charset="0"/>
                  </a:rPr>
                  <a:t>(34)</a:t>
                </a:r>
                <a:endParaRPr lang="en-US" sz="2400" dirty="0">
                  <a:latin typeface="Times New Roman" pitchFamily="18" charset="0"/>
                  <a:cs typeface="Times New Roman" pitchFamily="18" charset="0"/>
                </a:endParaRPr>
              </a:p>
              <a:p>
                <a:pPr marL="342900" lvl="2" indent="-342900">
                  <a:buFont typeface="Arial" pitchFamily="34" charset="0"/>
                  <a:buChar char="•"/>
                </a:pPr>
                <a:endParaRPr lang="en-US" sz="2400" dirty="0"/>
              </a:p>
              <a:p>
                <a:pPr marL="0" lvl="2"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𝑉𝐿𝐺</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𝑍𝑡</m:t>
                            </m:r>
                          </m:e>
                          <m:sub>
                            <m:r>
                              <a:rPr lang="en-US" sz="2000" i="1">
                                <a:latin typeface="Cambria Math"/>
                              </a:rPr>
                              <m:t>𝑎𝑏𝑐</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𝐴𝐵𝐶</m:t>
                            </m:r>
                          </m:sub>
                        </m:sSub>
                      </m:e>
                    </m:d>
                  </m:oMath>
                </a14:m>
                <a:r>
                  <a:rPr lang="en-US" sz="2000" b="1" dirty="0">
                    <a:solidFill>
                      <a:srgbClr val="FF0000"/>
                    </a:solidFill>
                  </a:rPr>
                  <a:t>  		</a:t>
                </a:r>
                <a:r>
                  <a:rPr lang="en-US" sz="2000" dirty="0" smtClean="0">
                    <a:latin typeface="Times New Roman" pitchFamily="18" charset="0"/>
                    <a:cs typeface="Times New Roman" pitchFamily="18" charset="0"/>
                  </a:rPr>
                  <a:t>(36)</a:t>
                </a:r>
                <a:endParaRPr lang="en-US" sz="2000" dirty="0">
                  <a:latin typeface="Times New Roman" pitchFamily="18" charset="0"/>
                  <a:cs typeface="Times New Roman" pitchFamily="18" charset="0"/>
                </a:endParaRPr>
              </a:p>
              <a:p>
                <a:pPr marL="0" lvl="2" algn="ctr"/>
                <a:endParaRPr lang="en-US" sz="2400" dirty="0">
                  <a:latin typeface="Times New Roman" pitchFamily="18" charset="0"/>
                  <a:cs typeface="Times New Roman" pitchFamily="18" charset="0"/>
                </a:endParaRPr>
              </a:p>
            </p:txBody>
          </p:sp>
        </mc:Choice>
        <mc:Fallback>
          <p:sp>
            <p:nvSpPr>
              <p:cNvPr id="2" name="Rectangle 1"/>
              <p:cNvSpPr>
                <a:spLocks noRot="1" noChangeAspect="1" noMove="1" noResize="1" noEditPoints="1" noAdjustHandles="1" noChangeArrowheads="1" noChangeShapeType="1" noTextEdit="1"/>
              </p:cNvSpPr>
              <p:nvPr/>
            </p:nvSpPr>
            <p:spPr>
              <a:xfrm>
                <a:off x="762000" y="1725071"/>
                <a:ext cx="7924800" cy="4599529"/>
              </a:xfrm>
              <a:prstGeom prst="rect">
                <a:avLst/>
              </a:prstGeom>
              <a:blipFill rotWithShape="1">
                <a:blip r:embed="rId2"/>
                <a:stretch>
                  <a:fillRect l="-100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B6F15528-21DE-4FAA-801E-634DDDAF4B2B}" type="slidenum">
              <a:rPr lang="en-US" smtClean="0"/>
              <a:pPr/>
              <a:t>131</a:t>
            </a:fld>
            <a:endParaRPr lang="en-US"/>
          </a:p>
        </p:txBody>
      </p:sp>
      <p:sp>
        <p:nvSpPr>
          <p:cNvPr id="6" name="TextBox 5"/>
          <p:cNvSpPr txBox="1"/>
          <p:nvPr/>
        </p:nvSpPr>
        <p:spPr>
          <a:xfrm>
            <a:off x="0" y="370582"/>
            <a:ext cx="9144000" cy="1077218"/>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a:t>
            </a:r>
            <a:r>
              <a:rPr lang="en-US" sz="3200" dirty="0" smtClean="0">
                <a:latin typeface="Times New Roman" pitchFamily="18" charset="0"/>
                <a:cs typeface="Times New Roman" pitchFamily="18" charset="0"/>
              </a:rPr>
              <a:t>Models</a:t>
            </a:r>
          </a:p>
          <a:p>
            <a:pPr marL="457200" lvl="4" algn="ctr"/>
            <a:r>
              <a:rPr lang="en-US" sz="3200" dirty="0">
                <a:latin typeface="Times New Roman" pitchFamily="18" charset="0"/>
                <a:cs typeface="Times New Roman" pitchFamily="18" charset="0"/>
              </a:rPr>
              <a:t>The Delta-Grounded Wye Step Down </a:t>
            </a:r>
            <a:r>
              <a:rPr lang="en-US" sz="3200" dirty="0" smtClean="0">
                <a:latin typeface="Times New Roman" pitchFamily="18" charset="0"/>
                <a:cs typeface="Times New Roman" pitchFamily="18" charset="0"/>
              </a:rPr>
              <a:t>Connection</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1797004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8" end="8"/>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mc:Choice xmlns:a14="http://schemas.microsoft.com/office/drawing/2010/main" Requires="a14">
          <p:sp>
            <p:nvSpPr>
              <p:cNvPr id="7" name="TextBox 6"/>
              <p:cNvSpPr txBox="1"/>
              <p:nvPr/>
            </p:nvSpPr>
            <p:spPr>
              <a:xfrm>
                <a:off x="609600" y="1641397"/>
                <a:ext cx="8229600" cy="4302203"/>
              </a:xfrm>
              <a:prstGeom prst="rect">
                <a:avLst/>
              </a:prstGeom>
              <a:noFill/>
            </p:spPr>
            <p:txBody>
              <a:bodyPr wrap="square" rtlCol="0">
                <a:spAutoFit/>
              </a:bodyPr>
              <a:lstStyle/>
              <a:p>
                <a:pPr marL="342900" lvl="2" indent="-342900">
                  <a:buFont typeface="Arial" pitchFamily="34" charset="0"/>
                  <a:buChar char="•"/>
                </a:pPr>
                <a:endParaRPr lang="en-US" sz="2000" b="1" dirty="0" smtClean="0">
                  <a:solidFill>
                    <a:srgbClr val="FF0000"/>
                  </a:solidFill>
                </a:endParaRPr>
              </a:p>
              <a:p>
                <a:pPr marL="0" lvl="2" algn="ctr"/>
                <a:endParaRPr lang="en-US" dirty="0" smtClean="0"/>
              </a:p>
              <a:p>
                <a:pPr marL="342900" lvl="2" indent="-342900">
                  <a:buFont typeface="Wingdings" pitchFamily="2" charset="2"/>
                  <a:buChar char="Ø"/>
                </a:pPr>
                <a:r>
                  <a:rPr lang="en-US" sz="2400" dirty="0">
                    <a:latin typeface="Times New Roman" pitchFamily="18" charset="0"/>
                    <a:cs typeface="Times New Roman" pitchFamily="18" charset="0"/>
                  </a:rPr>
                  <a:t>Rearrange equation </a:t>
                </a:r>
                <a:r>
                  <a:rPr lang="en-US" sz="2400" dirty="0" smtClean="0">
                    <a:latin typeface="Times New Roman" pitchFamily="18" charset="0"/>
                    <a:cs typeface="Times New Roman" pitchFamily="18" charset="0"/>
                  </a:rPr>
                  <a:t>(36).</a:t>
                </a:r>
                <a:endParaRPr lang="en-US" sz="2400" dirty="0">
                  <a:latin typeface="Times New Roman" pitchFamily="18" charset="0"/>
                  <a:cs typeface="Times New Roman" pitchFamily="18" charset="0"/>
                </a:endParaRPr>
              </a:p>
              <a:p>
                <a:pPr marL="342900" lvl="2" indent="-342900">
                  <a:buFont typeface="Arial" pitchFamily="34" charset="0"/>
                  <a:buChar char="•"/>
                </a:pPr>
                <a:endParaRPr lang="en-US" dirty="0"/>
              </a:p>
              <a:p>
                <a:pPr marL="0" lvl="2"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𝑉𝐿𝐺</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𝐵</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r>
                  <a:rPr lang="en-US" sz="2000" dirty="0" smtClean="0"/>
                  <a:t>     		</a:t>
                </a:r>
                <a:r>
                  <a:rPr lang="en-US" sz="2000" dirty="0" smtClean="0">
                    <a:latin typeface="Times New Roman" pitchFamily="18" charset="0"/>
                    <a:cs typeface="Times New Roman" pitchFamily="18" charset="0"/>
                  </a:rPr>
                  <a:t>(37)</a:t>
                </a:r>
              </a:p>
              <a:p>
                <a:pPr marL="0" lvl="2" algn="ctr"/>
                <a:endParaRPr lang="en-US" sz="2000" dirty="0" smtClean="0"/>
              </a:p>
              <a:p>
                <a:pPr marL="0" lvl="2" algn="ctr"/>
                <a:r>
                  <a:rPr lang="en-US" sz="2000" dirty="0">
                    <a:latin typeface="Times New Roman" pitchFamily="18" charset="0"/>
                    <a:cs typeface="Times New Roman" pitchFamily="18" charset="0"/>
                  </a:rPr>
                  <a:t>w</a:t>
                </a:r>
                <a:r>
                  <a:rPr lang="en-US" sz="2000" dirty="0" smtClean="0">
                    <a:latin typeface="Times New Roman" pitchFamily="18" charset="0"/>
                    <a:cs typeface="Times New Roman" pitchFamily="18" charset="0"/>
                  </a:rPr>
                  <a:t>here</a:t>
                </a:r>
                <a:r>
                  <a:rPr lang="en-US" sz="20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𝐵</m:t>
                            </m:r>
                          </m:e>
                          <m:sub>
                            <m:r>
                              <a:rPr lang="en-US" sz="2000" i="1">
                                <a:latin typeface="Cambria Math"/>
                              </a:rPr>
                              <m:t>𝑡</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𝑍𝑡</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𝑍𝑡</m:t>
                                  </m:r>
                                </m:e>
                                <m:sub>
                                  <m:r>
                                    <a:rPr lang="en-US" sz="2000" i="1">
                                      <a:latin typeface="Cambria Math"/>
                                    </a:rPr>
                                    <m:t>𝑎</m:t>
                                  </m:r>
                                </m:sub>
                              </m:sSub>
                            </m:e>
                            <m:e>
                              <m:r>
                                <a:rPr lang="en-US" sz="2000" i="1">
                                  <a:latin typeface="Cambria Math"/>
                                </a:rPr>
                                <m:t>0</m:t>
                              </m:r>
                            </m:e>
                            <m:e>
                              <m:r>
                                <a:rPr lang="en-US" sz="2000" i="1">
                                  <a:latin typeface="Cambria Math"/>
                                </a:rPr>
                                <m:t>0</m:t>
                              </m:r>
                            </m:e>
                          </m:mr>
                          <m:mr>
                            <m:e>
                              <m:r>
                                <a:rPr lang="en-US" sz="2000" i="1">
                                  <a:latin typeface="Cambria Math"/>
                                </a:rPr>
                                <m:t>0</m:t>
                              </m:r>
                            </m:e>
                            <m:e>
                              <m:sSub>
                                <m:sSubPr>
                                  <m:ctrlPr>
                                    <a:rPr lang="en-US" sz="2000" i="1">
                                      <a:latin typeface="Cambria Math"/>
                                    </a:rPr>
                                  </m:ctrlPr>
                                </m:sSubPr>
                                <m:e>
                                  <m:r>
                                    <a:rPr lang="en-US" sz="2000" i="1">
                                      <a:latin typeface="Cambria Math"/>
                                    </a:rPr>
                                    <m:t>𝑍𝑡</m:t>
                                  </m:r>
                                </m:e>
                                <m:sub>
                                  <m:r>
                                    <a:rPr lang="en-US" sz="2000" i="1">
                                      <a:latin typeface="Cambria Math"/>
                                    </a:rPr>
                                    <m:t>𝑏</m:t>
                                  </m:r>
                                </m:sub>
                              </m:sSub>
                            </m:e>
                            <m:e>
                              <m:r>
                                <a:rPr lang="en-US" sz="2000" i="1">
                                  <a:latin typeface="Cambria Math"/>
                                </a:rPr>
                                <m:t>0</m:t>
                              </m:r>
                            </m:e>
                          </m:mr>
                          <m:mr>
                            <m:e>
                              <m:r>
                                <a:rPr lang="en-US" sz="2000" i="1">
                                  <a:latin typeface="Cambria Math"/>
                                </a:rPr>
                                <m:t>0</m:t>
                              </m:r>
                            </m:e>
                            <m:e>
                              <m:r>
                                <a:rPr lang="en-US" sz="2000" i="1">
                                  <a:latin typeface="Cambria Math"/>
                                </a:rPr>
                                <m:t>0</m:t>
                              </m:r>
                            </m:e>
                            <m:e>
                              <m:sSub>
                                <m:sSubPr>
                                  <m:ctrlPr>
                                    <a:rPr lang="en-US" sz="2000" i="1">
                                      <a:latin typeface="Cambria Math"/>
                                    </a:rPr>
                                  </m:ctrlPr>
                                </m:sSubPr>
                                <m:e>
                                  <m:r>
                                    <a:rPr lang="en-US" sz="2000" i="1">
                                      <a:latin typeface="Cambria Math"/>
                                    </a:rPr>
                                    <m:t>𝑍𝑡</m:t>
                                  </m:r>
                                </m:e>
                                <m:sub>
                                  <m:r>
                                    <a:rPr lang="en-US" sz="2000" i="1">
                                      <a:latin typeface="Cambria Math"/>
                                    </a:rPr>
                                    <m:t>𝑐</m:t>
                                  </m:r>
                                </m:sub>
                              </m:sSub>
                            </m:e>
                          </m:mr>
                        </m:m>
                      </m:e>
                    </m:d>
                  </m:oMath>
                </a14:m>
                <a:r>
                  <a:rPr lang="en-US" sz="2000" dirty="0" smtClean="0"/>
                  <a:t>    	</a:t>
                </a:r>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(38)</a:t>
                </a:r>
              </a:p>
              <a:p>
                <a:pPr marL="0" lvl="2" algn="ctr"/>
                <a:endParaRPr lang="en-US" sz="2400" dirty="0">
                  <a:latin typeface="Times New Roman" pitchFamily="18" charset="0"/>
                  <a:cs typeface="Times New Roman" pitchFamily="18" charset="0"/>
                </a:endParaRPr>
              </a:p>
              <a:p>
                <a:pPr marL="342900" lvl="2" indent="-342900">
                  <a:buFont typeface="Arial" pitchFamily="34" charset="0"/>
                  <a:buChar char="•"/>
                </a:pPr>
                <a:endParaRPr lang="en-US" b="1" dirty="0" smtClean="0">
                  <a:solidFill>
                    <a:srgbClr val="FF0000"/>
                  </a:solidFill>
                </a:endParaRPr>
              </a:p>
              <a:p>
                <a:pPr marL="342900" lvl="2" indent="-342900">
                  <a:buFont typeface="Wingdings" pitchFamily="2" charset="2"/>
                  <a:buChar char="Ø"/>
                </a:pPr>
                <a:r>
                  <a:rPr lang="en-US" sz="2400" dirty="0">
                    <a:latin typeface="Times New Roman" pitchFamily="18" charset="0"/>
                    <a:cs typeface="Times New Roman" pitchFamily="18" charset="0"/>
                  </a:rPr>
                  <a:t>Equations </a:t>
                </a:r>
                <a:r>
                  <a:rPr lang="en-US" sz="2400" dirty="0" smtClean="0">
                    <a:latin typeface="Times New Roman" pitchFamily="18" charset="0"/>
                    <a:cs typeface="Times New Roman" pitchFamily="18" charset="0"/>
                  </a:rPr>
                  <a:t>(29) </a:t>
                </a:r>
                <a:r>
                  <a:rPr lang="en-US" sz="2400" dirty="0">
                    <a:latin typeface="Times New Roman" pitchFamily="18" charset="0"/>
                    <a:cs typeface="Times New Roman" pitchFamily="18" charset="0"/>
                  </a:rPr>
                  <a:t>and </a:t>
                </a:r>
                <a:r>
                  <a:rPr lang="en-US" sz="2400" dirty="0" smtClean="0">
                    <a:latin typeface="Times New Roman" pitchFamily="18" charset="0"/>
                    <a:cs typeface="Times New Roman" pitchFamily="18" charset="0"/>
                  </a:rPr>
                  <a:t>(37) </a:t>
                </a:r>
                <a:r>
                  <a:rPr lang="en-US" sz="2400" dirty="0">
                    <a:latin typeface="Times New Roman" pitchFamily="18" charset="0"/>
                    <a:cs typeface="Times New Roman" pitchFamily="18" charset="0"/>
                  </a:rPr>
                  <a:t>are the generalized voltage equations for the step-down delta-grounded wye </a:t>
                </a:r>
                <a:r>
                  <a:rPr lang="en-US" sz="2400" dirty="0" smtClean="0">
                    <a:latin typeface="Times New Roman" pitchFamily="18" charset="0"/>
                    <a:cs typeface="Times New Roman" pitchFamily="18" charset="0"/>
                  </a:rPr>
                  <a:t>transformer.</a:t>
                </a:r>
                <a:endParaRPr lang="en-US" sz="2400" dirty="0">
                  <a:latin typeface="Times New Roman" pitchFamily="18" charset="0"/>
                  <a:cs typeface="Times New Roman" pitchFamily="18" charset="0"/>
                </a:endParaRPr>
              </a:p>
            </p:txBody>
          </p:sp>
        </mc:Choice>
        <mc:Fallback>
          <p:sp>
            <p:nvSpPr>
              <p:cNvPr id="7" name="TextBox 6"/>
              <p:cNvSpPr txBox="1">
                <a:spLocks noRot="1" noChangeAspect="1" noMove="1" noResize="1" noEditPoints="1" noAdjustHandles="1" noChangeArrowheads="1" noChangeShapeType="1" noTextEdit="1"/>
              </p:cNvSpPr>
              <p:nvPr/>
            </p:nvSpPr>
            <p:spPr>
              <a:xfrm>
                <a:off x="609600" y="1641397"/>
                <a:ext cx="8229600" cy="4302203"/>
              </a:xfrm>
              <a:prstGeom prst="rect">
                <a:avLst/>
              </a:prstGeom>
              <a:blipFill rotWithShape="1">
                <a:blip r:embed="rId3"/>
                <a:stretch>
                  <a:fillRect l="-963" b="-2266"/>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132</a:t>
            </a:fld>
            <a:endParaRPr lang="en-US"/>
          </a:p>
        </p:txBody>
      </p:sp>
      <p:sp>
        <p:nvSpPr>
          <p:cNvPr id="8" name="TextBox 7"/>
          <p:cNvSpPr txBox="1"/>
          <p:nvPr/>
        </p:nvSpPr>
        <p:spPr>
          <a:xfrm>
            <a:off x="0" y="370582"/>
            <a:ext cx="9144000" cy="1077218"/>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a:t>
            </a:r>
            <a:r>
              <a:rPr lang="en-US" sz="3200" dirty="0" smtClean="0">
                <a:latin typeface="Times New Roman" pitchFamily="18" charset="0"/>
                <a:cs typeface="Times New Roman" pitchFamily="18" charset="0"/>
              </a:rPr>
              <a:t>Models</a:t>
            </a:r>
          </a:p>
          <a:p>
            <a:pPr marL="457200" lvl="4" algn="ctr"/>
            <a:r>
              <a:rPr lang="en-US" sz="3200" dirty="0">
                <a:latin typeface="Times New Roman" pitchFamily="18" charset="0"/>
                <a:cs typeface="Times New Roman" pitchFamily="18" charset="0"/>
              </a:rPr>
              <a:t>The Delta-Grounded Wye Step Down </a:t>
            </a:r>
            <a:r>
              <a:rPr lang="en-US" sz="3200" dirty="0" smtClean="0">
                <a:latin typeface="Times New Roman" pitchFamily="18" charset="0"/>
                <a:cs typeface="Times New Roman" pitchFamily="18" charset="0"/>
              </a:rPr>
              <a:t>Connection</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3996742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381000" y="1334631"/>
            <a:ext cx="8458200" cy="2246769"/>
          </a:xfrm>
          <a:prstGeom prst="rect">
            <a:avLst/>
          </a:prstGeom>
          <a:noFill/>
        </p:spPr>
        <p:txBody>
          <a:bodyPr wrap="square" rtlCol="0">
            <a:spAutoFit/>
          </a:bodyPr>
          <a:lstStyle/>
          <a:p>
            <a:pPr marL="342900" lvl="2" indent="-342900">
              <a:buFont typeface="Arial" pitchFamily="34" charset="0"/>
              <a:buChar char="•"/>
            </a:pPr>
            <a:endParaRPr lang="en-US" sz="2000" b="1" dirty="0" smtClean="0">
              <a:solidFill>
                <a:srgbClr val="FF0000"/>
              </a:solidFill>
            </a:endParaRPr>
          </a:p>
          <a:p>
            <a:pPr marL="342900" lvl="2" indent="-342900">
              <a:buFont typeface="Wingdings" pitchFamily="2" charset="2"/>
              <a:buChar char="Ø"/>
            </a:pPr>
            <a:r>
              <a:rPr lang="en-US" sz="2000" dirty="0" smtClean="0">
                <a:latin typeface="Times New Roman" pitchFamily="18" charset="0"/>
                <a:cs typeface="Times New Roman" pitchFamily="18" charset="0"/>
              </a:rPr>
              <a:t>For currents, the thirty degree connection specifies that the positive sequence current entering H1 terminal will lead the positive sequence currents leaving the X1 terminal by 30 degrees. </a:t>
            </a:r>
            <a:endParaRPr lang="en-US" sz="2000" dirty="0" smtClean="0">
              <a:latin typeface="Times New Roman" pitchFamily="18" charset="0"/>
              <a:cs typeface="Times New Roman" pitchFamily="18" charset="0"/>
            </a:endParaRPr>
          </a:p>
          <a:p>
            <a:pPr marL="342900" lvl="2" indent="-342900">
              <a:buFont typeface="Wingdings" pitchFamily="2" charset="2"/>
              <a:buChar char="Ø"/>
            </a:pPr>
            <a:endParaRPr lang="en-US" sz="2000" dirty="0" smtClean="0">
              <a:latin typeface="Times New Roman" pitchFamily="18" charset="0"/>
              <a:cs typeface="Times New Roman" pitchFamily="18" charset="0"/>
            </a:endParaRPr>
          </a:p>
          <a:p>
            <a:pPr marL="342900" lvl="2" indent="-342900">
              <a:buFont typeface="Wingdings" pitchFamily="2" charset="2"/>
              <a:buChar char="Ø"/>
            </a:pPr>
            <a:r>
              <a:rPr lang="en-US" sz="2000" dirty="0" smtClean="0">
                <a:latin typeface="Times New Roman" pitchFamily="18" charset="0"/>
                <a:cs typeface="Times New Roman" pitchFamily="18" charset="0"/>
              </a:rPr>
              <a:t>Figure 5.0 shows the currents of the delta-grounded wye step down connection</a:t>
            </a: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8400" y="3446754"/>
            <a:ext cx="4895850" cy="3258846"/>
          </a:xfrm>
          <a:prstGeom prst="rect">
            <a:avLst/>
          </a:prstGeom>
        </p:spPr>
      </p:pic>
      <p:sp>
        <p:nvSpPr>
          <p:cNvPr id="5" name="TextBox 4"/>
          <p:cNvSpPr txBox="1"/>
          <p:nvPr/>
        </p:nvSpPr>
        <p:spPr>
          <a:xfrm>
            <a:off x="990600" y="5791200"/>
            <a:ext cx="14478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Figure 5.0</a:t>
            </a:r>
            <a:endParaRPr lang="en-US" sz="2000" dirty="0">
              <a:latin typeface="Times New Roman" pitchFamily="18" charset="0"/>
              <a:cs typeface="Times New Roman" pitchFamily="18" charset="0"/>
            </a:endParaRPr>
          </a:p>
        </p:txBody>
      </p:sp>
      <p:sp>
        <p:nvSpPr>
          <p:cNvPr id="3" name="Slide Number Placeholder 2"/>
          <p:cNvSpPr>
            <a:spLocks noGrp="1"/>
          </p:cNvSpPr>
          <p:nvPr>
            <p:ph type="sldNum" sz="quarter" idx="12"/>
          </p:nvPr>
        </p:nvSpPr>
        <p:spPr/>
        <p:txBody>
          <a:bodyPr/>
          <a:lstStyle/>
          <a:p>
            <a:fld id="{B6F15528-21DE-4FAA-801E-634DDDAF4B2B}" type="slidenum">
              <a:rPr lang="en-US" smtClean="0"/>
              <a:pPr/>
              <a:t>133</a:t>
            </a:fld>
            <a:endParaRPr lang="en-US"/>
          </a:p>
        </p:txBody>
      </p:sp>
      <p:sp>
        <p:nvSpPr>
          <p:cNvPr id="10" name="TextBox 9"/>
          <p:cNvSpPr txBox="1"/>
          <p:nvPr/>
        </p:nvSpPr>
        <p:spPr>
          <a:xfrm>
            <a:off x="0" y="370582"/>
            <a:ext cx="9144000" cy="1077218"/>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a:t>
            </a:r>
            <a:r>
              <a:rPr lang="en-US" sz="3200" dirty="0" smtClean="0">
                <a:latin typeface="Times New Roman" pitchFamily="18" charset="0"/>
                <a:cs typeface="Times New Roman" pitchFamily="18" charset="0"/>
              </a:rPr>
              <a:t>Models</a:t>
            </a:r>
          </a:p>
          <a:p>
            <a:pPr marL="457200" lvl="4" algn="ctr"/>
            <a:r>
              <a:rPr lang="en-US" sz="3200" dirty="0">
                <a:latin typeface="Times New Roman" pitchFamily="18" charset="0"/>
                <a:cs typeface="Times New Roman" pitchFamily="18" charset="0"/>
              </a:rPr>
              <a:t>The Delta-Grounded Wye Step Down </a:t>
            </a:r>
            <a:r>
              <a:rPr lang="en-US" sz="3200" dirty="0" smtClean="0">
                <a:latin typeface="Times New Roman" pitchFamily="18" charset="0"/>
                <a:cs typeface="Times New Roman" pitchFamily="18" charset="0"/>
              </a:rPr>
              <a:t>Connection</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32827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mc:Choice xmlns:a14="http://schemas.microsoft.com/office/drawing/2010/main" Requires="a14">
          <p:sp>
            <p:nvSpPr>
              <p:cNvPr id="7" name="TextBox 6"/>
              <p:cNvSpPr txBox="1"/>
              <p:nvPr/>
            </p:nvSpPr>
            <p:spPr>
              <a:xfrm>
                <a:off x="457200" y="1533646"/>
                <a:ext cx="8305800" cy="5095754"/>
              </a:xfrm>
              <a:prstGeom prst="rect">
                <a:avLst/>
              </a:prstGeom>
              <a:noFill/>
            </p:spPr>
            <p:txBody>
              <a:bodyPr wrap="square" rtlCol="0">
                <a:spAutoFit/>
              </a:bodyPr>
              <a:lstStyle/>
              <a:p>
                <a:pPr marL="342900" lvl="2" indent="-342900">
                  <a:buFont typeface="Wingdings" pitchFamily="2" charset="2"/>
                  <a:buChar char="Ø"/>
                </a:pPr>
                <a:r>
                  <a:rPr lang="en-US" sz="2000" dirty="0" smtClean="0">
                    <a:latin typeface="Times New Roman" pitchFamily="18" charset="0"/>
                    <a:cs typeface="Times New Roman" pitchFamily="18" charset="0"/>
                  </a:rPr>
                  <a:t>Applying </a:t>
                </a:r>
                <a:r>
                  <a:rPr lang="en-US" sz="2000" dirty="0">
                    <a:latin typeface="Times New Roman" pitchFamily="18" charset="0"/>
                    <a:cs typeface="Times New Roman" pitchFamily="18" charset="0"/>
                  </a:rPr>
                  <a:t>Kirchhoff’s Current Law (KCL</a:t>
                </a:r>
                <a:r>
                  <a:rPr lang="en-US" sz="2000" dirty="0" smtClean="0">
                    <a:latin typeface="Times New Roman" pitchFamily="18" charset="0"/>
                    <a:cs typeface="Times New Roman" pitchFamily="18" charset="0"/>
                  </a:rPr>
                  <a:t>):</a:t>
                </a:r>
              </a:p>
              <a:p>
                <a:pPr marL="342900" lvl="2" indent="-342900">
                  <a:buFont typeface="Wingdings" pitchFamily="2" charset="2"/>
                  <a:buChar char="Ø"/>
                </a:pPr>
                <a:endParaRPr lang="en-US" sz="2000" dirty="0">
                  <a:latin typeface="Times New Roman" pitchFamily="18" charset="0"/>
                  <a:cs typeface="Times New Roman" pitchFamily="18" charset="0"/>
                </a:endParaRPr>
              </a:p>
              <a:p>
                <a:pPr marL="0" lvl="2" algn="ct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𝐴</m:t>
                                  </m:r>
                                </m:sub>
                              </m:sSub>
                            </m:e>
                          </m:mr>
                          <m:mr>
                            <m:e>
                              <m:sSub>
                                <m:sSubPr>
                                  <m:ctrlPr>
                                    <a:rPr lang="en-US" sz="2000" i="1">
                                      <a:latin typeface="Cambria Math"/>
                                    </a:rPr>
                                  </m:ctrlPr>
                                </m:sSubPr>
                                <m:e>
                                  <m:r>
                                    <a:rPr lang="en-US" sz="2000" i="1">
                                      <a:latin typeface="Cambria Math"/>
                                    </a:rPr>
                                    <m:t>𝐼</m:t>
                                  </m:r>
                                </m:e>
                                <m:sub>
                                  <m:r>
                                    <a:rPr lang="en-US" sz="2000" i="1">
                                      <a:latin typeface="Cambria Math"/>
                                    </a:rPr>
                                    <m:t>𝐵</m:t>
                                  </m:r>
                                </m:sub>
                              </m:sSub>
                            </m:e>
                          </m:mr>
                          <m:mr>
                            <m:e>
                              <m:sSub>
                                <m:sSubPr>
                                  <m:ctrlPr>
                                    <a:rPr lang="en-US" sz="2000" i="1">
                                      <a:latin typeface="Cambria Math"/>
                                    </a:rPr>
                                  </m:ctrlPr>
                                </m:sSubPr>
                                <m:e>
                                  <m:r>
                                    <a:rPr lang="en-US" sz="2000" i="1">
                                      <a:latin typeface="Cambria Math"/>
                                    </a:rPr>
                                    <m:t>𝐼</m:t>
                                  </m:r>
                                </m:e>
                                <m:sub>
                                  <m:r>
                                    <a:rPr lang="en-US" sz="2000" i="1">
                                      <a:latin typeface="Cambria Math"/>
                                    </a:rPr>
                                    <m:t>𝐶</m:t>
                                  </m:r>
                                </m:sub>
                              </m:sSub>
                            </m:e>
                          </m:mr>
                        </m:m>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1</m:t>
                              </m:r>
                            </m:e>
                            <m:e>
                              <m:r>
                                <a:rPr lang="en-US" sz="2000" i="1">
                                  <a:latin typeface="Cambria Math"/>
                                </a:rPr>
                                <m:t>−1</m:t>
                              </m:r>
                            </m:e>
                            <m:e>
                              <m:r>
                                <a:rPr lang="en-US" sz="2000" i="1">
                                  <a:latin typeface="Cambria Math"/>
                                </a:rPr>
                                <m:t>0</m:t>
                              </m:r>
                            </m:e>
                          </m:mr>
                          <m:mr>
                            <m:e>
                              <m:r>
                                <a:rPr lang="en-US" sz="2000" i="1">
                                  <a:latin typeface="Cambria Math"/>
                                </a:rPr>
                                <m:t>0</m:t>
                              </m:r>
                            </m:e>
                            <m:e>
                              <m:r>
                                <a:rPr lang="en-US" sz="2000" i="1">
                                  <a:latin typeface="Cambria Math"/>
                                </a:rPr>
                                <m:t>1</m:t>
                              </m:r>
                            </m:e>
                            <m:e>
                              <m:r>
                                <a:rPr lang="en-US" sz="2000" i="1">
                                  <a:latin typeface="Cambria Math"/>
                                </a:rPr>
                                <m:t>−1</m:t>
                              </m:r>
                            </m:e>
                          </m:mr>
                          <m:mr>
                            <m:e>
                              <m:r>
                                <a:rPr lang="en-US" sz="2000" i="1">
                                  <a:latin typeface="Cambria Math"/>
                                </a:rPr>
                                <m:t>−1</m:t>
                              </m:r>
                            </m:e>
                            <m:e>
                              <m:r>
                                <a:rPr lang="en-US" sz="2000" i="1">
                                  <a:latin typeface="Cambria Math"/>
                                </a:rPr>
                                <m:t>0</m:t>
                              </m:r>
                            </m:e>
                            <m:e>
                              <m:r>
                                <a:rPr lang="en-US" sz="2000" i="1">
                                  <a:latin typeface="Cambria Math"/>
                                </a:rPr>
                                <m:t>1</m:t>
                              </m:r>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𝐴𝐶</m:t>
                                  </m:r>
                                </m:sub>
                              </m:sSub>
                            </m:e>
                          </m:mr>
                          <m:mr>
                            <m:e>
                              <m:sSub>
                                <m:sSubPr>
                                  <m:ctrlPr>
                                    <a:rPr lang="en-US" sz="2000" i="1">
                                      <a:latin typeface="Cambria Math"/>
                                    </a:rPr>
                                  </m:ctrlPr>
                                </m:sSubPr>
                                <m:e>
                                  <m:r>
                                    <a:rPr lang="en-US" sz="2000" i="1">
                                      <a:latin typeface="Cambria Math"/>
                                    </a:rPr>
                                    <m:t>𝐼</m:t>
                                  </m:r>
                                </m:e>
                                <m:sub>
                                  <m:r>
                                    <a:rPr lang="en-US" sz="2000" i="1">
                                      <a:latin typeface="Cambria Math"/>
                                    </a:rPr>
                                    <m:t>𝐵𝐴</m:t>
                                  </m:r>
                                </m:sub>
                              </m:sSub>
                            </m:e>
                          </m:mr>
                          <m:mr>
                            <m:e>
                              <m:sSub>
                                <m:sSubPr>
                                  <m:ctrlPr>
                                    <a:rPr lang="en-US" sz="2000" i="1">
                                      <a:latin typeface="Cambria Math"/>
                                    </a:rPr>
                                  </m:ctrlPr>
                                </m:sSubPr>
                                <m:e>
                                  <m:r>
                                    <a:rPr lang="en-US" sz="2000" i="1">
                                      <a:latin typeface="Cambria Math"/>
                                    </a:rPr>
                                    <m:t>𝐼</m:t>
                                  </m:r>
                                </m:e>
                                <m:sub>
                                  <m:r>
                                    <a:rPr lang="en-US" sz="2000" i="1">
                                      <a:latin typeface="Cambria Math"/>
                                    </a:rPr>
                                    <m:t>𝐶𝐵</m:t>
                                  </m:r>
                                </m:sub>
                              </m:sSub>
                            </m:e>
                          </m:mr>
                        </m:m>
                      </m:e>
                    </m:d>
                  </m:oMath>
                </a14:m>
                <a:r>
                  <a:rPr lang="en-US" sz="2000" dirty="0" smtClean="0"/>
                  <a:t>     	</a:t>
                </a:r>
                <a:r>
                  <a:rPr lang="en-US" sz="2000" dirty="0" smtClean="0"/>
                  <a:t>	</a:t>
                </a:r>
                <a:r>
                  <a:rPr lang="en-US" sz="2000" dirty="0" smtClean="0">
                    <a:latin typeface="Times New Roman" pitchFamily="18" charset="0"/>
                    <a:cs typeface="Times New Roman" pitchFamily="18" charset="0"/>
                  </a:rPr>
                  <a:t>(</a:t>
                </a:r>
                <a:r>
                  <a:rPr lang="en-US" sz="2000" dirty="0" smtClean="0">
                    <a:latin typeface="Times New Roman" pitchFamily="18" charset="0"/>
                    <a:cs typeface="Times New Roman" pitchFamily="18" charset="0"/>
                  </a:rPr>
                  <a:t>38)</a:t>
                </a:r>
              </a:p>
              <a:p>
                <a:pPr marL="0" lvl="2" algn="ctr"/>
                <a:r>
                  <a:rPr lang="en-US" sz="2000" dirty="0" smtClean="0"/>
                  <a:t> </a:t>
                </a:r>
                <a:endParaRPr lang="en-US" sz="2000" b="1" dirty="0" smtClean="0">
                  <a:solidFill>
                    <a:srgbClr val="FF0000"/>
                  </a:solidFill>
                </a:endParaRPr>
              </a:p>
              <a:p>
                <a:pPr marL="0" lvl="2"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r>
                          <a:rPr lang="en-US" sz="2000" i="1">
                            <a:latin typeface="Cambria Math"/>
                          </a:rPr>
                          <m:t>𝐷𝐼</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𝐼𝐷</m:t>
                            </m:r>
                          </m:e>
                          <m:sub>
                            <m:r>
                              <a:rPr lang="en-US" sz="2000" i="1">
                                <a:latin typeface="Cambria Math"/>
                              </a:rPr>
                              <m:t>𝐴𝐵𝐶</m:t>
                            </m:r>
                          </m:sub>
                        </m:sSub>
                      </m:e>
                    </m:d>
                  </m:oMath>
                </a14:m>
                <a:r>
                  <a:rPr lang="en-US" sz="2000" b="1" dirty="0" smtClean="0">
                    <a:solidFill>
                      <a:srgbClr val="FF0000"/>
                    </a:solidFill>
                  </a:rPr>
                  <a:t>     		</a:t>
                </a:r>
                <a:r>
                  <a:rPr lang="en-US" sz="2000" b="1" dirty="0" smtClean="0">
                    <a:solidFill>
                      <a:srgbClr val="FF0000"/>
                    </a:solidFill>
                  </a:rPr>
                  <a:t>	</a:t>
                </a:r>
                <a:r>
                  <a:rPr lang="en-US" sz="2000" dirty="0" smtClean="0">
                    <a:latin typeface="Times New Roman" pitchFamily="18" charset="0"/>
                    <a:cs typeface="Times New Roman" pitchFamily="18" charset="0"/>
                  </a:rPr>
                  <a:t>(</a:t>
                </a:r>
                <a:r>
                  <a:rPr lang="en-US" sz="2000" dirty="0" smtClean="0">
                    <a:latin typeface="Times New Roman" pitchFamily="18" charset="0"/>
                    <a:cs typeface="Times New Roman" pitchFamily="18" charset="0"/>
                  </a:rPr>
                  <a:t>39)</a:t>
                </a:r>
                <a:endParaRPr lang="en-US" sz="2000" dirty="0">
                  <a:latin typeface="Times New Roman" pitchFamily="18" charset="0"/>
                  <a:cs typeface="Times New Roman" pitchFamily="18" charset="0"/>
                </a:endParaRPr>
              </a:p>
              <a:p>
                <a:pPr marL="457200" lvl="3" algn="ctr"/>
                <a:endParaRPr lang="en-US" dirty="0" smtClean="0"/>
              </a:p>
              <a:p>
                <a:pPr marL="342900" lvl="2" indent="-342900">
                  <a:buFont typeface="Wingdings" pitchFamily="2" charset="2"/>
                  <a:buChar char="Ø"/>
                </a:pPr>
                <a:r>
                  <a:rPr lang="en-US" sz="2000" dirty="0" smtClean="0">
                    <a:latin typeface="Times New Roman" pitchFamily="18" charset="0"/>
                    <a:cs typeface="Times New Roman" pitchFamily="18" charset="0"/>
                  </a:rPr>
                  <a:t>The matrix equation relating the delta primary currents to the secondary line currents is given by</a:t>
                </a:r>
                <a:r>
                  <a:rPr lang="en-US" sz="2000" dirty="0" smtClean="0">
                    <a:latin typeface="Times New Roman" pitchFamily="18" charset="0"/>
                    <a:cs typeface="Times New Roman" pitchFamily="18" charset="0"/>
                  </a:rPr>
                  <a:t>:</a:t>
                </a:r>
              </a:p>
              <a:p>
                <a:pPr marL="342900" lvl="2" indent="-342900">
                  <a:buFont typeface="Wingdings" pitchFamily="2" charset="2"/>
                  <a:buChar char="Ø"/>
                </a:pPr>
                <a:endParaRPr lang="en-US" sz="2000" dirty="0" smtClean="0">
                  <a:latin typeface="Times New Roman" pitchFamily="18" charset="0"/>
                  <a:cs typeface="Times New Roman" pitchFamily="18" charset="0"/>
                </a:endParaRPr>
              </a:p>
              <a:p>
                <a:pPr marL="0" lvl="2" algn="ct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𝐴𝐶</m:t>
                                  </m:r>
                                </m:sub>
                              </m:sSub>
                            </m:e>
                          </m:mr>
                          <m:mr>
                            <m:e>
                              <m:sSub>
                                <m:sSubPr>
                                  <m:ctrlPr>
                                    <a:rPr lang="en-US" sz="2000" i="1">
                                      <a:latin typeface="Cambria Math"/>
                                    </a:rPr>
                                  </m:ctrlPr>
                                </m:sSubPr>
                                <m:e>
                                  <m:r>
                                    <a:rPr lang="en-US" sz="2000" i="1">
                                      <a:latin typeface="Cambria Math"/>
                                    </a:rPr>
                                    <m:t>𝐼</m:t>
                                  </m:r>
                                </m:e>
                                <m:sub>
                                  <m:r>
                                    <a:rPr lang="en-US" sz="2000" i="1">
                                      <a:latin typeface="Cambria Math"/>
                                    </a:rPr>
                                    <m:t>𝐵𝐴</m:t>
                                  </m:r>
                                </m:sub>
                              </m:sSub>
                            </m:e>
                          </m:mr>
                          <m:mr>
                            <m:e>
                              <m:sSub>
                                <m:sSubPr>
                                  <m:ctrlPr>
                                    <a:rPr lang="en-US" sz="2000" i="1">
                                      <a:latin typeface="Cambria Math"/>
                                    </a:rPr>
                                  </m:ctrlPr>
                                </m:sSubPr>
                                <m:e>
                                  <m:r>
                                    <a:rPr lang="en-US" sz="2000" i="1">
                                      <a:latin typeface="Cambria Math"/>
                                    </a:rPr>
                                    <m:t>𝐼</m:t>
                                  </m:r>
                                </m:e>
                                <m:sub>
                                  <m:r>
                                    <a:rPr lang="en-US" sz="2000" i="1">
                                      <a:latin typeface="Cambria Math"/>
                                    </a:rPr>
                                    <m:t>𝐶𝐵</m:t>
                                  </m:r>
                                </m:sub>
                              </m:sSub>
                            </m:e>
                          </m:mr>
                        </m:m>
                      </m:e>
                    </m:d>
                    <m:r>
                      <a:rPr lang="en-US" sz="2000" i="1">
                        <a:latin typeface="Cambria Math"/>
                      </a:rPr>
                      <m:t>=</m:t>
                    </m:r>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𝑛</m:t>
                            </m:r>
                          </m:e>
                          <m:sub>
                            <m:r>
                              <a:rPr lang="en-US" sz="2000" i="1">
                                <a:latin typeface="Cambria Math"/>
                              </a:rPr>
                              <m:t>𝑡</m:t>
                            </m:r>
                          </m:sub>
                        </m:sSub>
                      </m:den>
                    </m:f>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1</m:t>
                              </m:r>
                            </m:e>
                            <m:e>
                              <m:r>
                                <a:rPr lang="en-US" sz="2000" i="1">
                                  <a:latin typeface="Cambria Math"/>
                                </a:rPr>
                                <m:t>0</m:t>
                              </m:r>
                            </m:e>
                            <m:e>
                              <m:r>
                                <a:rPr lang="en-US" sz="2000" i="1">
                                  <a:latin typeface="Cambria Math"/>
                                </a:rPr>
                                <m:t>0</m:t>
                              </m:r>
                            </m:e>
                          </m:mr>
                          <m:mr>
                            <m:e>
                              <m:r>
                                <a:rPr lang="en-US" sz="2000" i="1">
                                  <a:latin typeface="Cambria Math"/>
                                </a:rPr>
                                <m:t>0</m:t>
                              </m:r>
                            </m:e>
                            <m:e>
                              <m:r>
                                <a:rPr lang="en-US" sz="2000" i="1">
                                  <a:latin typeface="Cambria Math"/>
                                </a:rPr>
                                <m:t>1</m:t>
                              </m:r>
                            </m:e>
                            <m:e>
                              <m:r>
                                <a:rPr lang="en-US" sz="2000" i="1">
                                  <a:latin typeface="Cambria Math"/>
                                </a:rPr>
                                <m:t>0</m:t>
                              </m:r>
                            </m:e>
                          </m:mr>
                          <m:mr>
                            <m:e>
                              <m:r>
                                <a:rPr lang="en-US" sz="2000" i="1">
                                  <a:latin typeface="Cambria Math"/>
                                </a:rPr>
                                <m:t>0</m:t>
                              </m:r>
                            </m:e>
                            <m:e>
                              <m:r>
                                <a:rPr lang="en-US" sz="2000" i="1">
                                  <a:latin typeface="Cambria Math"/>
                                </a:rPr>
                                <m:t>0</m:t>
                              </m:r>
                            </m:e>
                            <m:e>
                              <m:r>
                                <a:rPr lang="en-US" sz="2000" i="1">
                                  <a:latin typeface="Cambria Math"/>
                                </a:rPr>
                                <m:t>1</m:t>
                              </m:r>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𝑎</m:t>
                                  </m:r>
                                </m:sub>
                              </m:sSub>
                            </m:e>
                          </m:mr>
                          <m:mr>
                            <m:e>
                              <m:sSub>
                                <m:sSubPr>
                                  <m:ctrlPr>
                                    <a:rPr lang="en-US" sz="2000" i="1">
                                      <a:latin typeface="Cambria Math"/>
                                    </a:rPr>
                                  </m:ctrlPr>
                                </m:sSubPr>
                                <m:e>
                                  <m:r>
                                    <a:rPr lang="en-US" sz="2000" i="1">
                                      <a:latin typeface="Cambria Math"/>
                                    </a:rPr>
                                    <m:t>𝐼</m:t>
                                  </m:r>
                                </m:e>
                                <m:sub>
                                  <m:r>
                                    <a:rPr lang="en-US" sz="2000" i="1">
                                      <a:latin typeface="Cambria Math"/>
                                    </a:rPr>
                                    <m:t>𝑏</m:t>
                                  </m:r>
                                </m:sub>
                              </m:sSub>
                            </m:e>
                          </m:mr>
                          <m:mr>
                            <m:e>
                              <m:sSub>
                                <m:sSubPr>
                                  <m:ctrlPr>
                                    <a:rPr lang="en-US" sz="2000" i="1">
                                      <a:latin typeface="Cambria Math"/>
                                    </a:rPr>
                                  </m:ctrlPr>
                                </m:sSubPr>
                                <m:e>
                                  <m:r>
                                    <a:rPr lang="en-US" sz="2000" i="1">
                                      <a:latin typeface="Cambria Math"/>
                                    </a:rPr>
                                    <m:t>𝐼</m:t>
                                  </m:r>
                                </m:e>
                                <m:sub>
                                  <m:r>
                                    <a:rPr lang="en-US" sz="2000" i="1">
                                      <a:latin typeface="Cambria Math"/>
                                    </a:rPr>
                                    <m:t>𝑐</m:t>
                                  </m:r>
                                </m:sub>
                              </m:sSub>
                            </m:e>
                          </m:mr>
                        </m:m>
                      </m:e>
                    </m:d>
                  </m:oMath>
                </a14:m>
                <a:r>
                  <a:rPr lang="en-US" sz="2000" dirty="0" smtClean="0"/>
                  <a:t>    		</a:t>
                </a:r>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(40)</a:t>
                </a:r>
                <a:endParaRPr lang="en-US" sz="2000" dirty="0">
                  <a:latin typeface="Times New Roman" pitchFamily="18" charset="0"/>
                  <a:cs typeface="Times New Roman" pitchFamily="18" charset="0"/>
                </a:endParaRPr>
              </a:p>
              <a:p>
                <a:pPr marL="457200" lvl="3"/>
                <a:endParaRPr lang="en-US" sz="2000" b="1" dirty="0" smtClean="0">
                  <a:solidFill>
                    <a:srgbClr val="FF0000"/>
                  </a:solidFill>
                </a:endParaRPr>
              </a:p>
              <a:p>
                <a:pPr marL="0" lvl="2"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𝐼𝐷</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r>
                          <a:rPr lang="en-US" sz="2000" i="1">
                            <a:latin typeface="Cambria Math"/>
                          </a:rPr>
                          <m:t>𝐴𝐼</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r>
                  <a:rPr lang="en-US" sz="2000" dirty="0" smtClean="0"/>
                  <a:t>			</a:t>
                </a:r>
                <a:r>
                  <a:rPr lang="en-US" sz="2000" dirty="0" smtClean="0">
                    <a:latin typeface="Times New Roman" pitchFamily="18" charset="0"/>
                    <a:cs typeface="Times New Roman" pitchFamily="18" charset="0"/>
                  </a:rPr>
                  <a:t>(41</a:t>
                </a:r>
                <a:r>
                  <a:rPr lang="en-US" sz="2000" dirty="0" smtClean="0">
                    <a:latin typeface="Times New Roman" pitchFamily="18" charset="0"/>
                    <a:cs typeface="Times New Roman" pitchFamily="18" charset="0"/>
                  </a:rPr>
                  <a:t>)</a:t>
                </a:r>
                <a:endParaRPr lang="en-US" sz="2000" dirty="0">
                  <a:latin typeface="Times New Roman" pitchFamily="18" charset="0"/>
                  <a:cs typeface="Times New Roman" pitchFamily="18" charset="0"/>
                </a:endParaRPr>
              </a:p>
            </p:txBody>
          </p:sp>
        </mc:Choice>
        <mc:Fallback>
          <p:sp>
            <p:nvSpPr>
              <p:cNvPr id="7" name="TextBox 6"/>
              <p:cNvSpPr txBox="1">
                <a:spLocks noRot="1" noChangeAspect="1" noMove="1" noResize="1" noEditPoints="1" noAdjustHandles="1" noChangeArrowheads="1" noChangeShapeType="1" noTextEdit="1"/>
              </p:cNvSpPr>
              <p:nvPr/>
            </p:nvSpPr>
            <p:spPr>
              <a:xfrm>
                <a:off x="457200" y="1533646"/>
                <a:ext cx="8305800" cy="5095754"/>
              </a:xfrm>
              <a:prstGeom prst="rect">
                <a:avLst/>
              </a:prstGeom>
              <a:blipFill rotWithShape="1">
                <a:blip r:embed="rId3"/>
                <a:stretch>
                  <a:fillRect l="-587" t="-598" r="-880" b="-1077"/>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134</a:t>
            </a:fld>
            <a:endParaRPr lang="en-US"/>
          </a:p>
        </p:txBody>
      </p:sp>
      <p:sp>
        <p:nvSpPr>
          <p:cNvPr id="8" name="TextBox 7"/>
          <p:cNvSpPr txBox="1"/>
          <p:nvPr/>
        </p:nvSpPr>
        <p:spPr>
          <a:xfrm>
            <a:off x="0" y="370582"/>
            <a:ext cx="9144000" cy="1077218"/>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a:t>
            </a:r>
            <a:r>
              <a:rPr lang="en-US" sz="3200" dirty="0" smtClean="0">
                <a:latin typeface="Times New Roman" pitchFamily="18" charset="0"/>
                <a:cs typeface="Times New Roman" pitchFamily="18" charset="0"/>
              </a:rPr>
              <a:t>Models</a:t>
            </a:r>
          </a:p>
          <a:p>
            <a:pPr marL="457200" lvl="4" algn="ctr"/>
            <a:r>
              <a:rPr lang="en-US" sz="3200" dirty="0">
                <a:latin typeface="Times New Roman" pitchFamily="18" charset="0"/>
                <a:cs typeface="Times New Roman" pitchFamily="18" charset="0"/>
              </a:rPr>
              <a:t>The Delta-Grounded Wye Step Down </a:t>
            </a:r>
            <a:r>
              <a:rPr lang="en-US" sz="3200" dirty="0" smtClean="0">
                <a:latin typeface="Times New Roman" pitchFamily="18" charset="0"/>
                <a:cs typeface="Times New Roman" pitchFamily="18" charset="0"/>
              </a:rPr>
              <a:t>Connection</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141652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8" end="8"/>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mc:Choice xmlns:a14="http://schemas.microsoft.com/office/drawing/2010/main" Requires="a14">
          <p:sp>
            <p:nvSpPr>
              <p:cNvPr id="7" name="TextBox 6"/>
              <p:cNvSpPr txBox="1"/>
              <p:nvPr/>
            </p:nvSpPr>
            <p:spPr>
              <a:xfrm>
                <a:off x="533400" y="1941502"/>
                <a:ext cx="8382000" cy="4459298"/>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Substitute </a:t>
                </a:r>
                <a:r>
                  <a:rPr lang="en-US" sz="2400" dirty="0" smtClean="0">
                    <a:latin typeface="Times New Roman" pitchFamily="18" charset="0"/>
                    <a:cs typeface="Times New Roman" pitchFamily="18" charset="0"/>
                  </a:rPr>
                  <a:t>equation (41) into equation (40).</a:t>
                </a:r>
              </a:p>
              <a:p>
                <a:pPr marL="342900" lvl="2" indent="-342900">
                  <a:buFont typeface="Arial" pitchFamily="34" charset="0"/>
                  <a:buChar char="•"/>
                </a:pPr>
                <a:endParaRPr lang="en-US" dirty="0" smtClean="0"/>
              </a:p>
              <a:p>
                <a:pPr marL="0" lvl="2"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r>
                          <a:rPr lang="en-US" sz="2000" i="1">
                            <a:latin typeface="Cambria Math"/>
                          </a:rPr>
                          <m:t>𝐷</m:t>
                        </m:r>
                      </m:e>
                    </m:d>
                    <m:d>
                      <m:dPr>
                        <m:begChr m:val="["/>
                        <m:endChr m:val="]"/>
                        <m:ctrlPr>
                          <a:rPr lang="en-US" sz="2000" i="1">
                            <a:latin typeface="Cambria Math"/>
                          </a:rPr>
                        </m:ctrlPr>
                      </m:dPr>
                      <m:e>
                        <m:r>
                          <a:rPr lang="en-US" sz="2000" i="1">
                            <a:latin typeface="Cambria Math"/>
                          </a:rPr>
                          <m:t>𝐴𝐼</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𝑐</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𝑉𝐿𝐺</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𝑑</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r>
                  <a:rPr lang="en-US" sz="2000" dirty="0" smtClean="0"/>
                  <a:t>              </a:t>
                </a:r>
                <a:r>
                  <a:rPr lang="en-US" sz="2000" dirty="0" smtClean="0"/>
                  <a:t>		</a:t>
                </a:r>
                <a:r>
                  <a:rPr lang="en-US" sz="2000" dirty="0" smtClean="0">
                    <a:latin typeface="Times New Roman" pitchFamily="18" charset="0"/>
                    <a:cs typeface="Times New Roman" pitchFamily="18" charset="0"/>
                  </a:rPr>
                  <a:t>(</a:t>
                </a:r>
                <a:r>
                  <a:rPr lang="en-US" sz="2000" dirty="0" smtClean="0">
                    <a:latin typeface="Times New Roman" pitchFamily="18" charset="0"/>
                    <a:cs typeface="Times New Roman" pitchFamily="18" charset="0"/>
                  </a:rPr>
                  <a:t>42)</a:t>
                </a:r>
                <a:endParaRPr lang="en-US" sz="2000" dirty="0">
                  <a:latin typeface="Times New Roman" pitchFamily="18" charset="0"/>
                  <a:cs typeface="Times New Roman" pitchFamily="18" charset="0"/>
                </a:endParaRPr>
              </a:p>
              <a:p>
                <a:pPr marL="0" lvl="2" algn="ctr"/>
                <a:endParaRPr lang="en-US" sz="2000" dirty="0" smtClean="0"/>
              </a:p>
              <a:p>
                <a:pPr marL="0" lvl="2" algn="ctr"/>
                <a:r>
                  <a:rPr lang="en-US" sz="2000" dirty="0">
                    <a:latin typeface="Times New Roman" pitchFamily="18" charset="0"/>
                    <a:cs typeface="Times New Roman" pitchFamily="18" charset="0"/>
                  </a:rPr>
                  <a:t>where</a:t>
                </a:r>
                <a:r>
                  <a:rPr lang="en-US" sz="2000" dirty="0" smtClean="0"/>
                  <a:t> </a:t>
                </a:r>
                <a:r>
                  <a:rPr lang="en-US" sz="2000" b="1" dirty="0" smtClean="0">
                    <a:solidFill>
                      <a:srgbClr val="FF0000"/>
                    </a:solidFill>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𝑑</m:t>
                            </m:r>
                          </m:e>
                          <m:sub>
                            <m:r>
                              <a:rPr lang="en-US" sz="2000" i="1">
                                <a:latin typeface="Cambria Math"/>
                              </a:rPr>
                              <m:t>𝑡</m:t>
                            </m:r>
                          </m:sub>
                        </m:sSub>
                      </m:e>
                    </m:d>
                    <m:r>
                      <a:rPr lang="en-US" sz="2000" i="1">
                        <a:latin typeface="Cambria Math"/>
                      </a:rPr>
                      <m:t>=</m:t>
                    </m:r>
                    <m:d>
                      <m:dPr>
                        <m:begChr m:val="["/>
                        <m:endChr m:val="]"/>
                        <m:ctrlPr>
                          <a:rPr lang="en-US" sz="2000" i="1">
                            <a:latin typeface="Cambria Math"/>
                          </a:rPr>
                        </m:ctrlPr>
                      </m:dPr>
                      <m:e>
                        <m:r>
                          <a:rPr lang="en-US" sz="2000" i="1">
                            <a:latin typeface="Cambria Math"/>
                          </a:rPr>
                          <m:t>𝐷</m:t>
                        </m:r>
                      </m:e>
                    </m:d>
                    <m:d>
                      <m:dPr>
                        <m:begChr m:val="["/>
                        <m:endChr m:val="]"/>
                        <m:ctrlPr>
                          <a:rPr lang="en-US" sz="2000" i="1">
                            <a:latin typeface="Cambria Math"/>
                          </a:rPr>
                        </m:ctrlPr>
                      </m:dPr>
                      <m:e>
                        <m:r>
                          <a:rPr lang="en-US" sz="2000" i="1">
                            <a:latin typeface="Cambria Math"/>
                          </a:rPr>
                          <m:t>𝐴𝐼</m:t>
                        </m:r>
                      </m:e>
                    </m:d>
                    <m:r>
                      <a:rPr lang="en-US" sz="2000" i="1">
                        <a:latin typeface="Cambria Math"/>
                      </a:rPr>
                      <m:t>=</m:t>
                    </m:r>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𝑛</m:t>
                            </m:r>
                          </m:e>
                          <m:sub>
                            <m:r>
                              <a:rPr lang="en-US" sz="2000" i="1">
                                <a:latin typeface="Cambria Math"/>
                              </a:rPr>
                              <m:t>𝑡</m:t>
                            </m:r>
                          </m:sub>
                        </m:sSub>
                      </m:den>
                    </m:f>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1</m:t>
                              </m:r>
                            </m:e>
                            <m:e>
                              <m:r>
                                <a:rPr lang="en-US" sz="2000" i="1">
                                  <a:latin typeface="Cambria Math"/>
                                </a:rPr>
                                <m:t>−1</m:t>
                              </m:r>
                            </m:e>
                            <m:e>
                              <m:r>
                                <a:rPr lang="en-US" sz="2000" i="1">
                                  <a:latin typeface="Cambria Math"/>
                                </a:rPr>
                                <m:t>0</m:t>
                              </m:r>
                            </m:e>
                          </m:mr>
                          <m:mr>
                            <m:e>
                              <m:r>
                                <a:rPr lang="en-US" sz="2000" i="1">
                                  <a:latin typeface="Cambria Math"/>
                                </a:rPr>
                                <m:t>0</m:t>
                              </m:r>
                            </m:e>
                            <m:e>
                              <m:r>
                                <a:rPr lang="en-US" sz="2000" i="1">
                                  <a:latin typeface="Cambria Math"/>
                                </a:rPr>
                                <m:t>1</m:t>
                              </m:r>
                            </m:e>
                            <m:e>
                              <m:r>
                                <a:rPr lang="en-US" sz="2000" i="1">
                                  <a:latin typeface="Cambria Math"/>
                                </a:rPr>
                                <m:t>−1</m:t>
                              </m:r>
                            </m:e>
                          </m:mr>
                          <m:mr>
                            <m:e>
                              <m:r>
                                <a:rPr lang="en-US" sz="2000" i="1">
                                  <a:latin typeface="Cambria Math"/>
                                </a:rPr>
                                <m:t>−1</m:t>
                              </m:r>
                            </m:e>
                            <m:e>
                              <m:r>
                                <a:rPr lang="en-US" sz="2000" i="1">
                                  <a:latin typeface="Cambria Math"/>
                                </a:rPr>
                                <m:t>0</m:t>
                              </m:r>
                            </m:e>
                            <m:e>
                              <m:r>
                                <a:rPr lang="en-US" sz="2000" i="1">
                                  <a:latin typeface="Cambria Math"/>
                                </a:rPr>
                                <m:t>1</m:t>
                              </m:r>
                            </m:e>
                          </m:mr>
                        </m:m>
                      </m:e>
                    </m:d>
                  </m:oMath>
                </a14:m>
                <a:r>
                  <a:rPr lang="en-US" sz="2000" dirty="0" smtClean="0"/>
                  <a:t>     	</a:t>
                </a:r>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a:t>
                </a:r>
                <a:r>
                  <a:rPr lang="en-US" sz="2000" dirty="0" smtClean="0">
                    <a:latin typeface="Times New Roman" pitchFamily="18" charset="0"/>
                    <a:cs typeface="Times New Roman" pitchFamily="18" charset="0"/>
                  </a:rPr>
                  <a:t>43)</a:t>
                </a:r>
                <a:endParaRPr lang="en-US" sz="2000" dirty="0">
                  <a:latin typeface="Times New Roman" pitchFamily="18" charset="0"/>
                  <a:cs typeface="Times New Roman" pitchFamily="18" charset="0"/>
                </a:endParaRPr>
              </a:p>
              <a:p>
                <a:pPr marL="0" lvl="2" algn="ctr"/>
                <a:r>
                  <a:rPr lang="en-US" sz="20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𝑐</m:t>
                            </m:r>
                          </m:e>
                          <m:sub>
                            <m:r>
                              <a:rPr lang="en-US" sz="2000" i="1">
                                <a:latin typeface="Cambria Math"/>
                              </a:rPr>
                              <m:t>𝑡</m:t>
                            </m:r>
                          </m:sub>
                        </m:sSub>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0</m:t>
                              </m:r>
                            </m:e>
                            <m:e>
                              <m:r>
                                <a:rPr lang="en-US" sz="2000" i="1">
                                  <a:latin typeface="Cambria Math"/>
                                </a:rPr>
                                <m:t>0</m:t>
                              </m:r>
                            </m:e>
                            <m:e>
                              <m:r>
                                <a:rPr lang="en-US" sz="2000" i="1">
                                  <a:latin typeface="Cambria Math"/>
                                </a:rPr>
                                <m:t>0</m:t>
                              </m:r>
                            </m:e>
                          </m:mr>
                          <m:mr>
                            <m:e>
                              <m:r>
                                <a:rPr lang="en-US" sz="2000" i="1">
                                  <a:latin typeface="Cambria Math"/>
                                </a:rPr>
                                <m:t>0</m:t>
                              </m:r>
                            </m:e>
                            <m:e>
                              <m:r>
                                <a:rPr lang="en-US" sz="2000" i="1">
                                  <a:latin typeface="Cambria Math"/>
                                </a:rPr>
                                <m:t>0</m:t>
                              </m:r>
                            </m:e>
                            <m:e>
                              <m:r>
                                <a:rPr lang="en-US" sz="2000" i="1">
                                  <a:latin typeface="Cambria Math"/>
                                </a:rPr>
                                <m:t>0</m:t>
                              </m:r>
                            </m:e>
                          </m:mr>
                          <m:mr>
                            <m:e>
                              <m:r>
                                <a:rPr lang="en-US" sz="2000" i="1">
                                  <a:latin typeface="Cambria Math"/>
                                </a:rPr>
                                <m:t>0</m:t>
                              </m:r>
                            </m:e>
                            <m:e>
                              <m:r>
                                <a:rPr lang="en-US" sz="2000" i="1">
                                  <a:latin typeface="Cambria Math"/>
                                </a:rPr>
                                <m:t>0</m:t>
                              </m:r>
                            </m:e>
                            <m:e>
                              <m:r>
                                <a:rPr lang="en-US" sz="2000" i="1">
                                  <a:latin typeface="Cambria Math"/>
                                </a:rPr>
                                <m:t>0</m:t>
                              </m:r>
                            </m:e>
                          </m:mr>
                        </m:m>
                      </m:e>
                    </m:d>
                  </m:oMath>
                </a14:m>
                <a:r>
                  <a:rPr lang="en-US" sz="2000" dirty="0" smtClean="0"/>
                  <a:t>		   		  </a:t>
                </a:r>
                <a:r>
                  <a:rPr lang="en-US" sz="2000" dirty="0" smtClean="0">
                    <a:latin typeface="Times New Roman" pitchFamily="18" charset="0"/>
                    <a:cs typeface="Times New Roman" pitchFamily="18" charset="0"/>
                  </a:rPr>
                  <a:t>(44)</a:t>
                </a:r>
              </a:p>
              <a:p>
                <a:pPr marL="0" lvl="2"/>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Equation (42) </a:t>
                </a:r>
                <a:r>
                  <a:rPr lang="en-US" sz="2400" dirty="0">
                    <a:latin typeface="Times New Roman" pitchFamily="18" charset="0"/>
                    <a:cs typeface="Times New Roman" pitchFamily="18" charset="0"/>
                  </a:rPr>
                  <a:t>provides a direct method of computing the phase line currents at node </a:t>
                </a:r>
                <a14:m>
                  <m:oMath xmlns:m="http://schemas.openxmlformats.org/officeDocument/2006/math">
                    <m:r>
                      <a:rPr lang="en-US" sz="2400" dirty="0">
                        <a:latin typeface="Cambria Math"/>
                        <a:cs typeface="Times New Roman" pitchFamily="18" charset="0"/>
                      </a:rPr>
                      <m:t>𝑛</m:t>
                    </m:r>
                  </m:oMath>
                </a14:m>
                <a:r>
                  <a:rPr lang="en-US" sz="2400" dirty="0">
                    <a:latin typeface="Times New Roman" pitchFamily="18" charset="0"/>
                    <a:cs typeface="Times New Roman" pitchFamily="18" charset="0"/>
                  </a:rPr>
                  <a:t> knowing the phase line currents at node </a:t>
                </a:r>
                <a14:m>
                  <m:oMath xmlns:m="http://schemas.openxmlformats.org/officeDocument/2006/math">
                    <m:r>
                      <a:rPr lang="en-US" sz="2400" dirty="0">
                        <a:latin typeface="Cambria Math"/>
                        <a:cs typeface="Times New Roman" pitchFamily="18" charset="0"/>
                      </a:rPr>
                      <m:t>𝑚</m:t>
                    </m:r>
                  </m:oMath>
                </a14:m>
                <a:r>
                  <a:rPr lang="en-US" sz="2400" dirty="0" smtClean="0">
                    <a:latin typeface="Times New Roman" pitchFamily="18" charset="0"/>
                    <a:cs typeface="Times New Roman" pitchFamily="18" charset="0"/>
                  </a:rPr>
                  <a:t>.</a:t>
                </a:r>
                <a:endParaRPr lang="en-US" sz="2400" dirty="0">
                  <a:latin typeface="Times New Roman" pitchFamily="18" charset="0"/>
                  <a:cs typeface="Times New Roman" pitchFamily="18" charset="0"/>
                </a:endParaRPr>
              </a:p>
            </p:txBody>
          </p:sp>
        </mc:Choice>
        <mc:Fallback>
          <p:sp>
            <p:nvSpPr>
              <p:cNvPr id="7" name="TextBox 6"/>
              <p:cNvSpPr txBox="1">
                <a:spLocks noRot="1" noChangeAspect="1" noMove="1" noResize="1" noEditPoints="1" noAdjustHandles="1" noChangeArrowheads="1" noChangeShapeType="1" noTextEdit="1"/>
              </p:cNvSpPr>
              <p:nvPr/>
            </p:nvSpPr>
            <p:spPr>
              <a:xfrm>
                <a:off x="533400" y="1941502"/>
                <a:ext cx="8382000" cy="4459298"/>
              </a:xfrm>
              <a:prstGeom prst="rect">
                <a:avLst/>
              </a:prstGeom>
              <a:blipFill rotWithShape="1">
                <a:blip r:embed="rId3"/>
                <a:stretch>
                  <a:fillRect l="-1018" t="-1093" r="-145" b="-2186"/>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135</a:t>
            </a:fld>
            <a:endParaRPr lang="en-US"/>
          </a:p>
        </p:txBody>
      </p:sp>
      <p:sp>
        <p:nvSpPr>
          <p:cNvPr id="8" name="TextBox 7"/>
          <p:cNvSpPr txBox="1"/>
          <p:nvPr/>
        </p:nvSpPr>
        <p:spPr>
          <a:xfrm>
            <a:off x="0" y="370582"/>
            <a:ext cx="9144000" cy="1077218"/>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a:t>
            </a:r>
            <a:r>
              <a:rPr lang="en-US" sz="3200" dirty="0" smtClean="0">
                <a:latin typeface="Times New Roman" pitchFamily="18" charset="0"/>
                <a:cs typeface="Times New Roman" pitchFamily="18" charset="0"/>
              </a:rPr>
              <a:t>Models</a:t>
            </a:r>
          </a:p>
          <a:p>
            <a:pPr marL="457200" lvl="4" algn="ctr"/>
            <a:r>
              <a:rPr lang="en-US" sz="3200" dirty="0">
                <a:latin typeface="Times New Roman" pitchFamily="18" charset="0"/>
                <a:cs typeface="Times New Roman" pitchFamily="18" charset="0"/>
              </a:rPr>
              <a:t>The Delta-Grounded Wye Step Down </a:t>
            </a:r>
            <a:r>
              <a:rPr lang="en-US" sz="3200" dirty="0" smtClean="0">
                <a:latin typeface="Times New Roman" pitchFamily="18" charset="0"/>
                <a:cs typeface="Times New Roman" pitchFamily="18" charset="0"/>
              </a:rPr>
              <a:t>Connection</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2492808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381000" y="2633008"/>
            <a:ext cx="8458200" cy="1938992"/>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The </a:t>
            </a:r>
            <a:r>
              <a:rPr lang="en-US" sz="2400" dirty="0" smtClean="0">
                <a:latin typeface="Times New Roman" pitchFamily="18" charset="0"/>
                <a:cs typeface="Times New Roman" pitchFamily="18" charset="0"/>
              </a:rPr>
              <a:t>equations derived here were for the step down connection. </a:t>
            </a:r>
          </a:p>
          <a:p>
            <a:pPr marL="0" lvl="2"/>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The procedure for the step up connection will be the same, except the connection between the transformer windings will be different, as will be the definition of the generalized matrices. </a:t>
            </a:r>
          </a:p>
        </p:txBody>
      </p:sp>
      <p:sp>
        <p:nvSpPr>
          <p:cNvPr id="3" name="Slide Number Placeholder 2"/>
          <p:cNvSpPr>
            <a:spLocks noGrp="1"/>
          </p:cNvSpPr>
          <p:nvPr>
            <p:ph type="sldNum" sz="quarter" idx="12"/>
          </p:nvPr>
        </p:nvSpPr>
        <p:spPr/>
        <p:txBody>
          <a:bodyPr/>
          <a:lstStyle/>
          <a:p>
            <a:fld id="{B6F15528-21DE-4FAA-801E-634DDDAF4B2B}" type="slidenum">
              <a:rPr lang="en-US" smtClean="0"/>
              <a:pPr/>
              <a:t>136</a:t>
            </a:fld>
            <a:endParaRPr lang="en-US"/>
          </a:p>
        </p:txBody>
      </p:sp>
      <p:sp>
        <p:nvSpPr>
          <p:cNvPr id="8" name="TextBox 7"/>
          <p:cNvSpPr txBox="1"/>
          <p:nvPr/>
        </p:nvSpPr>
        <p:spPr>
          <a:xfrm>
            <a:off x="0" y="370582"/>
            <a:ext cx="9144000" cy="1077218"/>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a:t>
            </a:r>
            <a:r>
              <a:rPr lang="en-US" sz="3200" dirty="0" smtClean="0">
                <a:latin typeface="Times New Roman" pitchFamily="18" charset="0"/>
                <a:cs typeface="Times New Roman" pitchFamily="18" charset="0"/>
              </a:rPr>
              <a:t>Models</a:t>
            </a:r>
          </a:p>
          <a:p>
            <a:pPr marL="457200" lvl="4" algn="ctr"/>
            <a:r>
              <a:rPr lang="en-US" sz="3200" dirty="0">
                <a:latin typeface="Times New Roman" pitchFamily="18" charset="0"/>
                <a:cs typeface="Times New Roman" pitchFamily="18" charset="0"/>
              </a:rPr>
              <a:t>The Delta-Grounded Wye Step Down </a:t>
            </a:r>
            <a:r>
              <a:rPr lang="en-US" sz="3200" dirty="0" smtClean="0">
                <a:latin typeface="Times New Roman" pitchFamily="18" charset="0"/>
                <a:cs typeface="Times New Roman" pitchFamily="18" charset="0"/>
              </a:rPr>
              <a:t>Connection</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2883051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 3: Three Phase Transformer Models</a:t>
            </a:r>
          </a:p>
        </p:txBody>
      </p:sp>
      <p:sp>
        <p:nvSpPr>
          <p:cNvPr id="3" name="Content Placeholder 2"/>
          <p:cNvSpPr>
            <a:spLocks noGrp="1"/>
          </p:cNvSpPr>
          <p:nvPr>
            <p:ph idx="1"/>
          </p:nvPr>
        </p:nvSpPr>
        <p:spPr/>
        <p:txBody>
          <a:bodyPr>
            <a:normAutofit/>
          </a:bodyPr>
          <a:lstStyle/>
          <a:p>
            <a:r>
              <a:rPr lang="en-US" dirty="0"/>
              <a:t>Three Phase Transformer Models</a:t>
            </a:r>
          </a:p>
          <a:p>
            <a:pPr lvl="1"/>
            <a:r>
              <a:rPr lang="en-US" sz="2400" dirty="0"/>
              <a:t>General Three Phase Transformer Banks</a:t>
            </a:r>
          </a:p>
          <a:p>
            <a:pPr lvl="1"/>
            <a:r>
              <a:rPr lang="en-US" sz="2400" dirty="0"/>
              <a:t>Generalized Matrices</a:t>
            </a:r>
          </a:p>
          <a:p>
            <a:pPr lvl="1"/>
            <a:r>
              <a:rPr lang="en-US" sz="2400" dirty="0" smtClean="0"/>
              <a:t>Symmetrical Components</a:t>
            </a:r>
            <a:endParaRPr lang="en-US" sz="2400" dirty="0"/>
          </a:p>
          <a:p>
            <a:pPr lvl="1"/>
            <a:r>
              <a:rPr lang="en-US" sz="2400" dirty="0"/>
              <a:t>The Delta-Grounded Wye Step Down Connection</a:t>
            </a:r>
          </a:p>
          <a:p>
            <a:pPr lvl="1"/>
            <a:r>
              <a:rPr lang="en-US" sz="2400" b="1" u="sng" dirty="0"/>
              <a:t>The U</a:t>
            </a:r>
            <a:r>
              <a:rPr lang="en-US" sz="2400" b="1" u="sng" dirty="0" smtClean="0"/>
              <a:t>ngrounded </a:t>
            </a:r>
            <a:r>
              <a:rPr lang="en-US" sz="2400" b="1" u="sng" dirty="0"/>
              <a:t>Wye-Delta Step Down Connection</a:t>
            </a:r>
          </a:p>
          <a:p>
            <a:pPr lvl="1"/>
            <a:r>
              <a:rPr lang="en-US" sz="2400" dirty="0"/>
              <a:t>The Grounded Wye-Grounded Wye Connection</a:t>
            </a:r>
          </a:p>
          <a:p>
            <a:pPr lvl="1"/>
            <a:r>
              <a:rPr lang="en-US" sz="2400" dirty="0"/>
              <a:t>The Delta-Delta  Connection</a:t>
            </a:r>
          </a:p>
          <a:p>
            <a:pPr lvl="1"/>
            <a:r>
              <a:rPr lang="en-US" sz="2400" dirty="0"/>
              <a:t>Open Wye-Open Delta</a:t>
            </a:r>
          </a:p>
          <a:p>
            <a:pPr lvl="1"/>
            <a:r>
              <a:rPr lang="en-US" sz="2400" dirty="0"/>
              <a:t>Thevenin Equivalent Circuit</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137</a:t>
            </a:fld>
            <a:endParaRPr lang="en-US"/>
          </a:p>
        </p:txBody>
      </p:sp>
    </p:spTree>
    <p:extLst>
      <p:ext uri="{BB962C8B-B14F-4D97-AF65-F5344CB8AC3E}">
        <p14:creationId xmlns:p14="http://schemas.microsoft.com/office/powerpoint/2010/main" val="1181782505"/>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6" name="TextBox 5"/>
          <p:cNvSpPr txBox="1"/>
          <p:nvPr/>
        </p:nvSpPr>
        <p:spPr>
          <a:xfrm>
            <a:off x="-20972" y="381000"/>
            <a:ext cx="9144000" cy="1015663"/>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a:t>
            </a:r>
            <a:r>
              <a:rPr lang="en-US" sz="3200" dirty="0" smtClean="0">
                <a:latin typeface="Times New Roman" pitchFamily="18" charset="0"/>
                <a:cs typeface="Times New Roman" pitchFamily="18" charset="0"/>
              </a:rPr>
              <a:t>Models</a:t>
            </a:r>
          </a:p>
          <a:p>
            <a:pPr lvl="1" algn="ctr"/>
            <a:r>
              <a:rPr lang="en-US" sz="2800" dirty="0">
                <a:latin typeface="Times New Roman" pitchFamily="18" charset="0"/>
                <a:cs typeface="Times New Roman" pitchFamily="18" charset="0"/>
              </a:rPr>
              <a:t>The Ungrounded Wye-Delta Step Down </a:t>
            </a:r>
            <a:r>
              <a:rPr lang="en-US" sz="2800" dirty="0" smtClean="0">
                <a:latin typeface="Times New Roman" pitchFamily="18" charset="0"/>
                <a:cs typeface="Times New Roman" pitchFamily="18" charset="0"/>
              </a:rPr>
              <a:t>Connection</a:t>
            </a:r>
            <a:endParaRPr lang="en-US" sz="2800" dirty="0">
              <a:latin typeface="Times New Roman" pitchFamily="18" charset="0"/>
              <a:cs typeface="Times New Roman" pitchFamily="18" charset="0"/>
            </a:endParaRPr>
          </a:p>
        </p:txBody>
      </p:sp>
      <p:sp>
        <p:nvSpPr>
          <p:cNvPr id="8" name="Rectangle 7"/>
          <p:cNvSpPr/>
          <p:nvPr/>
        </p:nvSpPr>
        <p:spPr>
          <a:xfrm>
            <a:off x="381000" y="1770995"/>
            <a:ext cx="8458200" cy="4401205"/>
          </a:xfrm>
          <a:prstGeom prst="rect">
            <a:avLst/>
          </a:prstGeom>
        </p:spPr>
        <p:txBody>
          <a:bodyPr wrap="square">
            <a:spAutoFit/>
          </a:bodyPr>
          <a:lstStyle/>
          <a:p>
            <a:pPr marL="342900" lvl="2" indent="-342900">
              <a:buFont typeface="Wingdings" pitchFamily="2" charset="2"/>
              <a:buChar char="Ø"/>
            </a:pPr>
            <a:r>
              <a:rPr lang="en-US" sz="2000" dirty="0" smtClean="0">
                <a:latin typeface="Times New Roman" pitchFamily="18" charset="0"/>
                <a:cs typeface="Times New Roman" pitchFamily="18" charset="0"/>
              </a:rPr>
              <a:t>Three </a:t>
            </a:r>
            <a:r>
              <a:rPr lang="en-US" sz="2000" dirty="0" smtClean="0">
                <a:latin typeface="Times New Roman" pitchFamily="18" charset="0"/>
                <a:cs typeface="Times New Roman" pitchFamily="18" charset="0"/>
              </a:rPr>
              <a:t>single-phase transformers can be connected in a wye-delta connection and the neutral of the wye can be grounded or ungrounded.</a:t>
            </a:r>
            <a:endParaRPr lang="en-US" sz="2000" dirty="0">
              <a:latin typeface="Times New Roman" pitchFamily="18" charset="0"/>
              <a:cs typeface="Times New Roman" pitchFamily="18" charset="0"/>
            </a:endParaRPr>
          </a:p>
          <a:p>
            <a:pPr marL="342900" lvl="2" indent="-342900">
              <a:buFont typeface="Wingdings" pitchFamily="2" charset="2"/>
              <a:buChar char="Ø"/>
            </a:pPr>
            <a:endParaRPr lang="en-US" sz="2000" dirty="0" smtClean="0">
              <a:latin typeface="Times New Roman" pitchFamily="18" charset="0"/>
              <a:cs typeface="Times New Roman" pitchFamily="18" charset="0"/>
            </a:endParaRPr>
          </a:p>
          <a:p>
            <a:pPr marL="342900" lvl="2" indent="-342900">
              <a:buFont typeface="Wingdings" pitchFamily="2" charset="2"/>
              <a:buChar char="Ø"/>
            </a:pPr>
            <a:r>
              <a:rPr lang="en-US" sz="2000" dirty="0" smtClean="0">
                <a:latin typeface="Times New Roman" pitchFamily="18" charset="0"/>
                <a:cs typeface="Times New Roman" pitchFamily="18" charset="0"/>
              </a:rPr>
              <a:t>The grounded wye is rarely used because:</a:t>
            </a:r>
          </a:p>
          <a:p>
            <a:pPr marL="800100" lvl="3" indent="-342900">
              <a:buFont typeface="Wingdings" pitchFamily="2" charset="2"/>
              <a:buChar char="Ø"/>
            </a:pPr>
            <a:r>
              <a:rPr lang="en-US" sz="2000" dirty="0" smtClean="0">
                <a:latin typeface="Times New Roman" pitchFamily="18" charset="0"/>
                <a:cs typeface="Times New Roman" pitchFamily="18" charset="0"/>
              </a:rPr>
              <a:t>The grounded wye provides a path for the zero sequence currents for line-to-ground faults upstream from the transformer bank and can cause the transformers to be susceptible to burnouts.</a:t>
            </a:r>
          </a:p>
          <a:p>
            <a:pPr marL="800100" lvl="3" indent="-342900">
              <a:buFont typeface="Wingdings" pitchFamily="2" charset="2"/>
              <a:buChar char="Ø"/>
            </a:pPr>
            <a:r>
              <a:rPr lang="en-US" sz="2000" dirty="0" smtClean="0">
                <a:latin typeface="Times New Roman" pitchFamily="18" charset="0"/>
                <a:cs typeface="Times New Roman" pitchFamily="18" charset="0"/>
              </a:rPr>
              <a:t>If one phase of the primary circuit is opened, the transformer bank will continue to provide a three phase service, however the remaining two transformers may be subject to overload.</a:t>
            </a:r>
          </a:p>
          <a:p>
            <a:pPr marL="800100" lvl="3" indent="-342900">
              <a:buFont typeface="Courier New" pitchFamily="49" charset="0"/>
              <a:buChar char="o"/>
            </a:pPr>
            <a:endParaRPr lang="en-US" sz="2000" dirty="0" smtClean="0">
              <a:latin typeface="Times New Roman" pitchFamily="18" charset="0"/>
              <a:cs typeface="Times New Roman" pitchFamily="18" charset="0"/>
            </a:endParaRPr>
          </a:p>
          <a:p>
            <a:pPr marL="342900" lvl="2" indent="-342900">
              <a:buFont typeface="Wingdings" pitchFamily="2" charset="2"/>
              <a:buChar char="Ø"/>
            </a:pPr>
            <a:r>
              <a:rPr lang="en-US" sz="2000" dirty="0">
                <a:latin typeface="Times New Roman" pitchFamily="18" charset="0"/>
                <a:cs typeface="Times New Roman" pitchFamily="18" charset="0"/>
              </a:rPr>
              <a:t>Thus, the ungrounded wye-delta connection is used to provide service to a combination of single-phase “lighting” load and a three-phase “power” load such as an induction </a:t>
            </a:r>
            <a:r>
              <a:rPr lang="en-US" sz="2000" dirty="0" smtClean="0">
                <a:latin typeface="Times New Roman" pitchFamily="18" charset="0"/>
                <a:cs typeface="Times New Roman" pitchFamily="18" charset="0"/>
              </a:rPr>
              <a:t>motor.</a:t>
            </a:r>
            <a:endParaRPr lang="en-US" sz="2000" dirty="0">
              <a:latin typeface="Times New Roman" pitchFamily="18" charset="0"/>
              <a:cs typeface="Times New Roman" pitchFamily="18" charset="0"/>
            </a:endParaRPr>
          </a:p>
        </p:txBody>
      </p:sp>
      <p:sp>
        <p:nvSpPr>
          <p:cNvPr id="3" name="Slide Number Placeholder 2"/>
          <p:cNvSpPr>
            <a:spLocks noGrp="1"/>
          </p:cNvSpPr>
          <p:nvPr>
            <p:ph type="sldNum" sz="quarter" idx="12"/>
          </p:nvPr>
        </p:nvSpPr>
        <p:spPr/>
        <p:txBody>
          <a:bodyPr/>
          <a:lstStyle/>
          <a:p>
            <a:fld id="{B6F15528-21DE-4FAA-801E-634DDDAF4B2B}" type="slidenum">
              <a:rPr lang="en-US" smtClean="0"/>
              <a:pPr/>
              <a:t>138</a:t>
            </a:fld>
            <a:endParaRPr lang="en-US"/>
          </a:p>
        </p:txBody>
      </p:sp>
    </p:spTree>
    <p:extLst>
      <p:ext uri="{BB962C8B-B14F-4D97-AF65-F5344CB8AC3E}">
        <p14:creationId xmlns:p14="http://schemas.microsoft.com/office/powerpoint/2010/main" val="1859671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9200" y="1846441"/>
            <a:ext cx="7010399" cy="4859159"/>
          </a:xfrm>
          <a:prstGeom prst="rect">
            <a:avLst/>
          </a:prstGeom>
        </p:spPr>
      </p:pic>
      <p:sp>
        <p:nvSpPr>
          <p:cNvPr id="5" name="TextBox 4"/>
          <p:cNvSpPr txBox="1"/>
          <p:nvPr/>
        </p:nvSpPr>
        <p:spPr>
          <a:xfrm>
            <a:off x="6477000" y="5939135"/>
            <a:ext cx="1600200" cy="461665"/>
          </a:xfrm>
          <a:prstGeom prst="rect">
            <a:avLst/>
          </a:prstGeom>
          <a:noFill/>
        </p:spPr>
        <p:txBody>
          <a:bodyPr wrap="square" rtlCol="0">
            <a:spAutoFit/>
          </a:bodyPr>
          <a:lstStyle/>
          <a:p>
            <a:r>
              <a:rPr lang="en-US" sz="2400" dirty="0" smtClean="0">
                <a:latin typeface="Times New Roman" pitchFamily="18" charset="0"/>
                <a:cs typeface="Times New Roman" pitchFamily="18" charset="0"/>
              </a:rPr>
              <a:t>Figure 6.0</a:t>
            </a:r>
            <a:endParaRPr lang="en-US" sz="2400" dirty="0">
              <a:latin typeface="Times New Roman" pitchFamily="18" charset="0"/>
              <a:cs typeface="Times New Roman" pitchFamily="18" charset="0"/>
            </a:endParaRPr>
          </a:p>
        </p:txBody>
      </p:sp>
      <p:sp>
        <p:nvSpPr>
          <p:cNvPr id="8" name="Slide Number Placeholder 7"/>
          <p:cNvSpPr>
            <a:spLocks noGrp="1"/>
          </p:cNvSpPr>
          <p:nvPr>
            <p:ph type="sldNum" sz="quarter" idx="12"/>
          </p:nvPr>
        </p:nvSpPr>
        <p:spPr/>
        <p:txBody>
          <a:bodyPr/>
          <a:lstStyle/>
          <a:p>
            <a:fld id="{B6F15528-21DE-4FAA-801E-634DDDAF4B2B}" type="slidenum">
              <a:rPr lang="en-US" smtClean="0"/>
              <a:pPr/>
              <a:t>139</a:t>
            </a:fld>
            <a:endParaRPr lang="en-US"/>
          </a:p>
        </p:txBody>
      </p:sp>
      <p:sp>
        <p:nvSpPr>
          <p:cNvPr id="9" name="TextBox 8"/>
          <p:cNvSpPr txBox="1"/>
          <p:nvPr/>
        </p:nvSpPr>
        <p:spPr>
          <a:xfrm>
            <a:off x="-20972" y="381000"/>
            <a:ext cx="9144000" cy="1015663"/>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a:t>
            </a:r>
            <a:r>
              <a:rPr lang="en-US" sz="3200" dirty="0" smtClean="0">
                <a:latin typeface="Times New Roman" pitchFamily="18" charset="0"/>
                <a:cs typeface="Times New Roman" pitchFamily="18" charset="0"/>
              </a:rPr>
              <a:t>Models</a:t>
            </a:r>
          </a:p>
          <a:p>
            <a:pPr lvl="1" algn="ctr"/>
            <a:r>
              <a:rPr lang="en-US" sz="2800" dirty="0">
                <a:latin typeface="Times New Roman" pitchFamily="18" charset="0"/>
                <a:cs typeface="Times New Roman" pitchFamily="18" charset="0"/>
              </a:rPr>
              <a:t>The Ungrounded Wye-Delta Step Down </a:t>
            </a:r>
            <a:r>
              <a:rPr lang="en-US" sz="2800" dirty="0" smtClean="0">
                <a:latin typeface="Times New Roman" pitchFamily="18" charset="0"/>
                <a:cs typeface="Times New Roman" pitchFamily="18" charset="0"/>
              </a:rPr>
              <a:t>Connection</a:t>
            </a:r>
            <a:endParaRPr lang="en-US" sz="2800" dirty="0">
              <a:latin typeface="Times New Roman" pitchFamily="18" charset="0"/>
              <a:cs typeface="Times New Roman" pitchFamily="18" charset="0"/>
            </a:endParaRPr>
          </a:p>
        </p:txBody>
      </p:sp>
    </p:spTree>
    <p:extLst>
      <p:ext uri="{BB962C8B-B14F-4D97-AF65-F5344CB8AC3E}">
        <p14:creationId xmlns:p14="http://schemas.microsoft.com/office/powerpoint/2010/main" val="91403563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 y="357426"/>
            <a:ext cx="9144001" cy="861774"/>
          </a:xfrm>
          <a:prstGeom prst="rect">
            <a:avLst/>
          </a:prstGeom>
          <a:noFill/>
        </p:spPr>
        <p:txBody>
          <a:bodyPr wrap="square" rtlCol="0">
            <a:spAutoFit/>
          </a:bodyPr>
          <a:lstStyle/>
          <a:p>
            <a:pPr marL="342900" indent="-342900" algn="ctr"/>
            <a:r>
              <a:rPr lang="en-US" sz="2800" dirty="0" smtClean="0"/>
              <a:t>	</a:t>
            </a:r>
            <a:r>
              <a:rPr lang="en-US" sz="3200" dirty="0" smtClean="0">
                <a:latin typeface="Times New Roman" pitchFamily="18" charset="0"/>
                <a:cs typeface="Times New Roman" pitchFamily="18" charset="0"/>
              </a:rPr>
              <a:t>Two Conductors with Dirt </a:t>
            </a:r>
            <a:r>
              <a:rPr lang="en-US" sz="3200" dirty="0" smtClean="0">
                <a:latin typeface="Times New Roman" pitchFamily="18" charset="0"/>
                <a:cs typeface="Times New Roman" pitchFamily="18" charset="0"/>
              </a:rPr>
              <a:t>Return</a:t>
            </a:r>
            <a:endParaRPr lang="en-US" dirty="0" smtClean="0"/>
          </a:p>
          <a:p>
            <a:pPr marL="342900" indent="-342900"/>
            <a:endParaRPr lang="en-US"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5800" y="1477770"/>
            <a:ext cx="8077200" cy="3703830"/>
          </a:xfrm>
          <a:prstGeom prst="rect">
            <a:avLst/>
          </a:prstGeom>
        </p:spPr>
      </p:pic>
      <p:sp>
        <p:nvSpPr>
          <p:cNvPr id="3" name="TextBox 2"/>
          <p:cNvSpPr txBox="1"/>
          <p:nvPr/>
        </p:nvSpPr>
        <p:spPr>
          <a:xfrm>
            <a:off x="762000" y="5562600"/>
            <a:ext cx="14478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Figure 2.0</a:t>
            </a:r>
            <a:endParaRPr lang="en-US" sz="2000" dirty="0">
              <a:latin typeface="Times New Roman" pitchFamily="18" charset="0"/>
              <a:cs typeface="Times New Roman" pitchFamily="18" charset="0"/>
            </a:endParaRPr>
          </a:p>
        </p:txBody>
      </p:sp>
      <p:sp>
        <p:nvSpPr>
          <p:cNvPr id="5" name="Slide Number Placeholder 4"/>
          <p:cNvSpPr>
            <a:spLocks noGrp="1"/>
          </p:cNvSpPr>
          <p:nvPr>
            <p:ph type="sldNum" sz="quarter" idx="12"/>
          </p:nvPr>
        </p:nvSpPr>
        <p:spPr/>
        <p:txBody>
          <a:bodyPr/>
          <a:lstStyle/>
          <a:p>
            <a:fld id="{B6F15528-21DE-4FAA-801E-634DDDAF4B2B}" type="slidenum">
              <a:rPr lang="en-US" smtClean="0"/>
              <a:pPr/>
              <a:t>14</a:t>
            </a:fld>
            <a:endParaRPr lang="en-US"/>
          </a:p>
        </p:txBody>
      </p:sp>
    </p:spTree>
    <p:extLst>
      <p:ext uri="{BB962C8B-B14F-4D97-AF65-F5344CB8AC3E}">
        <p14:creationId xmlns:p14="http://schemas.microsoft.com/office/powerpoint/2010/main" val="2427609164"/>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81000" y="1272102"/>
            <a:ext cx="8382000" cy="3693319"/>
          </a:xfrm>
          <a:prstGeom prst="rect">
            <a:avLst/>
          </a:prstGeom>
        </p:spPr>
        <p:txBody>
          <a:bodyPr wrap="square">
            <a:spAutoFit/>
          </a:bodyPr>
          <a:lstStyle/>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endParaRPr lang="en-US" sz="2400" dirty="0">
              <a:latin typeface="Times New Roman" pitchFamily="18" charset="0"/>
              <a:cs typeface="Times New Roman" pitchFamily="18" charset="0"/>
            </a:endParaRP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endParaRPr lang="en-US" sz="2400" dirty="0">
              <a:latin typeface="Times New Roman" pitchFamily="18" charset="0"/>
              <a:cs typeface="Times New Roman" pitchFamily="18" charset="0"/>
            </a:endParaRP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endParaRPr lang="en-US" sz="2400" dirty="0">
              <a:latin typeface="Times New Roman" pitchFamily="18" charset="0"/>
              <a:cs typeface="Times New Roman" pitchFamily="18" charset="0"/>
            </a:endParaRPr>
          </a:p>
          <a:p>
            <a:pPr marL="0" lvl="2"/>
            <a:endParaRPr lang="en-US" sz="2400" dirty="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The basic ideal transformer voltage and current equations as a function of the turns ratio are:</a:t>
            </a:r>
            <a:endParaRPr lang="en-US" sz="2400" b="1" dirty="0">
              <a:solidFill>
                <a:srgbClr val="FF0000"/>
              </a:solidFill>
              <a:latin typeface="Times New Roman" pitchFamily="18" charset="0"/>
              <a:cs typeface="Times New Roman" pitchFamily="18" charset="0"/>
            </a:endParaRPr>
          </a:p>
          <a:p>
            <a:pPr marL="0" lvl="3" algn="r"/>
            <a:endParaRPr lang="en-US" dirty="0"/>
          </a:p>
        </p:txBody>
      </p:sp>
      <p:grpSp>
        <p:nvGrpSpPr>
          <p:cNvPr id="5" name="Group 4"/>
          <p:cNvGrpSpPr/>
          <p:nvPr/>
        </p:nvGrpSpPr>
        <p:grpSpPr>
          <a:xfrm>
            <a:off x="2133600" y="1600200"/>
            <a:ext cx="6147364" cy="2133600"/>
            <a:chOff x="-291130" y="300831"/>
            <a:chExt cx="7835714" cy="2759076"/>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1130" y="300831"/>
              <a:ext cx="4658765" cy="2759076"/>
            </a:xfrm>
            <a:prstGeom prst="rect">
              <a:avLst/>
            </a:prstGeom>
          </p:spPr>
        </p:pic>
        <p:sp>
          <p:nvSpPr>
            <p:cNvPr id="7" name="TextBox 6"/>
            <p:cNvSpPr txBox="1"/>
            <p:nvPr/>
          </p:nvSpPr>
          <p:spPr>
            <a:xfrm>
              <a:off x="4953784" y="1132680"/>
              <a:ext cx="2590800" cy="452728"/>
            </a:xfrm>
            <a:prstGeom prst="rect">
              <a:avLst/>
            </a:prstGeom>
            <a:noFill/>
          </p:spPr>
          <p:txBody>
            <a:bodyPr wrap="square" rtlCol="0">
              <a:spAutoFit/>
            </a:bodyPr>
            <a:lstStyle/>
            <a:p>
              <a:r>
                <a:rPr lang="en-US" sz="2000" dirty="0" smtClean="0">
                  <a:latin typeface="Times New Roman" pitchFamily="18" charset="0"/>
                  <a:cs typeface="Times New Roman" pitchFamily="18" charset="0"/>
                </a:rPr>
                <a:t>Figure 7.0</a:t>
              </a:r>
              <a:endParaRPr lang="en-US" sz="2000" dirty="0">
                <a:latin typeface="Times New Roman" pitchFamily="18" charset="0"/>
                <a:cs typeface="Times New Roman" pitchFamily="18" charset="0"/>
              </a:endParaRPr>
            </a:p>
          </p:txBody>
        </p:sp>
      </p:grpSp>
      <mc:AlternateContent xmlns:mc="http://schemas.openxmlformats.org/markup-compatibility/2006">
        <mc:Choice xmlns:a14="http://schemas.microsoft.com/office/drawing/2010/main" Requires="a14">
          <p:sp>
            <p:nvSpPr>
              <p:cNvPr id="8" name="Rectangle 7"/>
              <p:cNvSpPr/>
              <p:nvPr/>
            </p:nvSpPr>
            <p:spPr>
              <a:xfrm>
                <a:off x="838200" y="4796851"/>
                <a:ext cx="6934200" cy="1070549"/>
              </a:xfrm>
              <a:prstGeom prst="rect">
                <a:avLst/>
              </a:prstGeom>
            </p:spPr>
            <p:txBody>
              <a:bodyPr wrap="square">
                <a:spAutoFit/>
              </a:bodyPr>
              <a:lstStyle/>
              <a:p>
                <a:pPr marL="0" lvl="3" algn="ctr"/>
                <a:r>
                  <a:rPr lang="en-US" sz="2000" dirty="0"/>
                  <a:t> </a:t>
                </a: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m:t>
                                  </m:r>
                                </m:e>
                                <m:sub>
                                  <m:r>
                                    <a:rPr lang="en-US" sz="2000" i="1">
                                      <a:latin typeface="Cambria Math"/>
                                    </a:rPr>
                                    <m:t>𝐴𝑁</m:t>
                                  </m:r>
                                </m:sub>
                              </m:sSub>
                            </m:e>
                          </m:mr>
                          <m:mr>
                            <m:e>
                              <m:sSub>
                                <m:sSubPr>
                                  <m:ctrlPr>
                                    <a:rPr lang="en-US" sz="2000" i="1">
                                      <a:latin typeface="Cambria Math"/>
                                    </a:rPr>
                                  </m:ctrlPr>
                                </m:sSubPr>
                                <m:e>
                                  <m:r>
                                    <a:rPr lang="en-US" sz="2000" i="1">
                                      <a:latin typeface="Cambria Math"/>
                                    </a:rPr>
                                    <m:t>𝑉</m:t>
                                  </m:r>
                                </m:e>
                                <m:sub>
                                  <m:r>
                                    <a:rPr lang="en-US" sz="2000" i="1">
                                      <a:latin typeface="Cambria Math"/>
                                    </a:rPr>
                                    <m:t>𝐵𝑁</m:t>
                                  </m:r>
                                </m:sub>
                              </m:sSub>
                            </m:e>
                          </m:mr>
                          <m:mr>
                            <m:e>
                              <m:sSub>
                                <m:sSubPr>
                                  <m:ctrlPr>
                                    <a:rPr lang="en-US" sz="2000" i="1">
                                      <a:latin typeface="Cambria Math"/>
                                    </a:rPr>
                                  </m:ctrlPr>
                                </m:sSubPr>
                                <m:e>
                                  <m:r>
                                    <a:rPr lang="en-US" sz="2000" i="1">
                                      <a:latin typeface="Cambria Math"/>
                                    </a:rPr>
                                    <m:t>𝑉</m:t>
                                  </m:r>
                                </m:e>
                                <m:sub>
                                  <m:r>
                                    <a:rPr lang="en-US" sz="2000" i="1">
                                      <a:latin typeface="Cambria Math"/>
                                    </a:rPr>
                                    <m:t>𝐶𝑁</m:t>
                                  </m:r>
                                </m:sub>
                              </m:sSub>
                            </m:e>
                          </m:mr>
                        </m:m>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𝑛</m:t>
                                  </m:r>
                                </m:e>
                                <m:sub>
                                  <m:r>
                                    <a:rPr lang="en-US" sz="2000" i="1">
                                      <a:latin typeface="Cambria Math"/>
                                    </a:rPr>
                                    <m:t>𝑡</m:t>
                                  </m:r>
                                </m:sub>
                              </m:sSub>
                            </m:e>
                            <m:e>
                              <m:r>
                                <a:rPr lang="en-US" sz="2000" i="1">
                                  <a:latin typeface="Cambria Math"/>
                                </a:rPr>
                                <m:t>0</m:t>
                              </m:r>
                            </m:e>
                            <m:e>
                              <m:r>
                                <a:rPr lang="en-US" sz="2000" i="1">
                                  <a:latin typeface="Cambria Math"/>
                                </a:rPr>
                                <m:t>0</m:t>
                              </m:r>
                            </m:e>
                          </m:mr>
                          <m:mr>
                            <m:e>
                              <m:r>
                                <a:rPr lang="en-US" sz="2000" i="1">
                                  <a:latin typeface="Cambria Math"/>
                                </a:rPr>
                                <m:t>0</m:t>
                              </m:r>
                            </m:e>
                            <m:e>
                              <m:sSub>
                                <m:sSubPr>
                                  <m:ctrlPr>
                                    <a:rPr lang="en-US" sz="2000" i="1">
                                      <a:latin typeface="Cambria Math"/>
                                    </a:rPr>
                                  </m:ctrlPr>
                                </m:sSubPr>
                                <m:e>
                                  <m:r>
                                    <a:rPr lang="en-US" sz="2000" i="1">
                                      <a:latin typeface="Cambria Math"/>
                                    </a:rPr>
                                    <m:t>𝑛</m:t>
                                  </m:r>
                                </m:e>
                                <m:sub>
                                  <m:r>
                                    <a:rPr lang="en-US" sz="2000" i="1">
                                      <a:latin typeface="Cambria Math"/>
                                    </a:rPr>
                                    <m:t>𝑡</m:t>
                                  </m:r>
                                </m:sub>
                              </m:sSub>
                            </m:e>
                            <m:e>
                              <m:r>
                                <a:rPr lang="en-US" sz="2000" i="1">
                                  <a:latin typeface="Cambria Math"/>
                                </a:rPr>
                                <m:t>0</m:t>
                              </m:r>
                            </m:e>
                          </m:mr>
                          <m:mr>
                            <m:e>
                              <m:r>
                                <a:rPr lang="en-US" sz="2000" i="1">
                                  <a:latin typeface="Cambria Math"/>
                                </a:rPr>
                                <m:t>0</m:t>
                              </m:r>
                            </m:e>
                            <m:e>
                              <m:r>
                                <a:rPr lang="en-US" sz="2000" i="1">
                                  <a:latin typeface="Cambria Math"/>
                                </a:rPr>
                                <m:t>0</m:t>
                              </m:r>
                            </m:e>
                            <m:e>
                              <m:sSub>
                                <m:sSubPr>
                                  <m:ctrlPr>
                                    <a:rPr lang="en-US" sz="2000" i="1">
                                      <a:latin typeface="Cambria Math"/>
                                    </a:rPr>
                                  </m:ctrlPr>
                                </m:sSubPr>
                                <m:e>
                                  <m:r>
                                    <a:rPr lang="en-US" sz="2000" i="1">
                                      <a:latin typeface="Cambria Math"/>
                                    </a:rPr>
                                    <m:t>𝑛</m:t>
                                  </m:r>
                                </m:e>
                                <m:sub>
                                  <m:r>
                                    <a:rPr lang="en-US" sz="2000" i="1">
                                      <a:latin typeface="Cambria Math"/>
                                    </a:rPr>
                                    <m:t>𝑡</m:t>
                                  </m:r>
                                </m:sub>
                              </m:sSub>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𝑉𝑡</m:t>
                                  </m:r>
                                </m:e>
                                <m:sub>
                                  <m:r>
                                    <a:rPr lang="en-US" sz="2000" i="1">
                                      <a:latin typeface="Cambria Math"/>
                                    </a:rPr>
                                    <m:t>𝑎𝑏</m:t>
                                  </m:r>
                                </m:sub>
                              </m:sSub>
                            </m:e>
                          </m:mr>
                          <m:mr>
                            <m:e>
                              <m:sSub>
                                <m:sSubPr>
                                  <m:ctrlPr>
                                    <a:rPr lang="en-US" sz="2000" i="1">
                                      <a:latin typeface="Cambria Math"/>
                                    </a:rPr>
                                  </m:ctrlPr>
                                </m:sSubPr>
                                <m:e>
                                  <m:r>
                                    <a:rPr lang="en-US" sz="2000" i="1">
                                      <a:latin typeface="Cambria Math"/>
                                    </a:rPr>
                                    <m:t>𝑉𝑡</m:t>
                                  </m:r>
                                </m:e>
                                <m:sub>
                                  <m:r>
                                    <a:rPr lang="en-US" sz="2000" i="1">
                                      <a:latin typeface="Cambria Math"/>
                                    </a:rPr>
                                    <m:t>𝑏𝑐</m:t>
                                  </m:r>
                                </m:sub>
                              </m:sSub>
                            </m:e>
                          </m:mr>
                          <m:mr>
                            <m:e>
                              <m:sSub>
                                <m:sSubPr>
                                  <m:ctrlPr>
                                    <a:rPr lang="en-US" sz="2000" i="1">
                                      <a:latin typeface="Cambria Math"/>
                                    </a:rPr>
                                  </m:ctrlPr>
                                </m:sSubPr>
                                <m:e>
                                  <m:r>
                                    <a:rPr lang="en-US" sz="2000" i="1">
                                      <a:latin typeface="Cambria Math"/>
                                    </a:rPr>
                                    <m:t>𝑉𝑡</m:t>
                                  </m:r>
                                </m:e>
                                <m:sub>
                                  <m:r>
                                    <a:rPr lang="en-US" sz="2000" i="1">
                                      <a:latin typeface="Cambria Math"/>
                                    </a:rPr>
                                    <m:t>𝑐𝑎</m:t>
                                  </m:r>
                                </m:sub>
                              </m:sSub>
                            </m:e>
                          </m:mr>
                        </m:m>
                      </m:e>
                    </m:d>
                  </m:oMath>
                </a14:m>
                <a:endParaRPr lang="en-US" sz="2000" dirty="0"/>
              </a:p>
            </p:txBody>
          </p:sp>
        </mc:Choice>
        <mc:Fallback>
          <p:sp>
            <p:nvSpPr>
              <p:cNvPr id="8" name="Rectangle 7"/>
              <p:cNvSpPr>
                <a:spLocks noRot="1" noChangeAspect="1" noMove="1" noResize="1" noEditPoints="1" noAdjustHandles="1" noChangeArrowheads="1" noChangeShapeType="1" noTextEdit="1"/>
              </p:cNvSpPr>
              <p:nvPr/>
            </p:nvSpPr>
            <p:spPr>
              <a:xfrm>
                <a:off x="838200" y="4796851"/>
                <a:ext cx="6934200" cy="1070549"/>
              </a:xfrm>
              <a:prstGeom prst="rect">
                <a:avLst/>
              </a:prstGeom>
              <a:blipFill rotWithShape="1">
                <a:blip r:embed="rId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 name="Rectangle 8"/>
              <p:cNvSpPr/>
              <p:nvPr/>
            </p:nvSpPr>
            <p:spPr>
              <a:xfrm>
                <a:off x="1247312" y="6071541"/>
                <a:ext cx="7134688" cy="607154"/>
              </a:xfrm>
              <a:prstGeom prst="rect">
                <a:avLst/>
              </a:prstGeom>
            </p:spPr>
            <p:txBody>
              <a:bodyPr wrap="square">
                <a:spAutoFit/>
              </a:bodyPr>
              <a:lstStyle/>
              <a:p>
                <a:pPr marL="0" lvl="3" algn="ctr"/>
                <a:r>
                  <a:rPr lang="en-US" sz="2000" dirty="0">
                    <a:latin typeface="Times New Roman" pitchFamily="18" charset="0"/>
                    <a:cs typeface="Times New Roman" pitchFamily="18" charset="0"/>
                  </a:rPr>
                  <a:t>where</a:t>
                </a:r>
                <a:r>
                  <a:rPr lang="en-US" sz="2000" dirty="0"/>
                  <a:t>   </a:t>
                </a:r>
                <a14:m>
                  <m:oMath xmlns:m="http://schemas.openxmlformats.org/officeDocument/2006/math">
                    <m:sSub>
                      <m:sSubPr>
                        <m:ctrlPr>
                          <a:rPr lang="en-US" sz="2000" i="1">
                            <a:latin typeface="Cambria Math"/>
                          </a:rPr>
                        </m:ctrlPr>
                      </m:sSubPr>
                      <m:e>
                        <m:r>
                          <a:rPr lang="en-US" sz="2000" i="1">
                            <a:latin typeface="Cambria Math"/>
                          </a:rPr>
                          <m:t>𝑛</m:t>
                        </m:r>
                      </m:e>
                      <m:sub>
                        <m:r>
                          <a:rPr lang="en-US" sz="2000" i="1">
                            <a:latin typeface="Cambria Math"/>
                          </a:rPr>
                          <m:t>𝑡</m:t>
                        </m:r>
                      </m:sub>
                    </m:sSub>
                    <m:r>
                      <a:rPr lang="en-US" sz="2000" i="1">
                        <a:latin typeface="Cambria Math"/>
                      </a:rPr>
                      <m:t>=</m:t>
                    </m:r>
                    <m:f>
                      <m:fPr>
                        <m:ctrlPr>
                          <a:rPr lang="en-US" sz="2000" i="1">
                            <a:latin typeface="Cambria Math"/>
                          </a:rPr>
                        </m:ctrlPr>
                      </m:fPr>
                      <m:num>
                        <m:sSub>
                          <m:sSubPr>
                            <m:ctrlPr>
                              <a:rPr lang="en-US" sz="2000" i="1">
                                <a:latin typeface="Cambria Math"/>
                              </a:rPr>
                            </m:ctrlPr>
                          </m:sSubPr>
                          <m:e>
                            <m:r>
                              <a:rPr lang="en-US" sz="2000" i="1">
                                <a:latin typeface="Cambria Math"/>
                              </a:rPr>
                              <m:t>𝑉𝐿𝑁</m:t>
                            </m:r>
                          </m:e>
                          <m:sub>
                            <m:r>
                              <a:rPr lang="en-US" sz="2000" i="1">
                                <a:latin typeface="Cambria Math"/>
                              </a:rPr>
                              <m:t>𝑅𝑎𝑡𝑒𝑑</m:t>
                            </m:r>
                            <m:r>
                              <a:rPr lang="en-US" sz="2000" i="1">
                                <a:latin typeface="Cambria Math"/>
                              </a:rPr>
                              <m:t>_</m:t>
                            </m:r>
                            <m:r>
                              <a:rPr lang="en-US" sz="2000" i="1">
                                <a:latin typeface="Cambria Math"/>
                              </a:rPr>
                              <m:t>𝐻𝑖𝑔h</m:t>
                            </m:r>
                            <m:r>
                              <a:rPr lang="en-US" sz="2000" i="1">
                                <a:latin typeface="Cambria Math"/>
                              </a:rPr>
                              <m:t>_</m:t>
                            </m:r>
                            <m:r>
                              <a:rPr lang="en-US" sz="2000" i="1">
                                <a:latin typeface="Cambria Math"/>
                              </a:rPr>
                              <m:t>𝑆𝑖𝑑𝑒</m:t>
                            </m:r>
                          </m:sub>
                        </m:sSub>
                      </m:num>
                      <m:den>
                        <m:sSub>
                          <m:sSubPr>
                            <m:ctrlPr>
                              <a:rPr lang="en-US" sz="2000" i="1">
                                <a:latin typeface="Cambria Math"/>
                              </a:rPr>
                            </m:ctrlPr>
                          </m:sSubPr>
                          <m:e>
                            <m:r>
                              <a:rPr lang="en-US" sz="2000" i="1">
                                <a:latin typeface="Cambria Math"/>
                              </a:rPr>
                              <m:t>𝑉𝐿𝐿</m:t>
                            </m:r>
                          </m:e>
                          <m:sub>
                            <m:r>
                              <a:rPr lang="en-US" sz="2000" i="1">
                                <a:latin typeface="Cambria Math"/>
                              </a:rPr>
                              <m:t>𝑅𝑎𝑡𝑒𝑑</m:t>
                            </m:r>
                            <m:r>
                              <a:rPr lang="en-US" sz="2000" i="1">
                                <a:latin typeface="Cambria Math"/>
                              </a:rPr>
                              <m:t>_</m:t>
                            </m:r>
                            <m:r>
                              <a:rPr lang="en-US" sz="2000" i="1">
                                <a:latin typeface="Cambria Math"/>
                              </a:rPr>
                              <m:t>𝐿𝑜𝑤</m:t>
                            </m:r>
                            <m:r>
                              <a:rPr lang="en-US" sz="2000" i="1">
                                <a:latin typeface="Cambria Math"/>
                              </a:rPr>
                              <m:t>_</m:t>
                            </m:r>
                            <m:r>
                              <a:rPr lang="en-US" sz="2000" i="1">
                                <a:latin typeface="Cambria Math"/>
                              </a:rPr>
                              <m:t>𝑆𝑖𝑑𝑒</m:t>
                            </m:r>
                          </m:sub>
                        </m:sSub>
                      </m:den>
                    </m:f>
                  </m:oMath>
                </a14:m>
                <a:r>
                  <a:rPr lang="en-US" sz="2000" dirty="0"/>
                  <a:t>     </a:t>
                </a:r>
                <a:r>
                  <a:rPr lang="en-US" sz="2000" dirty="0" smtClean="0"/>
                  <a:t>		</a:t>
                </a:r>
                <a:r>
                  <a:rPr lang="en-US" sz="2000" dirty="0" smtClean="0">
                    <a:latin typeface="Times New Roman" pitchFamily="18" charset="0"/>
                    <a:cs typeface="Times New Roman" pitchFamily="18" charset="0"/>
                  </a:rPr>
                  <a:t>(45)</a:t>
                </a:r>
                <a:endParaRPr lang="en-US" sz="2000" dirty="0">
                  <a:latin typeface="Times New Roman" pitchFamily="18" charset="0"/>
                  <a:cs typeface="Times New Roman" pitchFamily="18" charset="0"/>
                </a:endParaRPr>
              </a:p>
            </p:txBody>
          </p:sp>
        </mc:Choice>
        <mc:Fallback>
          <p:sp>
            <p:nvSpPr>
              <p:cNvPr id="9" name="Rectangle 8"/>
              <p:cNvSpPr>
                <a:spLocks noRot="1" noChangeAspect="1" noMove="1" noResize="1" noEditPoints="1" noAdjustHandles="1" noChangeArrowheads="1" noChangeShapeType="1" noTextEdit="1"/>
              </p:cNvSpPr>
              <p:nvPr/>
            </p:nvSpPr>
            <p:spPr>
              <a:xfrm>
                <a:off x="1247312" y="6071541"/>
                <a:ext cx="7134688" cy="607154"/>
              </a:xfrm>
              <a:prstGeom prst="rect">
                <a:avLst/>
              </a:prstGeom>
              <a:blipFill rotWithShape="1">
                <a:blip r:embed="rId4"/>
                <a:stretch>
                  <a:fillRect/>
                </a:stretch>
              </a:blipFill>
            </p:spPr>
            <p:txBody>
              <a:bodyPr/>
              <a:lstStyle/>
              <a:p>
                <a:r>
                  <a:rPr lang="en-US">
                    <a:noFill/>
                  </a:rPr>
                  <a:t> </a:t>
                </a:r>
              </a:p>
            </p:txBody>
          </p:sp>
        </mc:Fallback>
      </mc:AlternateContent>
      <p:sp>
        <p:nvSpPr>
          <p:cNvPr id="10" name="Slide Number Placeholder 9"/>
          <p:cNvSpPr>
            <a:spLocks noGrp="1"/>
          </p:cNvSpPr>
          <p:nvPr>
            <p:ph type="sldNum" sz="quarter" idx="12"/>
          </p:nvPr>
        </p:nvSpPr>
        <p:spPr/>
        <p:txBody>
          <a:bodyPr/>
          <a:lstStyle/>
          <a:p>
            <a:fld id="{B6F15528-21DE-4FAA-801E-634DDDAF4B2B}" type="slidenum">
              <a:rPr lang="en-US" smtClean="0"/>
              <a:pPr/>
              <a:t>140</a:t>
            </a:fld>
            <a:endParaRPr lang="en-US"/>
          </a:p>
        </p:txBody>
      </p:sp>
      <p:sp>
        <p:nvSpPr>
          <p:cNvPr id="11" name="TextBox 10"/>
          <p:cNvSpPr txBox="1"/>
          <p:nvPr/>
        </p:nvSpPr>
        <p:spPr>
          <a:xfrm>
            <a:off x="-20972" y="381000"/>
            <a:ext cx="9144000" cy="1015663"/>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a:t>
            </a:r>
            <a:r>
              <a:rPr lang="en-US" sz="3200" dirty="0" smtClean="0">
                <a:latin typeface="Times New Roman" pitchFamily="18" charset="0"/>
                <a:cs typeface="Times New Roman" pitchFamily="18" charset="0"/>
              </a:rPr>
              <a:t>Models</a:t>
            </a:r>
          </a:p>
          <a:p>
            <a:pPr lvl="1" algn="ctr"/>
            <a:r>
              <a:rPr lang="en-US" sz="2800" dirty="0">
                <a:latin typeface="Times New Roman" pitchFamily="18" charset="0"/>
                <a:cs typeface="Times New Roman" pitchFamily="18" charset="0"/>
              </a:rPr>
              <a:t>The Ungrounded Wye-Delta Step Down </a:t>
            </a:r>
            <a:r>
              <a:rPr lang="en-US" sz="2800" dirty="0" smtClean="0">
                <a:latin typeface="Times New Roman" pitchFamily="18" charset="0"/>
                <a:cs typeface="Times New Roman" pitchFamily="18" charset="0"/>
              </a:rPr>
              <a:t>Connection</a:t>
            </a:r>
            <a:endParaRPr lang="en-US" sz="2800" dirty="0">
              <a:latin typeface="Times New Roman" pitchFamily="18" charset="0"/>
              <a:cs typeface="Times New Roman" pitchFamily="18" charset="0"/>
            </a:endParaRPr>
          </a:p>
        </p:txBody>
      </p:sp>
    </p:spTree>
    <p:extLst>
      <p:ext uri="{BB962C8B-B14F-4D97-AF65-F5344CB8AC3E}">
        <p14:creationId xmlns:p14="http://schemas.microsoft.com/office/powerpoint/2010/main" val="4004417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7" end="7"/>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Rectangle 1"/>
              <p:cNvSpPr/>
              <p:nvPr/>
            </p:nvSpPr>
            <p:spPr>
              <a:xfrm>
                <a:off x="48088" y="1641397"/>
                <a:ext cx="8991600" cy="4302203"/>
              </a:xfrm>
              <a:prstGeom prst="rect">
                <a:avLst/>
              </a:prstGeom>
            </p:spPr>
            <p:txBody>
              <a:bodyPr wrap="square">
                <a:spAutoFit/>
              </a:bodyPr>
              <a:lstStyle/>
              <a:p>
                <a:pPr marL="0" lvl="3" algn="ctr"/>
                <a:endParaRPr lang="en-US" sz="2400" dirty="0" smtClean="0">
                  <a:latin typeface="Times New Roman" pitchFamily="18" charset="0"/>
                  <a:cs typeface="Times New Roman" pitchFamily="18" charset="0"/>
                </a:endParaRPr>
              </a:p>
              <a:p>
                <a:pPr marL="0" lvl="3" algn="r">
                  <a:buFont typeface="Arial" pitchFamily="34" charset="0"/>
                  <a:buChar char="•"/>
                </a:pPr>
                <a:endParaRPr lang="en-US" dirty="0"/>
              </a:p>
              <a:p>
                <a:pPr marL="0" lvl="3" algn="ctr"/>
                <a:endParaRPr lang="en-US" sz="2400" i="1" dirty="0" smtClean="0">
                  <a:latin typeface="Cambria Math"/>
                </a:endParaRPr>
              </a:p>
              <a:p>
                <a:pPr marL="0" lvl="3" algn="ctr"/>
                <a:endParaRPr lang="en-US" sz="2400" i="1" dirty="0" smtClean="0">
                  <a:latin typeface="Cambria Math"/>
                </a:endParaRPr>
              </a:p>
              <a:p>
                <a:pPr marL="0" lvl="3"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r>
                          <a:rPr lang="en-US" sz="2000" i="1">
                            <a:latin typeface="Cambria Math"/>
                          </a:rPr>
                          <m:t>𝐴𝑉</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𝑉𝑡</m:t>
                            </m:r>
                          </m:e>
                          <m:sub>
                            <m:r>
                              <a:rPr lang="en-US" sz="2000" i="1">
                                <a:latin typeface="Cambria Math"/>
                              </a:rPr>
                              <m:t>𝑎𝑏𝑐</m:t>
                            </m:r>
                          </m:sub>
                        </m:sSub>
                      </m:e>
                    </m:d>
                  </m:oMath>
                </a14:m>
                <a:r>
                  <a:rPr lang="en-US" sz="2000" dirty="0">
                    <a:latin typeface="Times New Roman" pitchFamily="18" charset="0"/>
                    <a:cs typeface="Times New Roman" pitchFamily="18" charset="0"/>
                  </a:rPr>
                  <a:t>   </a:t>
                </a:r>
                <a:r>
                  <a:rPr lang="en-US" sz="2000" dirty="0" smtClean="0"/>
                  <a:t>	</a:t>
                </a:r>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a:t>
                </a:r>
                <a:r>
                  <a:rPr lang="en-US" sz="2000" dirty="0" smtClean="0">
                    <a:latin typeface="Times New Roman" pitchFamily="18" charset="0"/>
                    <a:cs typeface="Times New Roman" pitchFamily="18" charset="0"/>
                  </a:rPr>
                  <a:t>46)</a:t>
                </a:r>
                <a:endParaRPr lang="en-US" sz="2000" dirty="0">
                  <a:latin typeface="Times New Roman" pitchFamily="18" charset="0"/>
                  <a:cs typeface="Times New Roman" pitchFamily="18" charset="0"/>
                </a:endParaRPr>
              </a:p>
              <a:p>
                <a:pPr marL="0" lvl="3" algn="ctr"/>
                <a:endParaRPr lang="en-US" sz="2000" dirty="0"/>
              </a:p>
              <a:p>
                <a:pPr marL="0" lvl="3" algn="ctr"/>
                <a:endParaRPr lang="en-US" sz="2000" dirty="0" smtClean="0">
                  <a:latin typeface="Times New Roman" pitchFamily="18" charset="0"/>
                  <a:cs typeface="Times New Roman" pitchFamily="18" charset="0"/>
                </a:endParaRPr>
              </a:p>
              <a:p>
                <a:pPr marL="0" lvl="3" algn="ctr"/>
                <a14:m>
                  <m:oMath xmlns:m="http://schemas.openxmlformats.org/officeDocument/2006/math">
                    <m:d>
                      <m:dPr>
                        <m:begChr m:val="["/>
                        <m:endChr m:val="]"/>
                        <m:ctrlPr>
                          <a:rPr lang="en-US" sz="2000" i="1">
                            <a:latin typeface="Cambria Math"/>
                            <a:cs typeface="Times New Roman" pitchFamily="18" charset="0"/>
                          </a:rPr>
                        </m:ctrlPr>
                      </m:dPr>
                      <m:e>
                        <m:m>
                          <m:mPr>
                            <m:mcs>
                              <m:mc>
                                <m:mcPr>
                                  <m:count m:val="1"/>
                                  <m:mcJc m:val="center"/>
                                </m:mcPr>
                              </m:mc>
                            </m:mcs>
                            <m:ctrlPr>
                              <a:rPr lang="en-US" sz="2000" i="1">
                                <a:latin typeface="Cambria Math"/>
                                <a:cs typeface="Times New Roman" pitchFamily="18" charset="0"/>
                              </a:rPr>
                            </m:ctrlPr>
                          </m:mPr>
                          <m:mr>
                            <m:e>
                              <m:sSub>
                                <m:sSubPr>
                                  <m:ctrlPr>
                                    <a:rPr lang="en-US" sz="2000" i="1">
                                      <a:latin typeface="Cambria Math"/>
                                      <a:cs typeface="Times New Roman" pitchFamily="18" charset="0"/>
                                    </a:rPr>
                                  </m:ctrlPr>
                                </m:sSubPr>
                                <m:e>
                                  <m:r>
                                    <a:rPr lang="en-US" sz="2000">
                                      <a:latin typeface="Cambria Math"/>
                                      <a:cs typeface="Times New Roman" pitchFamily="18" charset="0"/>
                                    </a:rPr>
                                    <m:t>𝐼</m:t>
                                  </m:r>
                                </m:e>
                                <m:sub>
                                  <m:r>
                                    <a:rPr lang="en-US" sz="2000">
                                      <a:latin typeface="Cambria Math"/>
                                      <a:cs typeface="Times New Roman" pitchFamily="18" charset="0"/>
                                    </a:rPr>
                                    <m:t>𝑏𝑎</m:t>
                                  </m:r>
                                </m:sub>
                              </m:sSub>
                            </m:e>
                          </m:mr>
                          <m:mr>
                            <m:e>
                              <m:sSub>
                                <m:sSubPr>
                                  <m:ctrlPr>
                                    <a:rPr lang="en-US" sz="2000" i="1">
                                      <a:latin typeface="Cambria Math"/>
                                      <a:cs typeface="Times New Roman" pitchFamily="18" charset="0"/>
                                    </a:rPr>
                                  </m:ctrlPr>
                                </m:sSubPr>
                                <m:e>
                                  <m:r>
                                    <a:rPr lang="en-US" sz="2000">
                                      <a:latin typeface="Cambria Math"/>
                                      <a:cs typeface="Times New Roman" pitchFamily="18" charset="0"/>
                                    </a:rPr>
                                    <m:t>𝐼</m:t>
                                  </m:r>
                                </m:e>
                                <m:sub>
                                  <m:r>
                                    <a:rPr lang="en-US" sz="2000">
                                      <a:latin typeface="Cambria Math"/>
                                      <a:cs typeface="Times New Roman" pitchFamily="18" charset="0"/>
                                    </a:rPr>
                                    <m:t>𝑐𝑏</m:t>
                                  </m:r>
                                </m:sub>
                              </m:sSub>
                            </m:e>
                          </m:mr>
                          <m:mr>
                            <m:e>
                              <m:sSub>
                                <m:sSubPr>
                                  <m:ctrlPr>
                                    <a:rPr lang="en-US" sz="2000" i="1">
                                      <a:latin typeface="Cambria Math"/>
                                      <a:cs typeface="Times New Roman" pitchFamily="18" charset="0"/>
                                    </a:rPr>
                                  </m:ctrlPr>
                                </m:sSubPr>
                                <m:e>
                                  <m:r>
                                    <a:rPr lang="en-US" sz="2000">
                                      <a:latin typeface="Cambria Math"/>
                                      <a:cs typeface="Times New Roman" pitchFamily="18" charset="0"/>
                                    </a:rPr>
                                    <m:t>𝐼</m:t>
                                  </m:r>
                                </m:e>
                                <m:sub>
                                  <m:r>
                                    <a:rPr lang="en-US" sz="2000">
                                      <a:latin typeface="Cambria Math"/>
                                      <a:cs typeface="Times New Roman" pitchFamily="18" charset="0"/>
                                    </a:rPr>
                                    <m:t>𝑎𝑐</m:t>
                                  </m:r>
                                </m:sub>
                              </m:sSub>
                            </m:e>
                          </m:mr>
                        </m:m>
                      </m:e>
                    </m:d>
                    <m:r>
                      <a:rPr lang="en-US" sz="2000">
                        <a:latin typeface="Cambria Math"/>
                        <a:cs typeface="Times New Roman" pitchFamily="18" charset="0"/>
                      </a:rPr>
                      <m:t>=</m:t>
                    </m:r>
                    <m:d>
                      <m:dPr>
                        <m:begChr m:val="["/>
                        <m:endChr m:val="]"/>
                        <m:ctrlPr>
                          <a:rPr lang="en-US" sz="2000" i="1">
                            <a:latin typeface="Cambria Math"/>
                            <a:cs typeface="Times New Roman" pitchFamily="18" charset="0"/>
                          </a:rPr>
                        </m:ctrlPr>
                      </m:dPr>
                      <m:e>
                        <m:m>
                          <m:mPr>
                            <m:mcs>
                              <m:mc>
                                <m:mcPr>
                                  <m:count m:val="3"/>
                                  <m:mcJc m:val="center"/>
                                </m:mcPr>
                              </m:mc>
                            </m:mcs>
                            <m:ctrlPr>
                              <a:rPr lang="en-US" sz="2000" i="1">
                                <a:latin typeface="Cambria Math"/>
                                <a:cs typeface="Times New Roman" pitchFamily="18" charset="0"/>
                              </a:rPr>
                            </m:ctrlPr>
                          </m:mPr>
                          <m:mr>
                            <m:e>
                              <m:sSub>
                                <m:sSubPr>
                                  <m:ctrlPr>
                                    <a:rPr lang="en-US" sz="2000" i="1">
                                      <a:latin typeface="Cambria Math"/>
                                      <a:cs typeface="Times New Roman" pitchFamily="18" charset="0"/>
                                    </a:rPr>
                                  </m:ctrlPr>
                                </m:sSubPr>
                                <m:e>
                                  <m:r>
                                    <a:rPr lang="en-US" sz="2000">
                                      <a:latin typeface="Cambria Math"/>
                                      <a:cs typeface="Times New Roman" pitchFamily="18" charset="0"/>
                                    </a:rPr>
                                    <m:t>𝑛</m:t>
                                  </m:r>
                                </m:e>
                                <m:sub>
                                  <m:r>
                                    <a:rPr lang="en-US" sz="2000">
                                      <a:latin typeface="Cambria Math"/>
                                      <a:cs typeface="Times New Roman" pitchFamily="18" charset="0"/>
                                    </a:rPr>
                                    <m:t>𝑡</m:t>
                                  </m:r>
                                </m:sub>
                              </m:sSub>
                            </m:e>
                            <m:e>
                              <m:r>
                                <a:rPr lang="en-US" sz="2000">
                                  <a:latin typeface="Cambria Math"/>
                                  <a:cs typeface="Times New Roman" pitchFamily="18" charset="0"/>
                                </a:rPr>
                                <m:t>0</m:t>
                              </m:r>
                            </m:e>
                            <m:e>
                              <m:r>
                                <a:rPr lang="en-US" sz="2000">
                                  <a:latin typeface="Cambria Math"/>
                                  <a:cs typeface="Times New Roman" pitchFamily="18" charset="0"/>
                                </a:rPr>
                                <m:t>0</m:t>
                              </m:r>
                            </m:e>
                          </m:mr>
                          <m:mr>
                            <m:e>
                              <m:r>
                                <a:rPr lang="en-US" sz="2000">
                                  <a:latin typeface="Cambria Math"/>
                                  <a:cs typeface="Times New Roman" pitchFamily="18" charset="0"/>
                                </a:rPr>
                                <m:t>0</m:t>
                              </m:r>
                            </m:e>
                            <m:e>
                              <m:sSub>
                                <m:sSubPr>
                                  <m:ctrlPr>
                                    <a:rPr lang="en-US" sz="2000" i="1">
                                      <a:latin typeface="Cambria Math"/>
                                      <a:cs typeface="Times New Roman" pitchFamily="18" charset="0"/>
                                    </a:rPr>
                                  </m:ctrlPr>
                                </m:sSubPr>
                                <m:e>
                                  <m:r>
                                    <a:rPr lang="en-US" sz="2000">
                                      <a:latin typeface="Cambria Math"/>
                                      <a:cs typeface="Times New Roman" pitchFamily="18" charset="0"/>
                                    </a:rPr>
                                    <m:t>𝑛</m:t>
                                  </m:r>
                                </m:e>
                                <m:sub>
                                  <m:r>
                                    <a:rPr lang="en-US" sz="2000">
                                      <a:latin typeface="Cambria Math"/>
                                      <a:cs typeface="Times New Roman" pitchFamily="18" charset="0"/>
                                    </a:rPr>
                                    <m:t>𝑡</m:t>
                                  </m:r>
                                </m:sub>
                              </m:sSub>
                            </m:e>
                            <m:e>
                              <m:r>
                                <a:rPr lang="en-US" sz="2000">
                                  <a:latin typeface="Cambria Math"/>
                                  <a:cs typeface="Times New Roman" pitchFamily="18" charset="0"/>
                                </a:rPr>
                                <m:t>0</m:t>
                              </m:r>
                            </m:e>
                          </m:mr>
                          <m:mr>
                            <m:e>
                              <m:r>
                                <a:rPr lang="en-US" sz="2000">
                                  <a:latin typeface="Cambria Math"/>
                                  <a:cs typeface="Times New Roman" pitchFamily="18" charset="0"/>
                                </a:rPr>
                                <m:t>0</m:t>
                              </m:r>
                            </m:e>
                            <m:e>
                              <m:r>
                                <a:rPr lang="en-US" sz="2000">
                                  <a:latin typeface="Cambria Math"/>
                                  <a:cs typeface="Times New Roman" pitchFamily="18" charset="0"/>
                                </a:rPr>
                                <m:t>0</m:t>
                              </m:r>
                            </m:e>
                            <m:e>
                              <m:sSub>
                                <m:sSubPr>
                                  <m:ctrlPr>
                                    <a:rPr lang="en-US" sz="2000" i="1">
                                      <a:latin typeface="Cambria Math"/>
                                      <a:cs typeface="Times New Roman" pitchFamily="18" charset="0"/>
                                    </a:rPr>
                                  </m:ctrlPr>
                                </m:sSubPr>
                                <m:e>
                                  <m:r>
                                    <a:rPr lang="en-US" sz="2000">
                                      <a:latin typeface="Cambria Math"/>
                                      <a:cs typeface="Times New Roman" pitchFamily="18" charset="0"/>
                                    </a:rPr>
                                    <m:t>𝑛</m:t>
                                  </m:r>
                                </m:e>
                                <m:sub>
                                  <m:r>
                                    <a:rPr lang="en-US" sz="2000">
                                      <a:latin typeface="Cambria Math"/>
                                      <a:cs typeface="Times New Roman" pitchFamily="18" charset="0"/>
                                    </a:rPr>
                                    <m:t>𝑡</m:t>
                                  </m:r>
                                </m:sub>
                              </m:sSub>
                            </m:e>
                          </m:mr>
                        </m:m>
                      </m:e>
                    </m:d>
                    <m:d>
                      <m:dPr>
                        <m:begChr m:val="["/>
                        <m:endChr m:val="]"/>
                        <m:ctrlPr>
                          <a:rPr lang="en-US" sz="2000" i="1">
                            <a:latin typeface="Cambria Math"/>
                            <a:cs typeface="Times New Roman" pitchFamily="18" charset="0"/>
                          </a:rPr>
                        </m:ctrlPr>
                      </m:dPr>
                      <m:e>
                        <m:m>
                          <m:mPr>
                            <m:mcs>
                              <m:mc>
                                <m:mcPr>
                                  <m:count m:val="1"/>
                                  <m:mcJc m:val="center"/>
                                </m:mcPr>
                              </m:mc>
                            </m:mcs>
                            <m:ctrlPr>
                              <a:rPr lang="en-US" sz="2000" i="1">
                                <a:latin typeface="Cambria Math"/>
                                <a:cs typeface="Times New Roman" pitchFamily="18" charset="0"/>
                              </a:rPr>
                            </m:ctrlPr>
                          </m:mPr>
                          <m:mr>
                            <m:e>
                              <m:sSub>
                                <m:sSubPr>
                                  <m:ctrlPr>
                                    <a:rPr lang="en-US" sz="2000" i="1">
                                      <a:latin typeface="Cambria Math"/>
                                      <a:cs typeface="Times New Roman" pitchFamily="18" charset="0"/>
                                    </a:rPr>
                                  </m:ctrlPr>
                                </m:sSubPr>
                                <m:e>
                                  <m:r>
                                    <a:rPr lang="en-US" sz="2000">
                                      <a:latin typeface="Cambria Math"/>
                                      <a:cs typeface="Times New Roman" pitchFamily="18" charset="0"/>
                                    </a:rPr>
                                    <m:t>𝐼</m:t>
                                  </m:r>
                                </m:e>
                                <m:sub>
                                  <m:r>
                                    <a:rPr lang="en-US" sz="2000">
                                      <a:latin typeface="Cambria Math"/>
                                      <a:cs typeface="Times New Roman" pitchFamily="18" charset="0"/>
                                    </a:rPr>
                                    <m:t>𝐴</m:t>
                                  </m:r>
                                </m:sub>
                              </m:sSub>
                            </m:e>
                          </m:mr>
                          <m:mr>
                            <m:e>
                              <m:sSub>
                                <m:sSubPr>
                                  <m:ctrlPr>
                                    <a:rPr lang="en-US" sz="2000" i="1">
                                      <a:latin typeface="Cambria Math"/>
                                      <a:cs typeface="Times New Roman" pitchFamily="18" charset="0"/>
                                    </a:rPr>
                                  </m:ctrlPr>
                                </m:sSubPr>
                                <m:e>
                                  <m:r>
                                    <a:rPr lang="en-US" sz="2000">
                                      <a:latin typeface="Cambria Math"/>
                                      <a:cs typeface="Times New Roman" pitchFamily="18" charset="0"/>
                                    </a:rPr>
                                    <m:t>𝐼</m:t>
                                  </m:r>
                                </m:e>
                                <m:sub>
                                  <m:r>
                                    <a:rPr lang="en-US" sz="2000">
                                      <a:latin typeface="Cambria Math"/>
                                      <a:cs typeface="Times New Roman" pitchFamily="18" charset="0"/>
                                    </a:rPr>
                                    <m:t>𝐵</m:t>
                                  </m:r>
                                </m:sub>
                              </m:sSub>
                            </m:e>
                          </m:mr>
                          <m:mr>
                            <m:e>
                              <m:sSub>
                                <m:sSubPr>
                                  <m:ctrlPr>
                                    <a:rPr lang="en-US" sz="2000" i="1">
                                      <a:latin typeface="Cambria Math"/>
                                      <a:cs typeface="Times New Roman" pitchFamily="18" charset="0"/>
                                    </a:rPr>
                                  </m:ctrlPr>
                                </m:sSubPr>
                                <m:e>
                                  <m:r>
                                    <a:rPr lang="en-US" sz="2000">
                                      <a:latin typeface="Cambria Math"/>
                                      <a:cs typeface="Times New Roman" pitchFamily="18" charset="0"/>
                                    </a:rPr>
                                    <m:t>𝐼</m:t>
                                  </m:r>
                                </m:e>
                                <m:sub>
                                  <m:r>
                                    <a:rPr lang="en-US" sz="2000">
                                      <a:latin typeface="Cambria Math"/>
                                      <a:cs typeface="Times New Roman" pitchFamily="18" charset="0"/>
                                    </a:rPr>
                                    <m:t>𝐶</m:t>
                                  </m:r>
                                </m:sub>
                              </m:sSub>
                            </m:e>
                          </m:mr>
                        </m:m>
                      </m:e>
                    </m:d>
                  </m:oMath>
                </a14:m>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a:t>
                </a:r>
                <a:r>
                  <a:rPr lang="en-US" sz="2000" dirty="0" smtClean="0">
                    <a:latin typeface="Times New Roman" pitchFamily="18" charset="0"/>
                    <a:cs typeface="Times New Roman" pitchFamily="18" charset="0"/>
                  </a:rPr>
                  <a:t>47)</a:t>
                </a:r>
                <a:endParaRPr lang="en-US" sz="2000" dirty="0">
                  <a:latin typeface="Times New Roman" pitchFamily="18" charset="0"/>
                  <a:cs typeface="Times New Roman" pitchFamily="18" charset="0"/>
                </a:endParaRPr>
              </a:p>
              <a:p>
                <a:pPr marL="0" lvl="3" algn="ctr">
                  <a:buFont typeface="Arial" pitchFamily="34" charset="0"/>
                  <a:buChar char="•"/>
                </a:pPr>
                <a:endParaRPr lang="en-US" sz="2000" dirty="0"/>
              </a:p>
              <a:p>
                <a:pPr marL="0" lvl="3" algn="ctr"/>
                <a:endParaRPr lang="en-US" sz="2000" i="1" dirty="0" smtClean="0">
                  <a:latin typeface="Cambria Math"/>
                </a:endParaRPr>
              </a:p>
              <a:p>
                <a:pPr marL="0" lvl="3"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𝐼𝐷</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r>
                          <a:rPr lang="en-US" sz="2000" i="1">
                            <a:latin typeface="Cambria Math"/>
                          </a:rPr>
                          <m:t>𝐴𝐼</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𝐴𝐵𝐶</m:t>
                            </m:r>
                          </m:sub>
                        </m:sSub>
                      </m:e>
                    </m:d>
                  </m:oMath>
                </a14:m>
                <a:r>
                  <a:rPr lang="en-US" sz="2000" dirty="0"/>
                  <a:t>    </a:t>
                </a:r>
                <a:r>
                  <a:rPr lang="en-US" sz="2000" dirty="0" smtClean="0"/>
                  <a:t>                </a:t>
                </a:r>
                <a:r>
                  <a:rPr lang="en-US" sz="2000" dirty="0" smtClean="0">
                    <a:latin typeface="Times New Roman" pitchFamily="18" charset="0"/>
                    <a:cs typeface="Times New Roman" pitchFamily="18" charset="0"/>
                  </a:rPr>
                  <a:t> </a:t>
                </a:r>
                <a:r>
                  <a:rPr lang="en-US" sz="2000" dirty="0" smtClean="0">
                    <a:latin typeface="Times New Roman" pitchFamily="18" charset="0"/>
                    <a:cs typeface="Times New Roman" pitchFamily="18" charset="0"/>
                  </a:rPr>
                  <a:t>		(</a:t>
                </a:r>
                <a:r>
                  <a:rPr lang="en-US" sz="2000" dirty="0" smtClean="0">
                    <a:latin typeface="Times New Roman" pitchFamily="18" charset="0"/>
                    <a:cs typeface="Times New Roman" pitchFamily="18" charset="0"/>
                  </a:rPr>
                  <a:t>48)</a:t>
                </a:r>
                <a:endParaRPr lang="en-US" sz="2000" dirty="0">
                  <a:latin typeface="Times New Roman" pitchFamily="18" charset="0"/>
                  <a:cs typeface="Times New Roman" pitchFamily="18" charset="0"/>
                </a:endParaRPr>
              </a:p>
            </p:txBody>
          </p:sp>
        </mc:Choice>
        <mc:Fallback>
          <p:sp>
            <p:nvSpPr>
              <p:cNvPr id="2" name="Rectangle 1"/>
              <p:cNvSpPr>
                <a:spLocks noRot="1" noChangeAspect="1" noMove="1" noResize="1" noEditPoints="1" noAdjustHandles="1" noChangeArrowheads="1" noChangeShapeType="1" noTextEdit="1"/>
              </p:cNvSpPr>
              <p:nvPr/>
            </p:nvSpPr>
            <p:spPr>
              <a:xfrm>
                <a:off x="48088" y="1641397"/>
                <a:ext cx="8991600" cy="4302203"/>
              </a:xfrm>
              <a:prstGeom prst="rect">
                <a:avLst/>
              </a:prstGeom>
              <a:blipFill rotWithShape="1">
                <a:blip r:embed="rId2"/>
                <a:stretch>
                  <a:fillRect b="-1416"/>
                </a:stretch>
              </a:blipFill>
            </p:spPr>
            <p:txBody>
              <a:bodyPr/>
              <a:lstStyle/>
              <a:p>
                <a:r>
                  <a:rPr lang="en-US">
                    <a:noFill/>
                  </a:rPr>
                  <a:t> </a:t>
                </a:r>
              </a:p>
            </p:txBody>
          </p:sp>
        </mc:Fallback>
      </mc:AlternateContent>
      <p:sp>
        <p:nvSpPr>
          <p:cNvPr id="5" name="Rectangle 4"/>
          <p:cNvSpPr/>
          <p:nvPr/>
        </p:nvSpPr>
        <p:spPr>
          <a:xfrm>
            <a:off x="381000" y="1836003"/>
            <a:ext cx="8305800" cy="830997"/>
          </a:xfrm>
          <a:prstGeom prst="rect">
            <a:avLst/>
          </a:prstGeom>
        </p:spPr>
        <p:txBody>
          <a:bodyPr wrap="square">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The basic </a:t>
            </a:r>
            <a:r>
              <a:rPr lang="en-US" sz="2400" dirty="0">
                <a:latin typeface="Times New Roman" pitchFamily="18" charset="0"/>
                <a:cs typeface="Times New Roman" pitchFamily="18" charset="0"/>
              </a:rPr>
              <a:t>ideal transformer voltage and current equations as a function of the turns </a:t>
            </a:r>
            <a:r>
              <a:rPr lang="en-US" sz="2400" dirty="0" smtClean="0">
                <a:latin typeface="Times New Roman" pitchFamily="18" charset="0"/>
                <a:cs typeface="Times New Roman" pitchFamily="18" charset="0"/>
              </a:rPr>
              <a:t>ratio (continued):</a:t>
            </a:r>
            <a:endParaRPr lang="en-US" sz="2400" b="1" dirty="0">
              <a:solidFill>
                <a:srgbClr val="FF0000"/>
              </a:solidFill>
              <a:latin typeface="Times New Roman" pitchFamily="18" charset="0"/>
              <a:cs typeface="Times New Roman" pitchFamily="18" charset="0"/>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pPr/>
              <a:t>141</a:t>
            </a:fld>
            <a:endParaRPr lang="en-US"/>
          </a:p>
        </p:txBody>
      </p:sp>
      <p:sp>
        <p:nvSpPr>
          <p:cNvPr id="7" name="TextBox 6"/>
          <p:cNvSpPr txBox="1"/>
          <p:nvPr/>
        </p:nvSpPr>
        <p:spPr>
          <a:xfrm>
            <a:off x="-20972" y="381000"/>
            <a:ext cx="9144000" cy="1015663"/>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a:t>
            </a:r>
            <a:r>
              <a:rPr lang="en-US" sz="3200" dirty="0" smtClean="0">
                <a:latin typeface="Times New Roman" pitchFamily="18" charset="0"/>
                <a:cs typeface="Times New Roman" pitchFamily="18" charset="0"/>
              </a:rPr>
              <a:t>Models</a:t>
            </a:r>
          </a:p>
          <a:p>
            <a:pPr lvl="1" algn="ctr"/>
            <a:r>
              <a:rPr lang="en-US" sz="2800" dirty="0">
                <a:latin typeface="Times New Roman" pitchFamily="18" charset="0"/>
                <a:cs typeface="Times New Roman" pitchFamily="18" charset="0"/>
              </a:rPr>
              <a:t>The Ungrounded Wye-Delta Step Down </a:t>
            </a:r>
            <a:r>
              <a:rPr lang="en-US" sz="2800" dirty="0" smtClean="0">
                <a:latin typeface="Times New Roman" pitchFamily="18" charset="0"/>
                <a:cs typeface="Times New Roman" pitchFamily="18" charset="0"/>
              </a:rPr>
              <a:t>Connection</a:t>
            </a:r>
            <a:endParaRPr lang="en-US" sz="2800" dirty="0">
              <a:latin typeface="Times New Roman" pitchFamily="18" charset="0"/>
              <a:cs typeface="Times New Roman" pitchFamily="18" charset="0"/>
            </a:endParaRPr>
          </a:p>
        </p:txBody>
      </p:sp>
    </p:spTree>
    <p:extLst>
      <p:ext uri="{BB962C8B-B14F-4D97-AF65-F5344CB8AC3E}">
        <p14:creationId xmlns:p14="http://schemas.microsoft.com/office/powerpoint/2010/main" val="3381199679"/>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533400" y="1956377"/>
            <a:ext cx="8589628" cy="4520623"/>
            <a:chOff x="533400" y="1724561"/>
            <a:chExt cx="8915400" cy="4520623"/>
          </a:xfrm>
        </p:grpSpPr>
        <mc:AlternateContent xmlns:mc="http://schemas.openxmlformats.org/markup-compatibility/2006">
          <mc:Choice xmlns:a14="http://schemas.microsoft.com/office/drawing/2010/main" Requires="a14">
            <p:sp>
              <p:nvSpPr>
                <p:cNvPr id="2" name="Rectangle 1"/>
                <p:cNvSpPr/>
                <p:nvPr/>
              </p:nvSpPr>
              <p:spPr>
                <a:xfrm>
                  <a:off x="533400" y="2743200"/>
                  <a:ext cx="8686800" cy="3501984"/>
                </a:xfrm>
                <a:prstGeom prst="rect">
                  <a:avLst/>
                </a:prstGeom>
              </p:spPr>
              <p:txBody>
                <a:bodyPr wrap="square">
                  <a:spAutoFit/>
                </a:bodyPr>
                <a:lstStyle/>
                <a:p>
                  <a:pPr marL="457200" lvl="4"/>
                  <a:endParaRPr lang="en-US" sz="2000" dirty="0"/>
                </a:p>
                <a:p>
                  <a:pPr marL="342900" lvl="3" indent="-342900">
                    <a:buFont typeface="Wingdings" pitchFamily="2" charset="2"/>
                    <a:buChar char="Ø"/>
                  </a:pPr>
                  <a:r>
                    <a:rPr lang="en-US" sz="2000" dirty="0"/>
                    <a:t> </a:t>
                  </a:r>
                  <a:r>
                    <a:rPr lang="en-US" sz="2400" dirty="0" smtClean="0">
                      <a:latin typeface="Times New Roman" pitchFamily="18" charset="0"/>
                      <a:cs typeface="Times New Roman" pitchFamily="18" charset="0"/>
                    </a:rPr>
                    <a:t>The </a:t>
                  </a:r>
                  <a:r>
                    <a:rPr lang="en-US" sz="2400" dirty="0">
                      <a:latin typeface="Times New Roman" pitchFamily="18" charset="0"/>
                      <a:cs typeface="Times New Roman" pitchFamily="18" charset="0"/>
                    </a:rPr>
                    <a:t>line-to-line voltages at node </a:t>
                  </a:r>
                  <a14:m>
                    <m:oMath xmlns:m="http://schemas.openxmlformats.org/officeDocument/2006/math">
                      <m:r>
                        <a:rPr lang="en-US" sz="2400" dirty="0">
                          <a:latin typeface="Cambria Math"/>
                          <a:cs typeface="Times New Roman" pitchFamily="18" charset="0"/>
                        </a:rPr>
                        <m:t>𝑚</m:t>
                      </m:r>
                    </m:oMath>
                  </a14:m>
                  <a:r>
                    <a:rPr lang="en-US" sz="2400" dirty="0">
                      <a:latin typeface="Times New Roman" pitchFamily="18" charset="0"/>
                      <a:cs typeface="Times New Roman" pitchFamily="18" charset="0"/>
                    </a:rPr>
                    <a:t> as a function of the ideal transformer voltages   and the delta currents are given </a:t>
                  </a:r>
                  <a:r>
                    <a:rPr lang="en-US" sz="2400" dirty="0" smtClean="0">
                      <a:latin typeface="Times New Roman" pitchFamily="18" charset="0"/>
                      <a:cs typeface="Times New Roman" pitchFamily="18" charset="0"/>
                    </a:rPr>
                    <a:t>by:</a:t>
                  </a:r>
                  <a:endParaRPr lang="en-US" sz="2400" dirty="0">
                    <a:latin typeface="Times New Roman" pitchFamily="18" charset="0"/>
                    <a:cs typeface="Times New Roman" pitchFamily="18" charset="0"/>
                  </a:endParaRPr>
                </a:p>
                <a:p>
                  <a:pPr marL="457200" lvl="4"/>
                  <a:endParaRPr lang="en-US" b="1" dirty="0">
                    <a:solidFill>
                      <a:srgbClr val="FF0000"/>
                    </a:solidFill>
                  </a:endParaRPr>
                </a:p>
                <a:p>
                  <a:pPr marL="0" lvl="3" algn="ct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m:t>
                                    </m:r>
                                  </m:e>
                                  <m:sub>
                                    <m:r>
                                      <a:rPr lang="en-US" sz="2000" i="1">
                                        <a:latin typeface="Cambria Math"/>
                                      </a:rPr>
                                      <m:t>𝑎𝑏</m:t>
                                    </m:r>
                                  </m:sub>
                                </m:sSub>
                              </m:e>
                            </m:mr>
                            <m:mr>
                              <m:e>
                                <m:sSub>
                                  <m:sSubPr>
                                    <m:ctrlPr>
                                      <a:rPr lang="en-US" sz="2000" i="1">
                                        <a:latin typeface="Cambria Math"/>
                                      </a:rPr>
                                    </m:ctrlPr>
                                  </m:sSubPr>
                                  <m:e>
                                    <m:r>
                                      <a:rPr lang="en-US" sz="2000" i="1">
                                        <a:latin typeface="Cambria Math"/>
                                      </a:rPr>
                                      <m:t>𝑉</m:t>
                                    </m:r>
                                  </m:e>
                                  <m:sub>
                                    <m:r>
                                      <a:rPr lang="en-US" sz="2000" i="1">
                                        <a:latin typeface="Cambria Math"/>
                                      </a:rPr>
                                      <m:t>𝑏𝑐</m:t>
                                    </m:r>
                                  </m:sub>
                                </m:sSub>
                              </m:e>
                            </m:mr>
                            <m:mr>
                              <m:e>
                                <m:sSub>
                                  <m:sSubPr>
                                    <m:ctrlPr>
                                      <a:rPr lang="en-US" sz="2000" i="1">
                                        <a:latin typeface="Cambria Math"/>
                                      </a:rPr>
                                    </m:ctrlPr>
                                  </m:sSubPr>
                                  <m:e>
                                    <m:r>
                                      <a:rPr lang="en-US" sz="2000" i="1">
                                        <a:latin typeface="Cambria Math"/>
                                      </a:rPr>
                                      <m:t>𝑉</m:t>
                                    </m:r>
                                  </m:e>
                                  <m:sub>
                                    <m:r>
                                      <a:rPr lang="en-US" sz="2000" i="1">
                                        <a:latin typeface="Cambria Math"/>
                                      </a:rPr>
                                      <m:t>𝑐𝑎</m:t>
                                    </m:r>
                                  </m:sub>
                                </m:sSub>
                              </m:e>
                            </m:mr>
                          </m:m>
                        </m:e>
                      </m:d>
                      <m:r>
                        <a:rPr lang="en-US" sz="2000" i="1">
                          <a:latin typeface="Cambria Math"/>
                        </a:rPr>
                        <m:t>=</m:t>
                      </m:r>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𝑉𝑡</m:t>
                                    </m:r>
                                  </m:e>
                                  <m:sub>
                                    <m:r>
                                      <a:rPr lang="en-US" sz="2000" i="1">
                                        <a:latin typeface="Cambria Math"/>
                                      </a:rPr>
                                      <m:t>𝑎𝑏</m:t>
                                    </m:r>
                                  </m:sub>
                                </m:sSub>
                              </m:e>
                            </m:mr>
                            <m:mr>
                              <m:e>
                                <m:sSub>
                                  <m:sSubPr>
                                    <m:ctrlPr>
                                      <a:rPr lang="en-US" sz="2000" i="1">
                                        <a:latin typeface="Cambria Math"/>
                                      </a:rPr>
                                    </m:ctrlPr>
                                  </m:sSubPr>
                                  <m:e>
                                    <m:r>
                                      <a:rPr lang="en-US" sz="2000" i="1">
                                        <a:latin typeface="Cambria Math"/>
                                      </a:rPr>
                                      <m:t>𝑉𝑡</m:t>
                                    </m:r>
                                  </m:e>
                                  <m:sub>
                                    <m:r>
                                      <a:rPr lang="en-US" sz="2000" i="1">
                                        <a:latin typeface="Cambria Math"/>
                                      </a:rPr>
                                      <m:t>𝑏𝑐</m:t>
                                    </m:r>
                                  </m:sub>
                                </m:sSub>
                              </m:e>
                            </m:mr>
                            <m:mr>
                              <m:e>
                                <m:sSub>
                                  <m:sSubPr>
                                    <m:ctrlPr>
                                      <a:rPr lang="en-US" sz="2000" i="1">
                                        <a:latin typeface="Cambria Math"/>
                                      </a:rPr>
                                    </m:ctrlPr>
                                  </m:sSubPr>
                                  <m:e>
                                    <m:r>
                                      <a:rPr lang="en-US" sz="2000" i="1">
                                        <a:latin typeface="Cambria Math"/>
                                      </a:rPr>
                                      <m:t>𝑉𝑡</m:t>
                                    </m:r>
                                  </m:e>
                                  <m:sub>
                                    <m:r>
                                      <a:rPr lang="en-US" sz="2000" i="1">
                                        <a:latin typeface="Cambria Math"/>
                                      </a:rPr>
                                      <m:t>𝑐𝑎</m:t>
                                    </m:r>
                                  </m:sub>
                                </m:sSub>
                              </m:e>
                            </m:mr>
                          </m:m>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𝑍𝑡</m:t>
                                    </m:r>
                                  </m:e>
                                  <m:sub>
                                    <m:r>
                                      <a:rPr lang="en-US" sz="2000" i="1">
                                        <a:latin typeface="Cambria Math"/>
                                      </a:rPr>
                                      <m:t>𝑎𝑏</m:t>
                                    </m:r>
                                  </m:sub>
                                </m:sSub>
                              </m:e>
                              <m:e>
                                <m:r>
                                  <a:rPr lang="en-US" sz="2000" i="1">
                                    <a:latin typeface="Cambria Math"/>
                                  </a:rPr>
                                  <m:t>0</m:t>
                                </m:r>
                              </m:e>
                              <m:e>
                                <m:r>
                                  <a:rPr lang="en-US" sz="2000" i="1">
                                    <a:latin typeface="Cambria Math"/>
                                  </a:rPr>
                                  <m:t>0</m:t>
                                </m:r>
                              </m:e>
                            </m:mr>
                            <m:mr>
                              <m:e>
                                <m:r>
                                  <a:rPr lang="en-US" sz="2000" i="1">
                                    <a:latin typeface="Cambria Math"/>
                                  </a:rPr>
                                  <m:t>0</m:t>
                                </m:r>
                              </m:e>
                              <m:e>
                                <m:sSub>
                                  <m:sSubPr>
                                    <m:ctrlPr>
                                      <a:rPr lang="en-US" sz="2000" i="1">
                                        <a:latin typeface="Cambria Math"/>
                                      </a:rPr>
                                    </m:ctrlPr>
                                  </m:sSubPr>
                                  <m:e>
                                    <m:r>
                                      <a:rPr lang="en-US" sz="2000" i="1">
                                        <a:latin typeface="Cambria Math"/>
                                      </a:rPr>
                                      <m:t>𝑍𝑡</m:t>
                                    </m:r>
                                  </m:e>
                                  <m:sub>
                                    <m:r>
                                      <a:rPr lang="en-US" sz="2000" i="1">
                                        <a:latin typeface="Cambria Math"/>
                                      </a:rPr>
                                      <m:t>𝑎𝑐</m:t>
                                    </m:r>
                                  </m:sub>
                                </m:sSub>
                              </m:e>
                              <m:e>
                                <m:r>
                                  <a:rPr lang="en-US" sz="2000" i="1">
                                    <a:latin typeface="Cambria Math"/>
                                  </a:rPr>
                                  <m:t>0</m:t>
                                </m:r>
                              </m:e>
                            </m:mr>
                            <m:mr>
                              <m:e>
                                <m:r>
                                  <a:rPr lang="en-US" sz="2000" i="1">
                                    <a:latin typeface="Cambria Math"/>
                                  </a:rPr>
                                  <m:t>0</m:t>
                                </m:r>
                              </m:e>
                              <m:e>
                                <m:r>
                                  <a:rPr lang="en-US" sz="2000" i="1">
                                    <a:latin typeface="Cambria Math"/>
                                  </a:rPr>
                                  <m:t>0</m:t>
                                </m:r>
                              </m:e>
                              <m:e>
                                <m:sSub>
                                  <m:sSubPr>
                                    <m:ctrlPr>
                                      <a:rPr lang="en-US" sz="2000" i="1">
                                        <a:latin typeface="Cambria Math"/>
                                      </a:rPr>
                                    </m:ctrlPr>
                                  </m:sSubPr>
                                  <m:e>
                                    <m:r>
                                      <a:rPr lang="en-US" sz="2000" i="1">
                                        <a:latin typeface="Cambria Math"/>
                                      </a:rPr>
                                      <m:t>𝑍𝑡</m:t>
                                    </m:r>
                                  </m:e>
                                  <m:sub>
                                    <m:r>
                                      <a:rPr lang="en-US" sz="2000" i="1">
                                        <a:latin typeface="Cambria Math"/>
                                      </a:rPr>
                                      <m:t>𝑐𝑎</m:t>
                                    </m:r>
                                  </m:sub>
                                </m:sSub>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𝐼𝐷</m:t>
                                    </m:r>
                                  </m:e>
                                  <m:sub>
                                    <m:r>
                                      <a:rPr lang="en-US" sz="2000" i="1">
                                        <a:latin typeface="Cambria Math"/>
                                      </a:rPr>
                                      <m:t>𝑏𝑎</m:t>
                                    </m:r>
                                  </m:sub>
                                </m:sSub>
                              </m:e>
                            </m:mr>
                            <m:mr>
                              <m:e>
                                <m:sSub>
                                  <m:sSubPr>
                                    <m:ctrlPr>
                                      <a:rPr lang="en-US" sz="2000" i="1">
                                        <a:latin typeface="Cambria Math"/>
                                      </a:rPr>
                                    </m:ctrlPr>
                                  </m:sSubPr>
                                  <m:e>
                                    <m:r>
                                      <a:rPr lang="en-US" sz="2000" i="1">
                                        <a:latin typeface="Cambria Math"/>
                                      </a:rPr>
                                      <m:t>𝐼𝐷</m:t>
                                    </m:r>
                                  </m:e>
                                  <m:sub>
                                    <m:r>
                                      <a:rPr lang="en-US" sz="2000" i="1">
                                        <a:latin typeface="Cambria Math"/>
                                      </a:rPr>
                                      <m:t>𝑐𝑏</m:t>
                                    </m:r>
                                  </m:sub>
                                </m:sSub>
                              </m:e>
                            </m:mr>
                            <m:mr>
                              <m:e>
                                <m:sSub>
                                  <m:sSubPr>
                                    <m:ctrlPr>
                                      <a:rPr lang="en-US" sz="2000" i="1">
                                        <a:latin typeface="Cambria Math"/>
                                      </a:rPr>
                                    </m:ctrlPr>
                                  </m:sSubPr>
                                  <m:e>
                                    <m:r>
                                      <a:rPr lang="en-US" sz="2000" i="1">
                                        <a:latin typeface="Cambria Math"/>
                                      </a:rPr>
                                      <m:t>𝐼𝐷</m:t>
                                    </m:r>
                                  </m:e>
                                  <m:sub>
                                    <m:r>
                                      <a:rPr lang="en-US" sz="2000" i="1">
                                        <a:latin typeface="Cambria Math"/>
                                      </a:rPr>
                                      <m:t>𝑎𝑐</m:t>
                                    </m:r>
                                  </m:sub>
                                </m:sSub>
                              </m:e>
                            </m:mr>
                          </m:m>
                        </m:e>
                      </m:d>
                    </m:oMath>
                  </a14:m>
                  <a:r>
                    <a:rPr lang="en-US" sz="2000" dirty="0" smtClean="0"/>
                    <a:t>     	</a:t>
                  </a:r>
                  <a:r>
                    <a:rPr lang="en-US" sz="2000" dirty="0" smtClean="0">
                      <a:latin typeface="Times New Roman" pitchFamily="18" charset="0"/>
                      <a:cs typeface="Times New Roman" pitchFamily="18" charset="0"/>
                    </a:rPr>
                    <a:t>(</a:t>
                  </a:r>
                  <a:r>
                    <a:rPr lang="en-US" sz="2000" dirty="0" smtClean="0">
                      <a:latin typeface="Times New Roman" pitchFamily="18" charset="0"/>
                      <a:cs typeface="Times New Roman" pitchFamily="18" charset="0"/>
                    </a:rPr>
                    <a:t>50)</a:t>
                  </a:r>
                </a:p>
                <a:p>
                  <a:pPr marL="0" lvl="3" algn="ctr"/>
                  <a:endParaRPr lang="en-US" sz="2400" dirty="0"/>
                </a:p>
                <a:p>
                  <a:pPr marL="0" lvl="3"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𝑉𝐿𝐿</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𝑉𝑡</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𝑍𝑡</m:t>
                              </m:r>
                            </m:e>
                            <m:sub>
                              <m:r>
                                <a:rPr lang="en-US" sz="2000" i="1">
                                  <a:latin typeface="Cambria Math"/>
                                </a:rPr>
                                <m:t>𝑎𝑏𝑐</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𝐼𝐷</m:t>
                              </m:r>
                            </m:e>
                            <m:sub>
                              <m:r>
                                <a:rPr lang="en-US" sz="2000" i="1">
                                  <a:latin typeface="Cambria Math"/>
                                </a:rPr>
                                <m:t>𝑎𝑏𝑐</m:t>
                              </m:r>
                            </m:sub>
                          </m:sSub>
                        </m:e>
                      </m:d>
                    </m:oMath>
                  </a14:m>
                  <a:r>
                    <a:rPr lang="en-US" sz="2000" dirty="0" smtClean="0"/>
                    <a:t>     		</a:t>
                  </a:r>
                  <a:r>
                    <a:rPr lang="en-US" sz="2000" dirty="0" smtClean="0">
                      <a:latin typeface="Times New Roman" pitchFamily="18" charset="0"/>
                      <a:cs typeface="Times New Roman" pitchFamily="18" charset="0"/>
                    </a:rPr>
                    <a:t>(51)</a:t>
                  </a:r>
                  <a:endParaRPr lang="en-US" sz="2000" dirty="0">
                    <a:latin typeface="Times New Roman" pitchFamily="18" charset="0"/>
                    <a:cs typeface="Times New Roman" pitchFamily="18" charset="0"/>
                  </a:endParaRPr>
                </a:p>
                <a:p>
                  <a:pPr marL="0" lvl="3">
                    <a:buFont typeface="Arial" pitchFamily="34" charset="0"/>
                    <a:buChar char="•"/>
                  </a:pPr>
                  <a:endParaRPr lang="en-US" sz="2400" dirty="0"/>
                </a:p>
              </p:txBody>
            </p:sp>
          </mc:Choice>
          <mc:Fallback>
            <p:sp>
              <p:nvSpPr>
                <p:cNvPr id="2" name="Rectangle 1"/>
                <p:cNvSpPr>
                  <a:spLocks noRot="1" noChangeAspect="1" noMove="1" noResize="1" noEditPoints="1" noAdjustHandles="1" noChangeArrowheads="1" noChangeShapeType="1" noTextEdit="1"/>
                </p:cNvSpPr>
                <p:nvPr/>
              </p:nvSpPr>
              <p:spPr>
                <a:xfrm>
                  <a:off x="533400" y="2743200"/>
                  <a:ext cx="8686800" cy="3501984"/>
                </a:xfrm>
                <a:prstGeom prst="rect">
                  <a:avLst/>
                </a:prstGeom>
                <a:blipFill rotWithShape="1">
                  <a:blip r:embed="rId2"/>
                  <a:stretch>
                    <a:fillRect l="-65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 name="TextBox 6"/>
                <p:cNvSpPr txBox="1"/>
                <p:nvPr/>
              </p:nvSpPr>
              <p:spPr>
                <a:xfrm>
                  <a:off x="609600" y="1724561"/>
                  <a:ext cx="8839200" cy="1384995"/>
                </a:xfrm>
                <a:prstGeom prst="rect">
                  <a:avLst/>
                </a:prstGeom>
                <a:noFill/>
              </p:spPr>
              <p:txBody>
                <a:bodyPr wrap="square" rtlCol="0">
                  <a:spAutoFit/>
                </a:bodyPr>
                <a:lstStyle/>
                <a:p>
                  <a:pPr marL="342900" lvl="3" indent="-342900">
                    <a:buFont typeface="Wingdings" pitchFamily="2" charset="2"/>
                    <a:buChar char="Ø"/>
                  </a:pPr>
                  <a:r>
                    <a:rPr lang="en-US" sz="2400" dirty="0" smtClean="0">
                      <a:latin typeface="Times New Roman" pitchFamily="18" charset="0"/>
                      <a:cs typeface="Times New Roman" pitchFamily="18" charset="0"/>
                    </a:rPr>
                    <a:t>Solve </a:t>
                  </a:r>
                  <a:r>
                    <a:rPr lang="en-US" sz="2400" dirty="0">
                      <a:latin typeface="Times New Roman" pitchFamily="18" charset="0"/>
                      <a:cs typeface="Times New Roman" pitchFamily="18" charset="0"/>
                    </a:rPr>
                    <a:t>equation </a:t>
                  </a:r>
                  <a:r>
                    <a:rPr lang="en-US" sz="2400" dirty="0" smtClean="0">
                      <a:latin typeface="Times New Roman" pitchFamily="18" charset="0"/>
                      <a:cs typeface="Times New Roman" pitchFamily="18" charset="0"/>
                    </a:rPr>
                    <a:t>(46) </a:t>
                  </a:r>
                  <a:r>
                    <a:rPr lang="en-US" sz="2400" dirty="0">
                      <a:latin typeface="Times New Roman" pitchFamily="18" charset="0"/>
                      <a:cs typeface="Times New Roman" pitchFamily="18" charset="0"/>
                    </a:rPr>
                    <a:t>for the ideal delta transformer </a:t>
                  </a:r>
                  <a:r>
                    <a:rPr lang="en-US" sz="2400" dirty="0" smtClean="0">
                      <a:latin typeface="Times New Roman" pitchFamily="18" charset="0"/>
                      <a:cs typeface="Times New Roman" pitchFamily="18" charset="0"/>
                    </a:rPr>
                    <a:t>voltages.</a:t>
                  </a:r>
                  <a:endParaRPr lang="en-US" sz="2400" dirty="0">
                    <a:latin typeface="Times New Roman" pitchFamily="18" charset="0"/>
                    <a:cs typeface="Times New Roman" pitchFamily="18" charset="0"/>
                  </a:endParaRPr>
                </a:p>
                <a:p>
                  <a:pPr marL="457200" lvl="4"/>
                  <a:endParaRPr lang="en-US" b="1" dirty="0">
                    <a:solidFill>
                      <a:srgbClr val="FF0000"/>
                    </a:solidFill>
                  </a:endParaRPr>
                </a:p>
                <a:p>
                  <a:pPr marL="457200" lvl="4"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𝑉𝑡</m:t>
                              </m:r>
                            </m:e>
                            <m:sub>
                              <m:r>
                                <a:rPr lang="en-US" sz="2000" i="1">
                                  <a:latin typeface="Cambria Math"/>
                                </a:rPr>
                                <m:t>𝑎𝑏𝑐</m:t>
                              </m:r>
                            </m:sub>
                          </m:sSub>
                        </m:e>
                      </m:d>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r>
                                <a:rPr lang="en-US" sz="2000" i="1">
                                  <a:latin typeface="Cambria Math"/>
                                </a:rPr>
                                <m:t>𝐴𝑉</m:t>
                              </m:r>
                            </m:e>
                          </m:d>
                        </m:e>
                        <m:sup>
                          <m:r>
                            <a:rPr lang="en-US" sz="2000" i="1">
                              <a:latin typeface="Cambria Math"/>
                            </a:rPr>
                            <m:t>−1</m:t>
                          </m:r>
                        </m:sup>
                      </m:sSup>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𝐴𝐵𝐶</m:t>
                              </m:r>
                            </m:sub>
                          </m:sSub>
                        </m:e>
                      </m:d>
                    </m:oMath>
                  </a14:m>
                  <a:r>
                    <a:rPr lang="en-US" sz="2000" dirty="0"/>
                    <a:t>     </a:t>
                  </a:r>
                  <a:r>
                    <a:rPr lang="en-US" sz="2000" dirty="0" smtClean="0"/>
                    <a:t>			</a:t>
                  </a:r>
                  <a:r>
                    <a:rPr lang="en-US" sz="2000" dirty="0" smtClean="0">
                      <a:latin typeface="Times New Roman" pitchFamily="18" charset="0"/>
                      <a:cs typeface="Times New Roman" pitchFamily="18" charset="0"/>
                    </a:rPr>
                    <a:t>(49)</a:t>
                  </a:r>
                  <a:endParaRPr lang="en-US" sz="2000" dirty="0">
                    <a:latin typeface="Times New Roman" pitchFamily="18" charset="0"/>
                    <a:cs typeface="Times New Roman" pitchFamily="18" charset="0"/>
                  </a:endParaRPr>
                </a:p>
                <a:p>
                  <a:pPr marL="457200" lvl="4"/>
                  <a:endParaRPr lang="en-US" sz="2000" dirty="0"/>
                </a:p>
              </p:txBody>
            </p:sp>
          </mc:Choice>
          <mc:Fallback>
            <p:sp>
              <p:nvSpPr>
                <p:cNvPr id="7" name="TextBox 6"/>
                <p:cNvSpPr txBox="1">
                  <a:spLocks noRot="1" noChangeAspect="1" noMove="1" noResize="1" noEditPoints="1" noAdjustHandles="1" noChangeArrowheads="1" noChangeShapeType="1" noTextEdit="1"/>
                </p:cNvSpPr>
                <p:nvPr/>
              </p:nvSpPr>
              <p:spPr>
                <a:xfrm>
                  <a:off x="609600" y="1724561"/>
                  <a:ext cx="8839200" cy="1384995"/>
                </a:xfrm>
                <a:prstGeom prst="rect">
                  <a:avLst/>
                </a:prstGeom>
                <a:blipFill rotWithShape="1">
                  <a:blip r:embed="rId3"/>
                  <a:stretch>
                    <a:fillRect l="-1002" t="-3524"/>
                  </a:stretch>
                </a:blipFill>
              </p:spPr>
              <p:txBody>
                <a:bodyPr/>
                <a:lstStyle/>
                <a:p>
                  <a:r>
                    <a:rPr lang="en-US">
                      <a:noFill/>
                    </a:rPr>
                    <a:t> </a:t>
                  </a:r>
                </a:p>
              </p:txBody>
            </p:sp>
          </mc:Fallback>
        </mc:AlternateContent>
      </p:grpSp>
      <p:sp>
        <p:nvSpPr>
          <p:cNvPr id="5" name="Slide Number Placeholder 4"/>
          <p:cNvSpPr>
            <a:spLocks noGrp="1"/>
          </p:cNvSpPr>
          <p:nvPr>
            <p:ph type="sldNum" sz="quarter" idx="12"/>
          </p:nvPr>
        </p:nvSpPr>
        <p:spPr/>
        <p:txBody>
          <a:bodyPr/>
          <a:lstStyle/>
          <a:p>
            <a:fld id="{B6F15528-21DE-4FAA-801E-634DDDAF4B2B}" type="slidenum">
              <a:rPr lang="en-US" smtClean="0"/>
              <a:pPr/>
              <a:t>142</a:t>
            </a:fld>
            <a:endParaRPr lang="en-US"/>
          </a:p>
        </p:txBody>
      </p:sp>
      <p:sp>
        <p:nvSpPr>
          <p:cNvPr id="8" name="TextBox 7"/>
          <p:cNvSpPr txBox="1"/>
          <p:nvPr/>
        </p:nvSpPr>
        <p:spPr>
          <a:xfrm>
            <a:off x="-20972" y="381000"/>
            <a:ext cx="9144000" cy="1015663"/>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a:t>
            </a:r>
            <a:r>
              <a:rPr lang="en-US" sz="3200" dirty="0" smtClean="0">
                <a:latin typeface="Times New Roman" pitchFamily="18" charset="0"/>
                <a:cs typeface="Times New Roman" pitchFamily="18" charset="0"/>
              </a:rPr>
              <a:t>Models</a:t>
            </a:r>
          </a:p>
          <a:p>
            <a:pPr lvl="1" algn="ctr"/>
            <a:r>
              <a:rPr lang="en-US" sz="2800" dirty="0">
                <a:latin typeface="Times New Roman" pitchFamily="18" charset="0"/>
                <a:cs typeface="Times New Roman" pitchFamily="18" charset="0"/>
              </a:rPr>
              <a:t>The Ungrounded Wye-Delta Step Down </a:t>
            </a:r>
            <a:r>
              <a:rPr lang="en-US" sz="2800" dirty="0" smtClean="0">
                <a:latin typeface="Times New Roman" pitchFamily="18" charset="0"/>
                <a:cs typeface="Times New Roman" pitchFamily="18" charset="0"/>
              </a:rPr>
              <a:t>Connection</a:t>
            </a:r>
            <a:endParaRPr lang="en-US" sz="2800" dirty="0">
              <a:latin typeface="Times New Roman" pitchFamily="18" charset="0"/>
              <a:cs typeface="Times New Roman" pitchFamily="18" charset="0"/>
            </a:endParaRPr>
          </a:p>
        </p:txBody>
      </p:sp>
    </p:spTree>
    <p:extLst>
      <p:ext uri="{BB962C8B-B14F-4D97-AF65-F5344CB8AC3E}">
        <p14:creationId xmlns:p14="http://schemas.microsoft.com/office/powerpoint/2010/main" val="4235833037"/>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mc:Choice xmlns:a14="http://schemas.microsoft.com/office/drawing/2010/main" Requires="a14">
          <p:sp>
            <p:nvSpPr>
              <p:cNvPr id="7" name="TextBox 6"/>
              <p:cNvSpPr txBox="1"/>
              <p:nvPr/>
            </p:nvSpPr>
            <p:spPr>
              <a:xfrm>
                <a:off x="457200" y="2057400"/>
                <a:ext cx="8153400" cy="4148315"/>
              </a:xfrm>
              <a:prstGeom prst="rect">
                <a:avLst/>
              </a:prstGeom>
              <a:noFill/>
            </p:spPr>
            <p:txBody>
              <a:bodyPr wrap="square" rtlCol="0">
                <a:spAutoFit/>
              </a:bodyPr>
              <a:lstStyle/>
              <a:p>
                <a:pPr marL="342900" lvl="3" indent="-342900">
                  <a:buFont typeface="Wingdings" pitchFamily="2" charset="2"/>
                  <a:buChar char="Ø"/>
                </a:pPr>
                <a:r>
                  <a:rPr lang="en-US" sz="2400" dirty="0" smtClean="0">
                    <a:latin typeface="Times New Roman" pitchFamily="18" charset="0"/>
                    <a:cs typeface="Times New Roman" pitchFamily="18" charset="0"/>
                  </a:rPr>
                  <a:t>Substitute </a:t>
                </a:r>
                <a:r>
                  <a:rPr lang="en-US" sz="2400" dirty="0" smtClean="0">
                    <a:latin typeface="Times New Roman" pitchFamily="18" charset="0"/>
                    <a:cs typeface="Times New Roman" pitchFamily="18" charset="0"/>
                  </a:rPr>
                  <a:t>equation (48) and equation (49) into equation (51).</a:t>
                </a:r>
                <a:endParaRPr lang="en-US" sz="2400" dirty="0" smtClean="0">
                  <a:latin typeface="Times New Roman" pitchFamily="18" charset="0"/>
                  <a:cs typeface="Times New Roman" pitchFamily="18" charset="0"/>
                </a:endParaRPr>
              </a:p>
              <a:p>
                <a:pPr marL="0" lvl="3" algn="just"/>
                <a:endParaRPr lang="en-US" sz="2400" i="1" dirty="0">
                  <a:latin typeface="Times New Roman" pitchFamily="18" charset="0"/>
                  <a:cs typeface="Times New Roman" pitchFamily="18" charset="0"/>
                </a:endParaRPr>
              </a:p>
              <a:p>
                <a:pPr marL="0" lvl="3" algn="just"/>
                <a:r>
                  <a:rPr lang="en-US" sz="20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𝑉𝐿𝐿</m:t>
                            </m:r>
                          </m:e>
                          <m:sub>
                            <m:r>
                              <a:rPr lang="en-US" sz="2000" i="1">
                                <a:latin typeface="Cambria Math"/>
                              </a:rPr>
                              <m:t>𝑎𝑏𝑐</m:t>
                            </m:r>
                          </m:sub>
                        </m:sSub>
                      </m:e>
                    </m:d>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r>
                              <a:rPr lang="en-US" sz="2000" i="1">
                                <a:latin typeface="Cambria Math"/>
                              </a:rPr>
                              <m:t>𝐴𝑉</m:t>
                            </m:r>
                          </m:e>
                        </m:d>
                      </m:e>
                      <m:sup>
                        <m:r>
                          <a:rPr lang="en-US" sz="2000" i="1">
                            <a:latin typeface="Cambria Math"/>
                          </a:rPr>
                          <m:t>−1</m:t>
                        </m:r>
                      </m:sup>
                    </m:sSup>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𝑍𝑁𝑡</m:t>
                            </m:r>
                          </m:e>
                          <m:sub>
                            <m:r>
                              <a:rPr lang="en-US" sz="2000" i="1">
                                <a:latin typeface="Cambria Math"/>
                              </a:rPr>
                              <m:t>𝑎𝑏𝑐</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𝐴𝐵𝐶</m:t>
                            </m:r>
                          </m:sub>
                        </m:sSub>
                      </m:e>
                    </m:d>
                  </m:oMath>
                </a14:m>
                <a:r>
                  <a:rPr lang="en-US" sz="2000" dirty="0" smtClean="0"/>
                  <a:t>  	</a:t>
                </a:r>
                <a:r>
                  <a:rPr lang="en-US" sz="2000" dirty="0" smtClean="0"/>
                  <a:t>	</a:t>
                </a:r>
                <a:r>
                  <a:rPr lang="en-US" sz="2000" dirty="0" smtClean="0">
                    <a:latin typeface="Times New Roman" pitchFamily="18" charset="0"/>
                    <a:cs typeface="Times New Roman" pitchFamily="18" charset="0"/>
                  </a:rPr>
                  <a:t>(</a:t>
                </a:r>
                <a:r>
                  <a:rPr lang="en-US" sz="2000" dirty="0" smtClean="0">
                    <a:latin typeface="Times New Roman" pitchFamily="18" charset="0"/>
                    <a:cs typeface="Times New Roman" pitchFamily="18" charset="0"/>
                  </a:rPr>
                  <a:t>52)</a:t>
                </a:r>
              </a:p>
              <a:p>
                <a:pPr marL="457200" lvl="4" algn="ctr"/>
                <a:endParaRPr lang="en-US" sz="2400" dirty="0" smtClean="0">
                  <a:latin typeface="Times New Roman" pitchFamily="18" charset="0"/>
                  <a:cs typeface="Times New Roman" pitchFamily="18" charset="0"/>
                </a:endParaRPr>
              </a:p>
              <a:p>
                <a:pPr marL="457200" lvl="4" algn="ctr"/>
                <a:endParaRPr lang="en-US" sz="2400" dirty="0"/>
              </a:p>
              <a:p>
                <a:pPr lvl="1" indent="-1371600"/>
                <a:r>
                  <a:rPr lang="en-US" sz="2400" dirty="0" smtClean="0"/>
                  <a:t>	</a:t>
                </a:r>
                <a:r>
                  <a:rPr lang="en-US" sz="2400" dirty="0" smtClean="0">
                    <a:latin typeface="Times New Roman" pitchFamily="18" charset="0"/>
                    <a:cs typeface="Times New Roman" pitchFamily="18" charset="0"/>
                  </a:rPr>
                  <a:t>where</a:t>
                </a:r>
                <a:r>
                  <a:rPr lang="en-US" sz="2400" b="1" dirty="0" smtClean="0">
                    <a:solidFill>
                      <a:srgbClr val="FF0000"/>
                    </a:solidFill>
                    <a:latin typeface="Times New Roman" pitchFamily="18" charset="0"/>
                    <a:cs typeface="Times New Roman" pitchFamily="18" charset="0"/>
                  </a:rPr>
                  <a:t> </a:t>
                </a:r>
              </a:p>
              <a:p>
                <a:pPr lvl="1" indent="-1371600"/>
                <a:r>
                  <a:rPr lang="en-US" sz="2400" b="1" dirty="0" smtClean="0">
                    <a:solidFill>
                      <a:srgbClr val="FF0000"/>
                    </a:solidFill>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𝑍𝑁𝑡</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𝑍𝑡</m:t>
                            </m:r>
                          </m:e>
                          <m:sub>
                            <m:r>
                              <a:rPr lang="en-US" sz="2000" i="1">
                                <a:latin typeface="Cambria Math"/>
                              </a:rPr>
                              <m:t>𝑎𝑏𝑐</m:t>
                            </m:r>
                          </m:sub>
                        </m:sSub>
                      </m:e>
                    </m:d>
                    <m:d>
                      <m:dPr>
                        <m:begChr m:val="["/>
                        <m:endChr m:val="]"/>
                        <m:ctrlPr>
                          <a:rPr lang="en-US" sz="2000" i="1">
                            <a:latin typeface="Cambria Math"/>
                          </a:rPr>
                        </m:ctrlPr>
                      </m:dPr>
                      <m:e>
                        <m:r>
                          <a:rPr lang="en-US" sz="2000" i="1">
                            <a:latin typeface="Cambria Math"/>
                          </a:rPr>
                          <m:t>𝐴𝐼</m:t>
                        </m:r>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𝑛</m:t>
                                  </m:r>
                                </m:e>
                                <m:sub>
                                  <m:r>
                                    <a:rPr lang="en-US" sz="2000" i="1">
                                      <a:latin typeface="Cambria Math"/>
                                    </a:rPr>
                                    <m:t>𝑡</m:t>
                                  </m:r>
                                </m:sub>
                              </m:sSub>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𝑎𝑏</m:t>
                                  </m:r>
                                </m:sub>
                              </m:sSub>
                            </m:e>
                            <m:e>
                              <m:r>
                                <a:rPr lang="en-US" sz="2000" i="1">
                                  <a:latin typeface="Cambria Math"/>
                                </a:rPr>
                                <m:t>0</m:t>
                              </m:r>
                            </m:e>
                            <m:e>
                              <m:r>
                                <a:rPr lang="en-US" sz="2000" i="1">
                                  <a:latin typeface="Cambria Math"/>
                                </a:rPr>
                                <m:t>0</m:t>
                              </m:r>
                            </m:e>
                          </m:mr>
                          <m:mr>
                            <m:e>
                              <m:r>
                                <a:rPr lang="en-US" sz="2000" i="1">
                                  <a:latin typeface="Cambria Math"/>
                                </a:rPr>
                                <m:t>0</m:t>
                              </m:r>
                            </m:e>
                            <m:e>
                              <m:sSub>
                                <m:sSubPr>
                                  <m:ctrlPr>
                                    <a:rPr lang="en-US" sz="2000" i="1">
                                      <a:latin typeface="Cambria Math"/>
                                    </a:rPr>
                                  </m:ctrlPr>
                                </m:sSubPr>
                                <m:e>
                                  <m:r>
                                    <a:rPr lang="en-US" sz="2000" i="1">
                                      <a:latin typeface="Cambria Math"/>
                                    </a:rPr>
                                    <m:t>𝑛</m:t>
                                  </m:r>
                                </m:e>
                                <m:sub>
                                  <m:r>
                                    <a:rPr lang="en-US" sz="2000" i="1">
                                      <a:latin typeface="Cambria Math"/>
                                    </a:rPr>
                                    <m:t>𝑡</m:t>
                                  </m:r>
                                </m:sub>
                              </m:sSub>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𝑏𝑐</m:t>
                                  </m:r>
                                </m:sub>
                              </m:sSub>
                            </m:e>
                            <m:e>
                              <m:r>
                                <a:rPr lang="en-US" sz="2000" i="1">
                                  <a:latin typeface="Cambria Math"/>
                                </a:rPr>
                                <m:t>0</m:t>
                              </m:r>
                            </m:e>
                          </m:mr>
                          <m:mr>
                            <m:e>
                              <m:r>
                                <a:rPr lang="en-US" sz="2000" i="1">
                                  <a:latin typeface="Cambria Math"/>
                                </a:rPr>
                                <m:t>0</m:t>
                              </m:r>
                            </m:e>
                            <m:e>
                              <m:r>
                                <a:rPr lang="en-US" sz="2000" i="1">
                                  <a:latin typeface="Cambria Math"/>
                                </a:rPr>
                                <m:t>0</m:t>
                              </m:r>
                            </m:e>
                            <m:e>
                              <m:sSub>
                                <m:sSubPr>
                                  <m:ctrlPr>
                                    <a:rPr lang="en-US" sz="2000" i="1">
                                      <a:latin typeface="Cambria Math"/>
                                    </a:rPr>
                                  </m:ctrlPr>
                                </m:sSubPr>
                                <m:e>
                                  <m:r>
                                    <a:rPr lang="en-US" sz="2000" i="1">
                                      <a:latin typeface="Cambria Math"/>
                                    </a:rPr>
                                    <m:t>𝑛</m:t>
                                  </m:r>
                                </m:e>
                                <m:sub>
                                  <m:r>
                                    <a:rPr lang="en-US" sz="2000" i="1">
                                      <a:latin typeface="Cambria Math"/>
                                    </a:rPr>
                                    <m:t>𝑡</m:t>
                                  </m:r>
                                </m:sub>
                              </m:sSub>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𝑐𝑎</m:t>
                                  </m:r>
                                </m:sub>
                              </m:sSub>
                            </m:e>
                          </m:mr>
                        </m:m>
                      </m:e>
                    </m:d>
                  </m:oMath>
                </a14:m>
                <a:r>
                  <a:rPr lang="en-US" sz="2000" dirty="0" smtClean="0"/>
                  <a:t>     </a:t>
                </a:r>
                <a:r>
                  <a:rPr lang="en-US" sz="2000" dirty="0" smtClean="0"/>
                  <a:t>	</a:t>
                </a:r>
                <a:r>
                  <a:rPr lang="en-US" sz="2000" dirty="0" smtClean="0">
                    <a:latin typeface="Times New Roman" pitchFamily="18" charset="0"/>
                    <a:cs typeface="Times New Roman" pitchFamily="18" charset="0"/>
                  </a:rPr>
                  <a:t>(</a:t>
                </a:r>
                <a:r>
                  <a:rPr lang="en-US" sz="2000" dirty="0" smtClean="0">
                    <a:latin typeface="Times New Roman" pitchFamily="18" charset="0"/>
                    <a:cs typeface="Times New Roman" pitchFamily="18" charset="0"/>
                  </a:rPr>
                  <a:t>53)</a:t>
                </a:r>
                <a:endParaRPr lang="en-US" sz="2000" dirty="0">
                  <a:latin typeface="Times New Roman" pitchFamily="18" charset="0"/>
                  <a:cs typeface="Times New Roman" pitchFamily="18" charset="0"/>
                </a:endParaRPr>
              </a:p>
              <a:p>
                <a:pPr marL="457200" lvl="4"/>
                <a:endParaRPr lang="en-US" sz="2400" b="1" dirty="0" smtClean="0">
                  <a:solidFill>
                    <a:srgbClr val="FF0000"/>
                  </a:solidFill>
                </a:endParaRPr>
              </a:p>
              <a:p>
                <a:pPr marL="800100" lvl="3" indent="-342900"/>
                <a:endParaRPr lang="en-US" b="1" dirty="0" smtClean="0">
                  <a:solidFill>
                    <a:srgbClr val="FF0000"/>
                  </a:solidFill>
                </a:endParaRPr>
              </a:p>
              <a:p>
                <a:pPr marL="800100" lvl="3" indent="-342900"/>
                <a:endParaRPr lang="en-US" dirty="0" smtClean="0"/>
              </a:p>
            </p:txBody>
          </p:sp>
        </mc:Choice>
        <mc:Fallback>
          <p:sp>
            <p:nvSpPr>
              <p:cNvPr id="7" name="TextBox 6"/>
              <p:cNvSpPr txBox="1">
                <a:spLocks noRot="1" noChangeAspect="1" noMove="1" noResize="1" noEditPoints="1" noAdjustHandles="1" noChangeArrowheads="1" noChangeShapeType="1" noTextEdit="1"/>
              </p:cNvSpPr>
              <p:nvPr/>
            </p:nvSpPr>
            <p:spPr>
              <a:xfrm>
                <a:off x="457200" y="2057400"/>
                <a:ext cx="8153400" cy="4148315"/>
              </a:xfrm>
              <a:prstGeom prst="rect">
                <a:avLst/>
              </a:prstGeom>
              <a:blipFill rotWithShape="1">
                <a:blip r:embed="rId3"/>
                <a:stretch>
                  <a:fillRect l="-972" t="-1176"/>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143</a:t>
            </a:fld>
            <a:endParaRPr lang="en-US"/>
          </a:p>
        </p:txBody>
      </p:sp>
      <p:sp>
        <p:nvSpPr>
          <p:cNvPr id="8" name="TextBox 7"/>
          <p:cNvSpPr txBox="1"/>
          <p:nvPr/>
        </p:nvSpPr>
        <p:spPr>
          <a:xfrm>
            <a:off x="-20972" y="381000"/>
            <a:ext cx="9144000" cy="1015663"/>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a:t>
            </a:r>
            <a:r>
              <a:rPr lang="en-US" sz="3200" dirty="0" smtClean="0">
                <a:latin typeface="Times New Roman" pitchFamily="18" charset="0"/>
                <a:cs typeface="Times New Roman" pitchFamily="18" charset="0"/>
              </a:rPr>
              <a:t>Models</a:t>
            </a:r>
          </a:p>
          <a:p>
            <a:pPr lvl="1" algn="ctr"/>
            <a:r>
              <a:rPr lang="en-US" sz="2800" dirty="0">
                <a:latin typeface="Times New Roman" pitchFamily="18" charset="0"/>
                <a:cs typeface="Times New Roman" pitchFamily="18" charset="0"/>
              </a:rPr>
              <a:t>The Ungrounded Wye-Delta Step Down </a:t>
            </a:r>
            <a:r>
              <a:rPr lang="en-US" sz="2800" dirty="0" smtClean="0">
                <a:latin typeface="Times New Roman" pitchFamily="18" charset="0"/>
                <a:cs typeface="Times New Roman" pitchFamily="18" charset="0"/>
              </a:rPr>
              <a:t>Connection</a:t>
            </a:r>
            <a:endParaRPr lang="en-US" sz="2800" dirty="0">
              <a:latin typeface="Times New Roman" pitchFamily="18" charset="0"/>
              <a:cs typeface="Times New Roman" pitchFamily="18" charset="0"/>
            </a:endParaRPr>
          </a:p>
        </p:txBody>
      </p:sp>
    </p:spTree>
    <p:extLst>
      <p:ext uri="{BB962C8B-B14F-4D97-AF65-F5344CB8AC3E}">
        <p14:creationId xmlns:p14="http://schemas.microsoft.com/office/powerpoint/2010/main" val="3154298204"/>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mc:Choice xmlns:a14="http://schemas.microsoft.com/office/drawing/2010/main" Requires="a14">
          <p:sp>
            <p:nvSpPr>
              <p:cNvPr id="7" name="TextBox 6"/>
              <p:cNvSpPr txBox="1"/>
              <p:nvPr/>
            </p:nvSpPr>
            <p:spPr>
              <a:xfrm>
                <a:off x="457200" y="1676400"/>
                <a:ext cx="8382000" cy="4599529"/>
              </a:xfrm>
              <a:prstGeom prst="rect">
                <a:avLst/>
              </a:prstGeom>
              <a:noFill/>
            </p:spPr>
            <p:txBody>
              <a:bodyPr wrap="square" rtlCol="0">
                <a:spAutoFit/>
              </a:bodyPr>
              <a:lstStyle/>
              <a:p>
                <a:pPr marL="457200" lvl="4"/>
                <a:endParaRPr lang="en-US" sz="2000" b="1" dirty="0" smtClean="0">
                  <a:solidFill>
                    <a:srgbClr val="FF0000"/>
                  </a:solidFill>
                </a:endParaRPr>
              </a:p>
              <a:p>
                <a:pPr marL="342900" lvl="3" indent="-342900">
                  <a:buFont typeface="Wingdings" pitchFamily="2" charset="2"/>
                  <a:buChar char="Ø"/>
                </a:pPr>
                <a:endParaRPr lang="en-US" sz="2400" dirty="0" smtClean="0">
                  <a:latin typeface="Times New Roman" pitchFamily="18" charset="0"/>
                  <a:cs typeface="Times New Roman" pitchFamily="18" charset="0"/>
                </a:endParaRPr>
              </a:p>
              <a:p>
                <a:pPr marL="342900" lvl="3" indent="-342900">
                  <a:buFont typeface="Wingdings" pitchFamily="2" charset="2"/>
                  <a:buChar char="Ø"/>
                </a:pPr>
                <a:r>
                  <a:rPr lang="en-US" sz="2400" dirty="0" smtClean="0">
                    <a:latin typeface="Times New Roman" pitchFamily="18" charset="0"/>
                    <a:cs typeface="Times New Roman" pitchFamily="18" charset="0"/>
                  </a:rPr>
                  <a:t>The line currents on the delta side of the transformer bank as a function of the wye transformer currents are given by: </a:t>
                </a:r>
                <a:endParaRPr lang="en-US" sz="2400" dirty="0" smtClean="0">
                  <a:latin typeface="Times New Roman" pitchFamily="18" charset="0"/>
                  <a:cs typeface="Times New Roman" pitchFamily="18" charset="0"/>
                </a:endParaRPr>
              </a:p>
              <a:p>
                <a:pPr marL="342900" lvl="3"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Arial" pitchFamily="34" charset="0"/>
                  <a:buChar char="•"/>
                </a:pPr>
                <a:endParaRPr lang="en-US" sz="2400" dirty="0" smtClean="0"/>
              </a:p>
              <a:p>
                <a:pPr marL="0" lvl="2" algn="ctr"/>
                <a:r>
                  <a:rPr lang="en-US" sz="20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r>
                          <a:rPr lang="en-US" sz="2000" i="1">
                            <a:latin typeface="Cambria Math"/>
                          </a:rPr>
                          <m:t>𝐷𝐼</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𝐼𝐷</m:t>
                            </m:r>
                          </m:e>
                          <m:sub>
                            <m:r>
                              <a:rPr lang="en-US" sz="2000" i="1">
                                <a:latin typeface="Cambria Math"/>
                              </a:rPr>
                              <m:t>𝑎𝑏𝑐</m:t>
                            </m:r>
                          </m:sub>
                        </m:sSub>
                      </m:e>
                    </m:d>
                  </m:oMath>
                </a14:m>
                <a:r>
                  <a:rPr lang="en-US" sz="2000" dirty="0" smtClean="0"/>
                  <a:t>    		 	</a:t>
                </a:r>
                <a:r>
                  <a:rPr lang="en-US" sz="2000" dirty="0" smtClean="0">
                    <a:latin typeface="Times New Roman" pitchFamily="18" charset="0"/>
                    <a:cs typeface="Times New Roman" pitchFamily="18" charset="0"/>
                  </a:rPr>
                  <a:t>(54)</a:t>
                </a:r>
              </a:p>
              <a:p>
                <a:pPr marL="0" lvl="2" algn="ctr"/>
                <a:endParaRPr lang="en-US" sz="2000" dirty="0"/>
              </a:p>
              <a:p>
                <a:pPr marL="0" lvl="2" algn="ctr"/>
                <a:r>
                  <a:rPr lang="en-US" sz="2000" dirty="0" smtClean="0">
                    <a:latin typeface="Times New Roman" pitchFamily="18" charset="0"/>
                    <a:cs typeface="Times New Roman" pitchFamily="18" charset="0"/>
                  </a:rPr>
                  <a:t>where</a:t>
                </a:r>
                <a:r>
                  <a:rPr lang="en-US" sz="2000" dirty="0" smtClean="0"/>
                  <a:t> </a:t>
                </a:r>
                <a14:m>
                  <m:oMath xmlns:m="http://schemas.openxmlformats.org/officeDocument/2006/math">
                    <m:d>
                      <m:dPr>
                        <m:begChr m:val="["/>
                        <m:endChr m:val="]"/>
                        <m:ctrlPr>
                          <a:rPr lang="en-US" sz="2000" i="1">
                            <a:latin typeface="Cambria Math"/>
                          </a:rPr>
                        </m:ctrlPr>
                      </m:dPr>
                      <m:e>
                        <m:r>
                          <a:rPr lang="en-US" sz="2000" i="1">
                            <a:latin typeface="Cambria Math"/>
                          </a:rPr>
                          <m:t>𝐷𝐼</m:t>
                        </m:r>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1</m:t>
                              </m:r>
                            </m:e>
                            <m:e>
                              <m:r>
                                <a:rPr lang="en-US" sz="2000" i="1">
                                  <a:latin typeface="Cambria Math"/>
                                </a:rPr>
                                <m:t>0</m:t>
                              </m:r>
                            </m:e>
                            <m:e>
                              <m:r>
                                <a:rPr lang="en-US" sz="2000" i="1">
                                  <a:latin typeface="Cambria Math"/>
                                </a:rPr>
                                <m:t>−1</m:t>
                              </m:r>
                            </m:e>
                          </m:mr>
                          <m:mr>
                            <m:e>
                              <m:r>
                                <a:rPr lang="en-US" sz="2000" i="1">
                                  <a:latin typeface="Cambria Math"/>
                                </a:rPr>
                                <m:t>−1</m:t>
                              </m:r>
                            </m:e>
                            <m:e>
                              <m:r>
                                <a:rPr lang="en-US" sz="2000" i="1">
                                  <a:latin typeface="Cambria Math"/>
                                </a:rPr>
                                <m:t>1</m:t>
                              </m:r>
                            </m:e>
                            <m:e>
                              <m:r>
                                <a:rPr lang="en-US" sz="2000" i="1">
                                  <a:latin typeface="Cambria Math"/>
                                </a:rPr>
                                <m:t>0</m:t>
                              </m:r>
                            </m:e>
                          </m:mr>
                          <m:mr>
                            <m:e>
                              <m:r>
                                <a:rPr lang="en-US" sz="2000" i="1">
                                  <a:latin typeface="Cambria Math"/>
                                </a:rPr>
                                <m:t>0</m:t>
                              </m:r>
                            </m:e>
                            <m:e>
                              <m:r>
                                <a:rPr lang="en-US" sz="2000" i="1">
                                  <a:latin typeface="Cambria Math"/>
                                </a:rPr>
                                <m:t>−1</m:t>
                              </m:r>
                            </m:e>
                            <m:e>
                              <m:r>
                                <a:rPr lang="en-US" sz="2000" i="1">
                                  <a:latin typeface="Cambria Math"/>
                                </a:rPr>
                                <m:t>1</m:t>
                              </m:r>
                            </m:e>
                          </m:mr>
                        </m:m>
                      </m:e>
                    </m:d>
                  </m:oMath>
                </a14:m>
                <a:r>
                  <a:rPr lang="en-US" sz="2000" dirty="0" smtClean="0"/>
                  <a:t>        		</a:t>
                </a:r>
                <a:r>
                  <a:rPr lang="en-US" sz="2000" dirty="0" smtClean="0">
                    <a:latin typeface="Times New Roman" pitchFamily="18" charset="0"/>
                    <a:cs typeface="Times New Roman" pitchFamily="18" charset="0"/>
                  </a:rPr>
                  <a:t> </a:t>
                </a:r>
                <a:r>
                  <a:rPr lang="en-US" sz="2000" dirty="0" smtClean="0">
                    <a:latin typeface="Times New Roman" pitchFamily="18" charset="0"/>
                    <a:cs typeface="Times New Roman" pitchFamily="18" charset="0"/>
                  </a:rPr>
                  <a:t>	(</a:t>
                </a:r>
                <a:r>
                  <a:rPr lang="en-US" sz="2000" dirty="0" smtClean="0">
                    <a:latin typeface="Times New Roman" pitchFamily="18" charset="0"/>
                    <a:cs typeface="Times New Roman" pitchFamily="18" charset="0"/>
                  </a:rPr>
                  <a:t>55)</a:t>
                </a:r>
              </a:p>
              <a:p>
                <a:pPr marL="0" lvl="3"/>
                <a:r>
                  <a:rPr lang="en-US" sz="2400" b="1" dirty="0" smtClean="0">
                    <a:solidFill>
                      <a:srgbClr val="FF0000"/>
                    </a:solidFill>
                  </a:rPr>
                  <a:t>	</a:t>
                </a:r>
              </a:p>
              <a:p>
                <a:pPr marL="800100" lvl="3" indent="-342900"/>
                <a:endParaRPr lang="en-US" b="1" dirty="0" smtClean="0">
                  <a:solidFill>
                    <a:srgbClr val="FF0000"/>
                  </a:solidFill>
                </a:endParaRPr>
              </a:p>
              <a:p>
                <a:pPr marL="800100" lvl="3" indent="-342900"/>
                <a:endParaRPr lang="en-US" dirty="0" smtClean="0"/>
              </a:p>
            </p:txBody>
          </p:sp>
        </mc:Choice>
        <mc:Fallback>
          <p:sp>
            <p:nvSpPr>
              <p:cNvPr id="7" name="TextBox 6"/>
              <p:cNvSpPr txBox="1">
                <a:spLocks noRot="1" noChangeAspect="1" noMove="1" noResize="1" noEditPoints="1" noAdjustHandles="1" noChangeArrowheads="1" noChangeShapeType="1" noTextEdit="1"/>
              </p:cNvSpPr>
              <p:nvPr/>
            </p:nvSpPr>
            <p:spPr>
              <a:xfrm>
                <a:off x="457200" y="1676400"/>
                <a:ext cx="8382000" cy="4599529"/>
              </a:xfrm>
              <a:prstGeom prst="rect">
                <a:avLst/>
              </a:prstGeom>
              <a:blipFill rotWithShape="1">
                <a:blip r:embed="rId3"/>
                <a:stretch>
                  <a:fillRect l="-945"/>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144</a:t>
            </a:fld>
            <a:endParaRPr lang="en-US"/>
          </a:p>
        </p:txBody>
      </p:sp>
      <p:sp>
        <p:nvSpPr>
          <p:cNvPr id="8" name="TextBox 7"/>
          <p:cNvSpPr txBox="1"/>
          <p:nvPr/>
        </p:nvSpPr>
        <p:spPr>
          <a:xfrm>
            <a:off x="-20972" y="381000"/>
            <a:ext cx="9144000" cy="1015663"/>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a:t>
            </a:r>
            <a:r>
              <a:rPr lang="en-US" sz="3200" dirty="0" smtClean="0">
                <a:latin typeface="Times New Roman" pitchFamily="18" charset="0"/>
                <a:cs typeface="Times New Roman" pitchFamily="18" charset="0"/>
              </a:rPr>
              <a:t>Models</a:t>
            </a:r>
          </a:p>
          <a:p>
            <a:pPr lvl="1" algn="ctr"/>
            <a:r>
              <a:rPr lang="en-US" sz="2800" dirty="0">
                <a:latin typeface="Times New Roman" pitchFamily="18" charset="0"/>
                <a:cs typeface="Times New Roman" pitchFamily="18" charset="0"/>
              </a:rPr>
              <a:t>The Ungrounded Wye-Delta Step Down </a:t>
            </a:r>
            <a:r>
              <a:rPr lang="en-US" sz="2800" dirty="0" smtClean="0">
                <a:latin typeface="Times New Roman" pitchFamily="18" charset="0"/>
                <a:cs typeface="Times New Roman" pitchFamily="18" charset="0"/>
              </a:rPr>
              <a:t>Connection</a:t>
            </a:r>
            <a:endParaRPr lang="en-US" sz="2800" dirty="0">
              <a:latin typeface="Times New Roman" pitchFamily="18" charset="0"/>
              <a:cs typeface="Times New Roman" pitchFamily="18" charset="0"/>
            </a:endParaRPr>
          </a:p>
        </p:txBody>
      </p:sp>
    </p:spTree>
    <p:extLst>
      <p:ext uri="{BB962C8B-B14F-4D97-AF65-F5344CB8AC3E}">
        <p14:creationId xmlns:p14="http://schemas.microsoft.com/office/powerpoint/2010/main" val="1257424789"/>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Rectangle 1"/>
              <p:cNvSpPr/>
              <p:nvPr/>
            </p:nvSpPr>
            <p:spPr>
              <a:xfrm>
                <a:off x="457200" y="2201348"/>
                <a:ext cx="8534400" cy="3132652"/>
              </a:xfrm>
              <a:prstGeom prst="rect">
                <a:avLst/>
              </a:prstGeom>
            </p:spPr>
            <p:txBody>
              <a:bodyPr wrap="square">
                <a:spAutoFit/>
              </a:bodyPr>
              <a:lstStyle/>
              <a:p>
                <a:pPr marL="342900" lvl="3" indent="-342900">
                  <a:buFont typeface="Wingdings" pitchFamily="2" charset="2"/>
                  <a:buChar char="Ø"/>
                </a:pPr>
                <a:r>
                  <a:rPr lang="en-US" sz="2400" dirty="0"/>
                  <a:t> </a:t>
                </a:r>
                <a:r>
                  <a:rPr lang="en-US" sz="2400" dirty="0">
                    <a:latin typeface="Times New Roman" pitchFamily="18" charset="0"/>
                    <a:cs typeface="Times New Roman" pitchFamily="18" charset="0"/>
                  </a:rPr>
                  <a:t>Substitute equation (</a:t>
                </a:r>
                <a:r>
                  <a:rPr lang="en-US" sz="2400" dirty="0" smtClean="0">
                    <a:latin typeface="Times New Roman" pitchFamily="18" charset="0"/>
                    <a:cs typeface="Times New Roman" pitchFamily="18" charset="0"/>
                  </a:rPr>
                  <a:t>48) </a:t>
                </a:r>
                <a:r>
                  <a:rPr lang="en-US" sz="2400" dirty="0">
                    <a:latin typeface="Times New Roman" pitchFamily="18" charset="0"/>
                    <a:cs typeface="Times New Roman" pitchFamily="18" charset="0"/>
                  </a:rPr>
                  <a:t>into equation </a:t>
                </a:r>
                <a:r>
                  <a:rPr lang="en-US" sz="2400" dirty="0" smtClean="0">
                    <a:latin typeface="Times New Roman" pitchFamily="18" charset="0"/>
                    <a:cs typeface="Times New Roman" pitchFamily="18" charset="0"/>
                  </a:rPr>
                  <a:t>(54).</a:t>
                </a:r>
              </a:p>
              <a:p>
                <a:pPr marL="342900" lvl="3" indent="-342900">
                  <a:buFont typeface="Arial" pitchFamily="34" charset="0"/>
                  <a:buChar char="•"/>
                </a:pPr>
                <a:endParaRPr lang="en-US" sz="2400" dirty="0"/>
              </a:p>
              <a:p>
                <a:pPr marL="342900" lvl="2" indent="-342900">
                  <a:buFont typeface="Arial" pitchFamily="34" charset="0"/>
                  <a:buChar char="•"/>
                </a:pPr>
                <a:endParaRPr lang="en-US" sz="2400" dirty="0"/>
              </a:p>
              <a:p>
                <a:pPr marL="0" lvl="3" algn="ctr"/>
                <a:r>
                  <a:rPr lang="en-US" sz="2400" b="1" dirty="0">
                    <a:solidFill>
                      <a:srgbClr val="FF0000"/>
                    </a:solidFill>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r>
                          <a:rPr lang="en-US" sz="2000" i="1">
                            <a:latin typeface="Cambria Math"/>
                          </a:rPr>
                          <m:t>𝐷𝐼</m:t>
                        </m:r>
                      </m:e>
                    </m:d>
                    <m:d>
                      <m:dPr>
                        <m:begChr m:val="["/>
                        <m:endChr m:val="]"/>
                        <m:ctrlPr>
                          <a:rPr lang="en-US" sz="2000" i="1">
                            <a:latin typeface="Cambria Math"/>
                          </a:rPr>
                        </m:ctrlPr>
                      </m:dPr>
                      <m:e>
                        <m:r>
                          <a:rPr lang="en-US" sz="2000" i="1">
                            <a:latin typeface="Cambria Math"/>
                          </a:rPr>
                          <m:t>𝐴𝐼</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r>
                          <a:rPr lang="en-US" sz="2000" i="1">
                            <a:latin typeface="Cambria Math"/>
                          </a:rPr>
                          <m:t>𝐷𝑌</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𝐴𝐵𝐶</m:t>
                            </m:r>
                          </m:sub>
                        </m:sSub>
                      </m:e>
                    </m:d>
                  </m:oMath>
                </a14:m>
                <a:r>
                  <a:rPr lang="en-US" sz="2000" dirty="0" smtClean="0"/>
                  <a:t>     	</a:t>
                </a:r>
                <a:r>
                  <a:rPr lang="en-US" sz="2000" dirty="0" smtClean="0">
                    <a:latin typeface="Times New Roman" pitchFamily="18" charset="0"/>
                    <a:cs typeface="Times New Roman" pitchFamily="18" charset="0"/>
                  </a:rPr>
                  <a:t>(56)</a:t>
                </a:r>
                <a:endParaRPr lang="en-US" sz="2000" dirty="0">
                  <a:latin typeface="Times New Roman" pitchFamily="18" charset="0"/>
                  <a:cs typeface="Times New Roman" pitchFamily="18" charset="0"/>
                </a:endParaRPr>
              </a:p>
              <a:p>
                <a:pPr marL="800100" lvl="3" indent="-342900"/>
                <a:endParaRPr lang="en-US" sz="2000" dirty="0"/>
              </a:p>
              <a:p>
                <a:pPr marL="0" lvl="3" algn="ctr"/>
                <a:r>
                  <a:rPr lang="en-US" sz="2000" dirty="0">
                    <a:latin typeface="Times New Roman" pitchFamily="18" charset="0"/>
                    <a:cs typeface="Times New Roman" pitchFamily="18" charset="0"/>
                  </a:rPr>
                  <a:t>where</a:t>
                </a:r>
                <a:r>
                  <a:rPr lang="en-US" sz="2000" dirty="0" smtClean="0"/>
                  <a:t> </a:t>
                </a:r>
                <a14:m>
                  <m:oMath xmlns:m="http://schemas.openxmlformats.org/officeDocument/2006/math">
                    <m:d>
                      <m:dPr>
                        <m:begChr m:val="["/>
                        <m:endChr m:val="]"/>
                        <m:ctrlPr>
                          <a:rPr lang="en-US" sz="2000" i="1">
                            <a:latin typeface="Cambria Math"/>
                          </a:rPr>
                        </m:ctrlPr>
                      </m:dPr>
                      <m:e>
                        <m:r>
                          <a:rPr lang="en-US" sz="2000" i="1">
                            <a:latin typeface="Cambria Math"/>
                          </a:rPr>
                          <m:t>𝐷𝑌</m:t>
                        </m:r>
                      </m:e>
                    </m:d>
                    <m:r>
                      <a:rPr lang="en-US" sz="2000" i="1">
                        <a:latin typeface="Cambria Math"/>
                      </a:rPr>
                      <m:t>=</m:t>
                    </m:r>
                    <m:d>
                      <m:dPr>
                        <m:begChr m:val="["/>
                        <m:endChr m:val="]"/>
                        <m:ctrlPr>
                          <a:rPr lang="en-US" sz="2000" i="1">
                            <a:latin typeface="Cambria Math"/>
                          </a:rPr>
                        </m:ctrlPr>
                      </m:dPr>
                      <m:e>
                        <m:r>
                          <a:rPr lang="en-US" sz="2000" i="1">
                            <a:latin typeface="Cambria Math"/>
                          </a:rPr>
                          <m:t>𝐷𝐼</m:t>
                        </m:r>
                      </m:e>
                    </m:d>
                    <m:d>
                      <m:dPr>
                        <m:begChr m:val="["/>
                        <m:endChr m:val="]"/>
                        <m:ctrlPr>
                          <a:rPr lang="en-US" sz="2000" i="1">
                            <a:latin typeface="Cambria Math"/>
                          </a:rPr>
                        </m:ctrlPr>
                      </m:dPr>
                      <m:e>
                        <m:r>
                          <a:rPr lang="en-US" sz="2000" i="1">
                            <a:latin typeface="Cambria Math"/>
                          </a:rPr>
                          <m:t>𝐴𝐼</m:t>
                        </m:r>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𝑛</m:t>
                                  </m:r>
                                </m:e>
                                <m:sub>
                                  <m:r>
                                    <a:rPr lang="en-US" sz="2000" i="1">
                                      <a:latin typeface="Cambria Math"/>
                                    </a:rPr>
                                    <m:t>𝑡</m:t>
                                  </m:r>
                                </m:sub>
                              </m:sSub>
                            </m:e>
                            <m:e>
                              <m:r>
                                <a:rPr lang="en-US" sz="2000" i="1">
                                  <a:latin typeface="Cambria Math"/>
                                </a:rPr>
                                <m:t>0</m:t>
                              </m:r>
                            </m:e>
                            <m:e>
                              <m:sSub>
                                <m:sSubPr>
                                  <m:ctrlPr>
                                    <a:rPr lang="en-US" sz="2000" i="1">
                                      <a:latin typeface="Cambria Math"/>
                                    </a:rPr>
                                  </m:ctrlPr>
                                </m:sSubPr>
                                <m:e>
                                  <m:r>
                                    <a:rPr lang="en-US" sz="2000" i="1">
                                      <a:latin typeface="Cambria Math"/>
                                    </a:rPr>
                                    <m:t>−</m:t>
                                  </m:r>
                                  <m:r>
                                    <a:rPr lang="en-US" sz="2000" i="1">
                                      <a:latin typeface="Cambria Math"/>
                                    </a:rPr>
                                    <m:t>𝑛</m:t>
                                  </m:r>
                                </m:e>
                                <m:sub>
                                  <m:r>
                                    <a:rPr lang="en-US" sz="2000" i="1">
                                      <a:latin typeface="Cambria Math"/>
                                    </a:rPr>
                                    <m:t>𝑡</m:t>
                                  </m:r>
                                </m:sub>
                              </m:sSub>
                            </m:e>
                          </m:mr>
                          <m:mr>
                            <m:e>
                              <m:sSub>
                                <m:sSubPr>
                                  <m:ctrlPr>
                                    <a:rPr lang="en-US" sz="2000" i="1">
                                      <a:latin typeface="Cambria Math"/>
                                    </a:rPr>
                                  </m:ctrlPr>
                                </m:sSubPr>
                                <m:e>
                                  <m:r>
                                    <a:rPr lang="en-US" sz="2000" i="1">
                                      <a:latin typeface="Cambria Math"/>
                                    </a:rPr>
                                    <m:t>−</m:t>
                                  </m:r>
                                  <m:r>
                                    <a:rPr lang="en-US" sz="2000" i="1">
                                      <a:latin typeface="Cambria Math"/>
                                    </a:rPr>
                                    <m:t>𝑛</m:t>
                                  </m:r>
                                </m:e>
                                <m:sub>
                                  <m:r>
                                    <a:rPr lang="en-US" sz="2000" i="1">
                                      <a:latin typeface="Cambria Math"/>
                                    </a:rPr>
                                    <m:t>𝑡</m:t>
                                  </m:r>
                                </m:sub>
                              </m:sSub>
                            </m:e>
                            <m:e>
                              <m:sSub>
                                <m:sSubPr>
                                  <m:ctrlPr>
                                    <a:rPr lang="en-US" sz="2000" i="1">
                                      <a:latin typeface="Cambria Math"/>
                                    </a:rPr>
                                  </m:ctrlPr>
                                </m:sSubPr>
                                <m:e>
                                  <m:r>
                                    <a:rPr lang="en-US" sz="2000" i="1">
                                      <a:latin typeface="Cambria Math"/>
                                    </a:rPr>
                                    <m:t>𝑛</m:t>
                                  </m:r>
                                </m:e>
                                <m:sub>
                                  <m:r>
                                    <a:rPr lang="en-US" sz="2000" i="1">
                                      <a:latin typeface="Cambria Math"/>
                                    </a:rPr>
                                    <m:t>𝑡</m:t>
                                  </m:r>
                                </m:sub>
                              </m:sSub>
                            </m:e>
                            <m:e>
                              <m:r>
                                <a:rPr lang="en-US" sz="2000" i="1">
                                  <a:latin typeface="Cambria Math"/>
                                </a:rPr>
                                <m:t>0</m:t>
                              </m:r>
                            </m:e>
                          </m:mr>
                          <m:mr>
                            <m:e>
                              <m:r>
                                <a:rPr lang="en-US" sz="2000" i="1">
                                  <a:latin typeface="Cambria Math"/>
                                </a:rPr>
                                <m:t>0</m:t>
                              </m:r>
                            </m:e>
                            <m:e>
                              <m:sSub>
                                <m:sSubPr>
                                  <m:ctrlPr>
                                    <a:rPr lang="en-US" sz="2000" i="1">
                                      <a:latin typeface="Cambria Math"/>
                                    </a:rPr>
                                  </m:ctrlPr>
                                </m:sSubPr>
                                <m:e>
                                  <m:r>
                                    <a:rPr lang="en-US" sz="2000" i="1">
                                      <a:latin typeface="Cambria Math"/>
                                    </a:rPr>
                                    <m:t>−</m:t>
                                  </m:r>
                                  <m:r>
                                    <a:rPr lang="en-US" sz="2000" i="1">
                                      <a:latin typeface="Cambria Math"/>
                                    </a:rPr>
                                    <m:t>𝑛</m:t>
                                  </m:r>
                                </m:e>
                                <m:sub>
                                  <m:r>
                                    <a:rPr lang="en-US" sz="2000" i="1">
                                      <a:latin typeface="Cambria Math"/>
                                    </a:rPr>
                                    <m:t>𝑡</m:t>
                                  </m:r>
                                </m:sub>
                              </m:sSub>
                            </m:e>
                            <m:e>
                              <m:sSub>
                                <m:sSubPr>
                                  <m:ctrlPr>
                                    <a:rPr lang="en-US" sz="2000" i="1">
                                      <a:latin typeface="Cambria Math"/>
                                    </a:rPr>
                                  </m:ctrlPr>
                                </m:sSubPr>
                                <m:e>
                                  <m:r>
                                    <a:rPr lang="en-US" sz="2000" i="1">
                                      <a:latin typeface="Cambria Math"/>
                                    </a:rPr>
                                    <m:t>𝑛</m:t>
                                  </m:r>
                                </m:e>
                                <m:sub>
                                  <m:r>
                                    <a:rPr lang="en-US" sz="2000" i="1">
                                      <a:latin typeface="Cambria Math"/>
                                    </a:rPr>
                                    <m:t>𝑡</m:t>
                                  </m:r>
                                </m:sub>
                              </m:sSub>
                            </m:e>
                          </m:mr>
                        </m:m>
                      </m:e>
                    </m:d>
                  </m:oMath>
                </a14:m>
                <a:r>
                  <a:rPr lang="en-US" sz="2000" dirty="0" smtClean="0"/>
                  <a:t>    	 </a:t>
                </a:r>
                <a:r>
                  <a:rPr lang="en-US" sz="2000" dirty="0" smtClean="0">
                    <a:latin typeface="Times New Roman" pitchFamily="18" charset="0"/>
                    <a:cs typeface="Times New Roman" pitchFamily="18" charset="0"/>
                  </a:rPr>
                  <a:t>(57)</a:t>
                </a:r>
                <a:endParaRPr lang="en-US" sz="2000" dirty="0">
                  <a:latin typeface="Times New Roman" pitchFamily="18" charset="0"/>
                  <a:cs typeface="Times New Roman" pitchFamily="18" charset="0"/>
                </a:endParaRPr>
              </a:p>
              <a:p>
                <a:pPr marL="800100" lvl="3" indent="-342900"/>
                <a:endParaRPr lang="en-US" dirty="0"/>
              </a:p>
            </p:txBody>
          </p:sp>
        </mc:Choice>
        <mc:Fallback>
          <p:sp>
            <p:nvSpPr>
              <p:cNvPr id="2" name="Rectangle 1"/>
              <p:cNvSpPr>
                <a:spLocks noRot="1" noChangeAspect="1" noMove="1" noResize="1" noEditPoints="1" noAdjustHandles="1" noChangeArrowheads="1" noChangeShapeType="1" noTextEdit="1"/>
              </p:cNvSpPr>
              <p:nvPr/>
            </p:nvSpPr>
            <p:spPr>
              <a:xfrm>
                <a:off x="457200" y="2201348"/>
                <a:ext cx="8534400" cy="3132652"/>
              </a:xfrm>
              <a:prstGeom prst="rect">
                <a:avLst/>
              </a:prstGeom>
              <a:blipFill rotWithShape="1">
                <a:blip r:embed="rId2"/>
                <a:stretch>
                  <a:fillRect l="-929" t="-175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B6F15528-21DE-4FAA-801E-634DDDAF4B2B}" type="slidenum">
              <a:rPr lang="en-US" smtClean="0"/>
              <a:pPr/>
              <a:t>145</a:t>
            </a:fld>
            <a:endParaRPr lang="en-US"/>
          </a:p>
        </p:txBody>
      </p:sp>
      <p:sp>
        <p:nvSpPr>
          <p:cNvPr id="6" name="TextBox 5"/>
          <p:cNvSpPr txBox="1"/>
          <p:nvPr/>
        </p:nvSpPr>
        <p:spPr>
          <a:xfrm>
            <a:off x="-20972" y="381000"/>
            <a:ext cx="9144000" cy="1015663"/>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a:t>
            </a:r>
            <a:r>
              <a:rPr lang="en-US" sz="3200" dirty="0" smtClean="0">
                <a:latin typeface="Times New Roman" pitchFamily="18" charset="0"/>
                <a:cs typeface="Times New Roman" pitchFamily="18" charset="0"/>
              </a:rPr>
              <a:t>Models</a:t>
            </a:r>
          </a:p>
          <a:p>
            <a:pPr lvl="1" algn="ctr"/>
            <a:r>
              <a:rPr lang="en-US" sz="2800" dirty="0">
                <a:latin typeface="Times New Roman" pitchFamily="18" charset="0"/>
                <a:cs typeface="Times New Roman" pitchFamily="18" charset="0"/>
              </a:rPr>
              <a:t>The Ungrounded Wye-Delta Step Down </a:t>
            </a:r>
            <a:r>
              <a:rPr lang="en-US" sz="2800" dirty="0" smtClean="0">
                <a:latin typeface="Times New Roman" pitchFamily="18" charset="0"/>
                <a:cs typeface="Times New Roman" pitchFamily="18" charset="0"/>
              </a:rPr>
              <a:t>Connection</a:t>
            </a:r>
            <a:endParaRPr lang="en-US" sz="2800" dirty="0">
              <a:latin typeface="Times New Roman" pitchFamily="18" charset="0"/>
              <a:cs typeface="Times New Roman" pitchFamily="18" charset="0"/>
            </a:endParaRPr>
          </a:p>
        </p:txBody>
      </p:sp>
    </p:spTree>
    <p:extLst>
      <p:ext uri="{BB962C8B-B14F-4D97-AF65-F5344CB8AC3E}">
        <p14:creationId xmlns:p14="http://schemas.microsoft.com/office/powerpoint/2010/main" val="2404830970"/>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mc:Choice xmlns:a14="http://schemas.microsoft.com/office/drawing/2010/main" Requires="a14">
          <p:sp>
            <p:nvSpPr>
              <p:cNvPr id="7" name="TextBox 6"/>
              <p:cNvSpPr txBox="1"/>
              <p:nvPr/>
            </p:nvSpPr>
            <p:spPr>
              <a:xfrm>
                <a:off x="381000" y="1492508"/>
                <a:ext cx="8458200" cy="4832092"/>
              </a:xfrm>
              <a:prstGeom prst="rect">
                <a:avLst/>
              </a:prstGeom>
              <a:noFill/>
            </p:spPr>
            <p:txBody>
              <a:bodyPr wrap="square" rtlCol="0">
                <a:spAutoFit/>
              </a:bodyPr>
              <a:lstStyle/>
              <a:p>
                <a:pPr marL="0" lvl="3"/>
                <a:endParaRPr lang="en-US" sz="2000" dirty="0" smtClean="0"/>
              </a:p>
              <a:p>
                <a:pPr marL="342900" lvl="3" indent="-342900">
                  <a:buFont typeface="Wingdings" pitchFamily="2" charset="2"/>
                  <a:buChar char="Ø"/>
                </a:pPr>
                <a:r>
                  <a:rPr lang="en-US" sz="2400" dirty="0" smtClean="0">
                    <a:latin typeface="Times New Roman" pitchFamily="18" charset="0"/>
                    <a:cs typeface="Times New Roman" pitchFamily="18" charset="0"/>
                  </a:rPr>
                  <a:t>Because the matrix </a:t>
                </a:r>
                <a14:m>
                  <m:oMath xmlns:m="http://schemas.openxmlformats.org/officeDocument/2006/math">
                    <m:r>
                      <a:rPr lang="en-US" sz="2400" i="1" dirty="0" smtClean="0">
                        <a:latin typeface="Cambria Math"/>
                      </a:rPr>
                      <m:t>[</m:t>
                    </m:r>
                    <m:r>
                      <a:rPr lang="en-US" sz="2400" i="1" dirty="0" smtClean="0">
                        <a:latin typeface="Cambria Math"/>
                      </a:rPr>
                      <m:t>𝐷𝑌</m:t>
                    </m:r>
                    <m:r>
                      <a:rPr lang="en-US" sz="2400" i="1" dirty="0" smtClean="0">
                        <a:latin typeface="Cambria Math"/>
                      </a:rPr>
                      <m:t>] </m:t>
                    </m:r>
                  </m:oMath>
                </a14:m>
                <a:r>
                  <a:rPr lang="en-US" sz="2400" dirty="0">
                    <a:latin typeface="Times New Roman" pitchFamily="18" charset="0"/>
                    <a:cs typeface="Times New Roman" pitchFamily="18" charset="0"/>
                  </a:rPr>
                  <a:t>is singular, it is not possible to use equation </a:t>
                </a:r>
                <a:r>
                  <a:rPr lang="en-US" sz="2400" dirty="0" smtClean="0">
                    <a:latin typeface="Times New Roman" pitchFamily="18" charset="0"/>
                    <a:cs typeface="Times New Roman" pitchFamily="18" charset="0"/>
                  </a:rPr>
                  <a:t>(56) </a:t>
                </a:r>
                <a:r>
                  <a:rPr lang="en-US" sz="2400" dirty="0">
                    <a:latin typeface="Times New Roman" pitchFamily="18" charset="0"/>
                    <a:cs typeface="Times New Roman" pitchFamily="18" charset="0"/>
                  </a:rPr>
                  <a:t>to develop an equation relating the wye side line currents at node </a:t>
                </a:r>
                <a14:m>
                  <m:oMath xmlns:m="http://schemas.openxmlformats.org/officeDocument/2006/math">
                    <m:r>
                      <a:rPr lang="en-US" sz="2400" dirty="0">
                        <a:latin typeface="Cambria Math"/>
                        <a:cs typeface="Times New Roman" pitchFamily="18" charset="0"/>
                      </a:rPr>
                      <m:t>𝑛</m:t>
                    </m:r>
                  </m:oMath>
                </a14:m>
                <a:r>
                  <a:rPr lang="en-US" sz="2400" dirty="0">
                    <a:latin typeface="Times New Roman" pitchFamily="18" charset="0"/>
                    <a:cs typeface="Times New Roman" pitchFamily="18" charset="0"/>
                  </a:rPr>
                  <a:t> to the delta side line currents at node </a:t>
                </a:r>
                <a14:m>
                  <m:oMath xmlns:m="http://schemas.openxmlformats.org/officeDocument/2006/math">
                    <m:r>
                      <a:rPr lang="en-US" sz="2400" i="1" dirty="0" smtClean="0">
                        <a:latin typeface="Cambria Math"/>
                      </a:rPr>
                      <m:t>𝑚</m:t>
                    </m:r>
                  </m:oMath>
                </a14:m>
                <a:r>
                  <a:rPr lang="en-US" sz="2400" dirty="0" smtClean="0">
                    <a:latin typeface="Times New Roman" pitchFamily="18" charset="0"/>
                    <a:cs typeface="Times New Roman" pitchFamily="18" charset="0"/>
                  </a:rPr>
                  <a:t>.</a:t>
                </a:r>
              </a:p>
              <a:p>
                <a:pPr marL="342900" lvl="3" indent="-342900">
                  <a:buFont typeface="Wingdings" pitchFamily="2" charset="2"/>
                  <a:buChar char="Ø"/>
                </a:pPr>
                <a:endParaRPr lang="en-US" sz="2400" b="1" dirty="0" smtClean="0">
                  <a:solidFill>
                    <a:srgbClr val="FF0000"/>
                  </a:solidFill>
                  <a:latin typeface="Times New Roman" pitchFamily="18" charset="0"/>
                  <a:cs typeface="Times New Roman" pitchFamily="18" charset="0"/>
                </a:endParaRPr>
              </a:p>
              <a:p>
                <a:pPr marL="342900" lvl="3" indent="-342900">
                  <a:buFont typeface="Wingdings" pitchFamily="2" charset="2"/>
                  <a:buChar char="Ø"/>
                </a:pPr>
                <a:r>
                  <a:rPr lang="en-US" sz="2400" dirty="0" smtClean="0">
                    <a:latin typeface="Times New Roman" pitchFamily="18" charset="0"/>
                    <a:cs typeface="Times New Roman" pitchFamily="18" charset="0"/>
                  </a:rPr>
                  <a:t> Hence three independent equations must be written.</a:t>
                </a:r>
              </a:p>
              <a:p>
                <a:pPr marL="342900" lvl="3" indent="-342900">
                  <a:buFont typeface="Wingdings" pitchFamily="2" charset="2"/>
                  <a:buChar char="Ø"/>
                </a:pPr>
                <a:endParaRPr lang="en-US" sz="2400" dirty="0" smtClean="0">
                  <a:latin typeface="Times New Roman" pitchFamily="18" charset="0"/>
                  <a:cs typeface="Times New Roman" pitchFamily="18" charset="0"/>
                </a:endParaRPr>
              </a:p>
              <a:p>
                <a:pPr marL="800100" lvl="4" indent="-342900">
                  <a:buFont typeface="Wingdings" pitchFamily="2" charset="2"/>
                  <a:buChar char="Ø"/>
                </a:pPr>
                <a:r>
                  <a:rPr lang="en-US" sz="2400" dirty="0" smtClean="0">
                    <a:latin typeface="Times New Roman" pitchFamily="18" charset="0"/>
                    <a:cs typeface="Times New Roman" pitchFamily="18" charset="0"/>
                  </a:rPr>
                  <a:t> Two equations are based on the KCL at the 2 vertices of the delta connection.</a:t>
                </a:r>
              </a:p>
              <a:p>
                <a:pPr marL="342900" lvl="3" indent="-342900">
                  <a:buFont typeface="Wingdings" pitchFamily="2" charset="2"/>
                  <a:buChar char="Ø"/>
                </a:pPr>
                <a:endParaRPr lang="en-US" sz="2400" dirty="0" smtClean="0">
                  <a:latin typeface="Times New Roman" pitchFamily="18" charset="0"/>
                  <a:cs typeface="Times New Roman" pitchFamily="18" charset="0"/>
                </a:endParaRPr>
              </a:p>
              <a:p>
                <a:pPr marL="800100" lvl="4" indent="-342900">
                  <a:buFont typeface="Wingdings" pitchFamily="2" charset="2"/>
                  <a:buChar char="Ø"/>
                </a:pPr>
                <a:r>
                  <a:rPr lang="en-US" sz="2400" dirty="0" smtClean="0">
                    <a:latin typeface="Times New Roman" pitchFamily="18" charset="0"/>
                    <a:cs typeface="Times New Roman" pitchFamily="18" charset="0"/>
                  </a:rPr>
                  <a:t> The third is from the sum of the three delta currents (which will equal zero as the wye connection is ungrounded, and hence all currents on the wye side will equal zero</a:t>
                </a:r>
                <a:r>
                  <a:rPr lang="en-US" sz="2400" dirty="0" smtClean="0">
                    <a:latin typeface="Times New Roman" pitchFamily="18" charset="0"/>
                    <a:cs typeface="Times New Roman" pitchFamily="18" charset="0"/>
                  </a:rPr>
                  <a:t>).</a:t>
                </a:r>
                <a:endParaRPr lang="en-US" sz="2400" dirty="0" smtClean="0">
                  <a:latin typeface="Times New Roman" pitchFamily="18" charset="0"/>
                  <a:cs typeface="Times New Roman" pitchFamily="18" charset="0"/>
                </a:endParaRPr>
              </a:p>
            </p:txBody>
          </p:sp>
        </mc:Choice>
        <mc:Fallback>
          <p:sp>
            <p:nvSpPr>
              <p:cNvPr id="7" name="TextBox 6"/>
              <p:cNvSpPr txBox="1">
                <a:spLocks noRot="1" noChangeAspect="1" noMove="1" noResize="1" noEditPoints="1" noAdjustHandles="1" noChangeArrowheads="1" noChangeShapeType="1" noTextEdit="1"/>
              </p:cNvSpPr>
              <p:nvPr/>
            </p:nvSpPr>
            <p:spPr>
              <a:xfrm>
                <a:off x="381000" y="1492508"/>
                <a:ext cx="8458200" cy="4832092"/>
              </a:xfrm>
              <a:prstGeom prst="rect">
                <a:avLst/>
              </a:prstGeom>
              <a:blipFill rotWithShape="1">
                <a:blip r:embed="rId3"/>
                <a:stretch>
                  <a:fillRect l="-1009" r="-433" b="-1892"/>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146</a:t>
            </a:fld>
            <a:endParaRPr lang="en-US"/>
          </a:p>
        </p:txBody>
      </p:sp>
      <p:sp>
        <p:nvSpPr>
          <p:cNvPr id="8" name="TextBox 7"/>
          <p:cNvSpPr txBox="1"/>
          <p:nvPr/>
        </p:nvSpPr>
        <p:spPr>
          <a:xfrm>
            <a:off x="-20972" y="381000"/>
            <a:ext cx="9144000" cy="1015663"/>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a:t>
            </a:r>
            <a:r>
              <a:rPr lang="en-US" sz="3200" dirty="0" smtClean="0">
                <a:latin typeface="Times New Roman" pitchFamily="18" charset="0"/>
                <a:cs typeface="Times New Roman" pitchFamily="18" charset="0"/>
              </a:rPr>
              <a:t>Models</a:t>
            </a:r>
          </a:p>
          <a:p>
            <a:pPr lvl="1" algn="ctr"/>
            <a:r>
              <a:rPr lang="en-US" sz="2800" dirty="0">
                <a:latin typeface="Times New Roman" pitchFamily="18" charset="0"/>
                <a:cs typeface="Times New Roman" pitchFamily="18" charset="0"/>
              </a:rPr>
              <a:t>The Ungrounded Wye-Delta Step Down </a:t>
            </a:r>
            <a:r>
              <a:rPr lang="en-US" sz="2800" dirty="0" smtClean="0">
                <a:latin typeface="Times New Roman" pitchFamily="18" charset="0"/>
                <a:cs typeface="Times New Roman" pitchFamily="18" charset="0"/>
              </a:rPr>
              <a:t>Connection</a:t>
            </a:r>
            <a:endParaRPr lang="en-US" sz="2800" dirty="0">
              <a:latin typeface="Times New Roman" pitchFamily="18" charset="0"/>
              <a:cs typeface="Times New Roman" pitchFamily="18" charset="0"/>
            </a:endParaRPr>
          </a:p>
        </p:txBody>
      </p:sp>
    </p:spTree>
    <p:extLst>
      <p:ext uri="{BB962C8B-B14F-4D97-AF65-F5344CB8AC3E}">
        <p14:creationId xmlns:p14="http://schemas.microsoft.com/office/powerpoint/2010/main" val="3820587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mc:Choice xmlns:a14="http://schemas.microsoft.com/office/drawing/2010/main" Requires="a14">
          <p:sp>
            <p:nvSpPr>
              <p:cNvPr id="7" name="TextBox 6"/>
              <p:cNvSpPr txBox="1"/>
              <p:nvPr/>
            </p:nvSpPr>
            <p:spPr>
              <a:xfrm>
                <a:off x="381000" y="1444290"/>
                <a:ext cx="8382000" cy="4880310"/>
              </a:xfrm>
              <a:prstGeom prst="rect">
                <a:avLst/>
              </a:prstGeom>
              <a:noFill/>
            </p:spPr>
            <p:txBody>
              <a:bodyPr wrap="square" rtlCol="0">
                <a:spAutoFit/>
              </a:bodyPr>
              <a:lstStyle/>
              <a:p>
                <a:pPr marL="0" lvl="3"/>
                <a:endParaRPr lang="en-US" sz="2400" dirty="0"/>
              </a:p>
              <a:p>
                <a:pPr marL="342900" lvl="3" indent="-342900">
                  <a:buFont typeface="Wingdings" pitchFamily="2" charset="2"/>
                  <a:buChar char="Ø"/>
                </a:pPr>
                <a:r>
                  <a:rPr lang="en-US" sz="2400" dirty="0" smtClean="0">
                    <a:latin typeface="Times New Roman" pitchFamily="18" charset="0"/>
                    <a:cs typeface="Times New Roman" pitchFamily="18" charset="0"/>
                  </a:rPr>
                  <a:t>Hence, the three independent equations in matrix form are given by</a:t>
                </a:r>
                <a:r>
                  <a:rPr lang="en-US" sz="2400" dirty="0" smtClean="0">
                    <a:latin typeface="Times New Roman" pitchFamily="18" charset="0"/>
                    <a:cs typeface="Times New Roman" pitchFamily="18" charset="0"/>
                  </a:rPr>
                  <a:t>:</a:t>
                </a:r>
                <a:endParaRPr lang="en-US" sz="2400" dirty="0" smtClean="0"/>
              </a:p>
              <a:p>
                <a:pPr algn="just"/>
                <a:r>
                  <a:rPr lang="en-US" sz="2000" dirty="0" smtClean="0"/>
                  <a:t>			</a:t>
                </a: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𝑎</m:t>
                                  </m:r>
                                </m:sub>
                              </m:sSub>
                            </m:e>
                          </m:mr>
                          <m:mr>
                            <m:e>
                              <m:sSub>
                                <m:sSubPr>
                                  <m:ctrlPr>
                                    <a:rPr lang="en-US" sz="2000" i="1">
                                      <a:latin typeface="Cambria Math"/>
                                    </a:rPr>
                                  </m:ctrlPr>
                                </m:sSubPr>
                                <m:e>
                                  <m:r>
                                    <a:rPr lang="en-US" sz="2000" i="1">
                                      <a:latin typeface="Cambria Math"/>
                                    </a:rPr>
                                    <m:t>𝐼</m:t>
                                  </m:r>
                                </m:e>
                                <m:sub>
                                  <m:r>
                                    <a:rPr lang="en-US" sz="2000" i="1">
                                      <a:latin typeface="Cambria Math"/>
                                    </a:rPr>
                                    <m:t>𝑏</m:t>
                                  </m:r>
                                </m:sub>
                              </m:sSub>
                            </m:e>
                          </m:mr>
                          <m:mr>
                            <m:e>
                              <m:r>
                                <a:rPr lang="en-US" sz="2000" i="1">
                                  <a:latin typeface="Cambria Math"/>
                                </a:rPr>
                                <m:t>0</m:t>
                              </m:r>
                            </m:e>
                          </m:mr>
                        </m:m>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1</m:t>
                              </m:r>
                            </m:e>
                            <m:e>
                              <m:r>
                                <a:rPr lang="en-US" sz="2000" i="1">
                                  <a:latin typeface="Cambria Math"/>
                                </a:rPr>
                                <m:t>0</m:t>
                              </m:r>
                            </m:e>
                            <m:e>
                              <m:r>
                                <a:rPr lang="en-US" sz="2000" i="1">
                                  <a:latin typeface="Cambria Math"/>
                                </a:rPr>
                                <m:t>−1</m:t>
                              </m:r>
                            </m:e>
                          </m:mr>
                          <m:mr>
                            <m:e>
                              <m:r>
                                <a:rPr lang="en-US" sz="2000" i="1">
                                  <a:latin typeface="Cambria Math"/>
                                </a:rPr>
                                <m:t>−1</m:t>
                              </m:r>
                            </m:e>
                            <m:e>
                              <m:r>
                                <a:rPr lang="en-US" sz="2000" i="1">
                                  <a:latin typeface="Cambria Math"/>
                                </a:rPr>
                                <m:t>1</m:t>
                              </m:r>
                            </m:e>
                            <m:e>
                              <m:r>
                                <a:rPr lang="en-US" sz="2000" i="1">
                                  <a:latin typeface="Cambria Math"/>
                                </a:rPr>
                                <m:t>0</m:t>
                              </m:r>
                            </m:e>
                          </m:mr>
                          <m:mr>
                            <m:e>
                              <m:r>
                                <a:rPr lang="en-US" sz="2000" i="1">
                                  <a:latin typeface="Cambria Math"/>
                                </a:rPr>
                                <m:t>1</m:t>
                              </m:r>
                            </m:e>
                            <m:e>
                              <m:r>
                                <a:rPr lang="en-US" sz="2000" i="1">
                                  <a:latin typeface="Cambria Math"/>
                                </a:rPr>
                                <m:t>1</m:t>
                              </m:r>
                            </m:e>
                            <m:e>
                              <m:r>
                                <a:rPr lang="en-US" sz="2000" i="1">
                                  <a:latin typeface="Cambria Math"/>
                                </a:rPr>
                                <m:t>1</m:t>
                              </m:r>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𝑏𝑎</m:t>
                                  </m:r>
                                </m:sub>
                              </m:sSub>
                            </m:e>
                          </m:mr>
                          <m:mr>
                            <m:e>
                              <m:sSub>
                                <m:sSubPr>
                                  <m:ctrlPr>
                                    <a:rPr lang="en-US" sz="2000" i="1">
                                      <a:latin typeface="Cambria Math"/>
                                    </a:rPr>
                                  </m:ctrlPr>
                                </m:sSubPr>
                                <m:e>
                                  <m:r>
                                    <a:rPr lang="en-US" sz="2000" i="1">
                                      <a:latin typeface="Cambria Math"/>
                                    </a:rPr>
                                    <m:t>𝐼</m:t>
                                  </m:r>
                                </m:e>
                                <m:sub>
                                  <m:r>
                                    <a:rPr lang="en-US" sz="2000" i="1">
                                      <a:latin typeface="Cambria Math"/>
                                    </a:rPr>
                                    <m:t>𝑐𝑏</m:t>
                                  </m:r>
                                </m:sub>
                              </m:sSub>
                            </m:e>
                          </m:mr>
                          <m:mr>
                            <m:e>
                              <m:sSub>
                                <m:sSubPr>
                                  <m:ctrlPr>
                                    <a:rPr lang="en-US" sz="2000" i="1">
                                      <a:latin typeface="Cambria Math"/>
                                    </a:rPr>
                                  </m:ctrlPr>
                                </m:sSubPr>
                                <m:e>
                                  <m:r>
                                    <a:rPr lang="en-US" sz="2000" i="1">
                                      <a:latin typeface="Cambria Math"/>
                                    </a:rPr>
                                    <m:t>𝐼</m:t>
                                  </m:r>
                                </m:e>
                                <m:sub>
                                  <m:r>
                                    <a:rPr lang="en-US" sz="2000" i="1">
                                      <a:latin typeface="Cambria Math"/>
                                    </a:rPr>
                                    <m:t>𝑎𝑐</m:t>
                                  </m:r>
                                </m:sub>
                              </m:sSub>
                            </m:e>
                          </m:mr>
                        </m:m>
                      </m:e>
                    </m:d>
                  </m:oMath>
                </a14:m>
                <a:r>
                  <a:rPr lang="en-US" sz="2000" b="1" dirty="0" smtClean="0">
                    <a:solidFill>
                      <a:srgbClr val="FF0000"/>
                    </a:solidFill>
                  </a:rPr>
                  <a:t>		</a:t>
                </a:r>
                <a:r>
                  <a:rPr lang="en-US" sz="2000" dirty="0" smtClean="0">
                    <a:latin typeface="Times New Roman" pitchFamily="18" charset="0"/>
                    <a:cs typeface="Times New Roman" pitchFamily="18" charset="0"/>
                  </a:rPr>
                  <a:t>(</a:t>
                </a:r>
                <a:r>
                  <a:rPr lang="en-US" sz="2000" dirty="0" smtClean="0">
                    <a:latin typeface="Times New Roman" pitchFamily="18" charset="0"/>
                    <a:cs typeface="Times New Roman" pitchFamily="18" charset="0"/>
                  </a:rPr>
                  <a:t>58)</a:t>
                </a:r>
              </a:p>
              <a:p>
                <a:pPr algn="just"/>
                <a:endParaRPr lang="en-US" sz="2400" dirty="0" smtClean="0"/>
              </a:p>
              <a:p>
                <a:pPr marL="342900" lvl="3" indent="-342900">
                  <a:buFont typeface="Wingdings" pitchFamily="2" charset="2"/>
                  <a:buChar char="Ø"/>
                </a:pPr>
                <a:r>
                  <a:rPr lang="en-US" sz="2400" dirty="0" smtClean="0">
                    <a:latin typeface="Times New Roman" pitchFamily="18" charset="0"/>
                    <a:cs typeface="Times New Roman" pitchFamily="18" charset="0"/>
                  </a:rPr>
                  <a:t>Solve </a:t>
                </a:r>
                <a:r>
                  <a:rPr lang="en-US" sz="2400" dirty="0">
                    <a:latin typeface="Times New Roman" pitchFamily="18" charset="0"/>
                    <a:cs typeface="Times New Roman" pitchFamily="18" charset="0"/>
                  </a:rPr>
                  <a:t>equation</a:t>
                </a:r>
                <a:r>
                  <a:rPr lang="en-US" sz="2400" dirty="0" smtClean="0">
                    <a:latin typeface="Times New Roman" pitchFamily="18" charset="0"/>
                    <a:cs typeface="Times New Roman" pitchFamily="18" charset="0"/>
                  </a:rPr>
                  <a:t> (58) for the delta currents. </a:t>
                </a:r>
              </a:p>
              <a:p>
                <a:pPr marL="0" lvl="3">
                  <a:buFont typeface="Arial" pitchFamily="34" charset="0"/>
                  <a:buChar char="•"/>
                </a:pPr>
                <a:endParaRPr lang="en-US" sz="2400" dirty="0" smtClean="0"/>
              </a:p>
              <a:p>
                <a:pPr marL="0" lvl="3" algn="just"/>
                <a:r>
                  <a:rPr lang="en-US" sz="2000" dirty="0" smtClean="0"/>
                  <a:t>	</a:t>
                </a: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𝑏𝑎</m:t>
                                  </m:r>
                                </m:sub>
                              </m:sSub>
                            </m:e>
                          </m:mr>
                          <m:mr>
                            <m:e>
                              <m:sSub>
                                <m:sSubPr>
                                  <m:ctrlPr>
                                    <a:rPr lang="en-US" sz="2000" i="1">
                                      <a:latin typeface="Cambria Math"/>
                                    </a:rPr>
                                  </m:ctrlPr>
                                </m:sSubPr>
                                <m:e>
                                  <m:r>
                                    <a:rPr lang="en-US" sz="2000" i="1">
                                      <a:latin typeface="Cambria Math"/>
                                    </a:rPr>
                                    <m:t>𝐼</m:t>
                                  </m:r>
                                </m:e>
                                <m:sub>
                                  <m:r>
                                    <a:rPr lang="en-US" sz="2000" i="1">
                                      <a:latin typeface="Cambria Math"/>
                                    </a:rPr>
                                    <m:t>𝑐𝑏</m:t>
                                  </m:r>
                                </m:sub>
                              </m:sSub>
                            </m:e>
                          </m:mr>
                          <m:mr>
                            <m:e>
                              <m:sSub>
                                <m:sSubPr>
                                  <m:ctrlPr>
                                    <a:rPr lang="en-US" sz="2000" i="1">
                                      <a:latin typeface="Cambria Math"/>
                                    </a:rPr>
                                  </m:ctrlPr>
                                </m:sSubPr>
                                <m:e>
                                  <m:r>
                                    <a:rPr lang="en-US" sz="2000" i="1">
                                      <a:latin typeface="Cambria Math"/>
                                    </a:rPr>
                                    <m:t>𝐼</m:t>
                                  </m:r>
                                </m:e>
                                <m:sub>
                                  <m:r>
                                    <a:rPr lang="en-US" sz="2000" i="1">
                                      <a:latin typeface="Cambria Math"/>
                                    </a:rPr>
                                    <m:t>𝑎𝑐</m:t>
                                  </m:r>
                                </m:sub>
                              </m:sSub>
                            </m:e>
                          </m:mr>
                        </m:m>
                      </m:e>
                    </m:d>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1</m:t>
                                  </m:r>
                                </m:e>
                                <m:e>
                                  <m:r>
                                    <a:rPr lang="en-US" sz="2000" i="1">
                                      <a:latin typeface="Cambria Math"/>
                                    </a:rPr>
                                    <m:t>0</m:t>
                                  </m:r>
                                </m:e>
                                <m:e>
                                  <m:r>
                                    <a:rPr lang="en-US" sz="2000" i="1">
                                      <a:latin typeface="Cambria Math"/>
                                    </a:rPr>
                                    <m:t>−1</m:t>
                                  </m:r>
                                </m:e>
                              </m:mr>
                              <m:mr>
                                <m:e>
                                  <m:r>
                                    <a:rPr lang="en-US" sz="2000" i="1">
                                      <a:latin typeface="Cambria Math"/>
                                    </a:rPr>
                                    <m:t>−1</m:t>
                                  </m:r>
                                </m:e>
                                <m:e>
                                  <m:r>
                                    <a:rPr lang="en-US" sz="2000" i="1">
                                      <a:latin typeface="Cambria Math"/>
                                    </a:rPr>
                                    <m:t>1</m:t>
                                  </m:r>
                                </m:e>
                                <m:e>
                                  <m:r>
                                    <a:rPr lang="en-US" sz="2000" i="1">
                                      <a:latin typeface="Cambria Math"/>
                                    </a:rPr>
                                    <m:t>0</m:t>
                                  </m:r>
                                </m:e>
                              </m:mr>
                              <m:mr>
                                <m:e>
                                  <m:r>
                                    <a:rPr lang="en-US" sz="2000" i="1">
                                      <a:latin typeface="Cambria Math"/>
                                    </a:rPr>
                                    <m:t>1</m:t>
                                  </m:r>
                                </m:e>
                                <m:e>
                                  <m:r>
                                    <a:rPr lang="en-US" sz="2000" i="1">
                                      <a:latin typeface="Cambria Math"/>
                                    </a:rPr>
                                    <m:t>1</m:t>
                                  </m:r>
                                </m:e>
                                <m:e>
                                  <m:r>
                                    <a:rPr lang="en-US" sz="2000" i="1">
                                      <a:latin typeface="Cambria Math"/>
                                    </a:rPr>
                                    <m:t>1</m:t>
                                  </m:r>
                                </m:e>
                              </m:mr>
                            </m:m>
                          </m:e>
                        </m:d>
                      </m:e>
                      <m:sup>
                        <m:r>
                          <a:rPr lang="en-US" sz="2000" i="1">
                            <a:latin typeface="Cambria Math"/>
                          </a:rPr>
                          <m:t>−1</m:t>
                        </m:r>
                      </m:sup>
                    </m:sSup>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𝑎</m:t>
                                  </m:r>
                                </m:sub>
                              </m:sSub>
                            </m:e>
                          </m:mr>
                          <m:mr>
                            <m:e>
                              <m:sSub>
                                <m:sSubPr>
                                  <m:ctrlPr>
                                    <a:rPr lang="en-US" sz="2000" i="1">
                                      <a:latin typeface="Cambria Math"/>
                                    </a:rPr>
                                  </m:ctrlPr>
                                </m:sSubPr>
                                <m:e>
                                  <m:r>
                                    <a:rPr lang="en-US" sz="2000" i="1">
                                      <a:latin typeface="Cambria Math"/>
                                    </a:rPr>
                                    <m:t>𝐼</m:t>
                                  </m:r>
                                </m:e>
                                <m:sub>
                                  <m:r>
                                    <a:rPr lang="en-US" sz="2000" i="1">
                                      <a:latin typeface="Cambria Math"/>
                                    </a:rPr>
                                    <m:t>𝑏</m:t>
                                  </m:r>
                                </m:sub>
                              </m:sSub>
                            </m:e>
                          </m:mr>
                          <m:mr>
                            <m:e>
                              <m:r>
                                <a:rPr lang="en-US" sz="2000" i="1">
                                  <a:latin typeface="Cambria Math"/>
                                </a:rPr>
                                <m:t>0</m:t>
                              </m:r>
                            </m:e>
                          </m:mr>
                        </m:m>
                      </m:e>
                    </m:d>
                    <m:r>
                      <a:rPr lang="en-US" sz="2000" i="1">
                        <a:latin typeface="Cambria Math"/>
                      </a:rPr>
                      <m:t>=</m:t>
                    </m:r>
                    <m:f>
                      <m:fPr>
                        <m:ctrlPr>
                          <a:rPr lang="en-US" sz="2000" i="1">
                            <a:latin typeface="Cambria Math"/>
                          </a:rPr>
                        </m:ctrlPr>
                      </m:fPr>
                      <m:num>
                        <m:r>
                          <a:rPr lang="en-US" sz="2000" i="1">
                            <a:latin typeface="Cambria Math"/>
                          </a:rPr>
                          <m:t>1</m:t>
                        </m:r>
                      </m:num>
                      <m:den>
                        <m:r>
                          <a:rPr lang="en-US" sz="2000" i="1">
                            <a:latin typeface="Cambria Math"/>
                          </a:rPr>
                          <m:t>3</m:t>
                        </m:r>
                      </m:den>
                    </m:f>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1</m:t>
                              </m:r>
                            </m:e>
                            <m:e>
                              <m:r>
                                <a:rPr lang="en-US" sz="2000" i="1">
                                  <a:latin typeface="Cambria Math"/>
                                </a:rPr>
                                <m:t>−1</m:t>
                              </m:r>
                            </m:e>
                            <m:e>
                              <m:r>
                                <a:rPr lang="en-US" sz="2000" i="1">
                                  <a:latin typeface="Cambria Math"/>
                                </a:rPr>
                                <m:t>1</m:t>
                              </m:r>
                            </m:e>
                          </m:mr>
                          <m:mr>
                            <m:e>
                              <m:r>
                                <a:rPr lang="en-US" sz="2000" i="1">
                                  <a:latin typeface="Cambria Math"/>
                                </a:rPr>
                                <m:t>1</m:t>
                              </m:r>
                            </m:e>
                            <m:e>
                              <m:r>
                                <a:rPr lang="en-US" sz="2000" i="1">
                                  <a:latin typeface="Cambria Math"/>
                                </a:rPr>
                                <m:t>2</m:t>
                              </m:r>
                            </m:e>
                            <m:e>
                              <m:r>
                                <a:rPr lang="en-US" sz="2000" i="1">
                                  <a:latin typeface="Cambria Math"/>
                                </a:rPr>
                                <m:t>1</m:t>
                              </m:r>
                            </m:e>
                          </m:mr>
                          <m:mr>
                            <m:e>
                              <m:r>
                                <a:rPr lang="en-US" sz="2000" i="1">
                                  <a:latin typeface="Cambria Math"/>
                                </a:rPr>
                                <m:t>−2</m:t>
                              </m:r>
                            </m:e>
                            <m:e>
                              <m:r>
                                <a:rPr lang="en-US" sz="2000" i="1">
                                  <a:latin typeface="Cambria Math"/>
                                </a:rPr>
                                <m:t>−1</m:t>
                              </m:r>
                            </m:e>
                            <m:e>
                              <m:r>
                                <a:rPr lang="en-US" sz="2000" i="1">
                                  <a:latin typeface="Cambria Math"/>
                                </a:rPr>
                                <m:t>1</m:t>
                              </m:r>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𝑎</m:t>
                                  </m:r>
                                </m:sub>
                              </m:sSub>
                            </m:e>
                          </m:mr>
                          <m:mr>
                            <m:e>
                              <m:sSub>
                                <m:sSubPr>
                                  <m:ctrlPr>
                                    <a:rPr lang="en-US" sz="2000" i="1">
                                      <a:latin typeface="Cambria Math"/>
                                    </a:rPr>
                                  </m:ctrlPr>
                                </m:sSubPr>
                                <m:e>
                                  <m:r>
                                    <a:rPr lang="en-US" sz="2000" i="1">
                                      <a:latin typeface="Cambria Math"/>
                                    </a:rPr>
                                    <m:t>𝐼</m:t>
                                  </m:r>
                                </m:e>
                                <m:sub>
                                  <m:r>
                                    <a:rPr lang="en-US" sz="2000" i="1">
                                      <a:latin typeface="Cambria Math"/>
                                    </a:rPr>
                                    <m:t>𝑏</m:t>
                                  </m:r>
                                </m:sub>
                              </m:sSub>
                            </m:e>
                          </m:mr>
                          <m:mr>
                            <m:e>
                              <m:r>
                                <a:rPr lang="en-US" sz="2000" i="1">
                                  <a:latin typeface="Cambria Math"/>
                                </a:rPr>
                                <m:t>0</m:t>
                              </m:r>
                            </m:e>
                          </m:mr>
                        </m:m>
                      </m:e>
                    </m:d>
                  </m:oMath>
                </a14:m>
                <a:r>
                  <a:rPr lang="en-US" sz="2000" dirty="0" smtClean="0"/>
                  <a:t>	</a:t>
                </a:r>
                <a:r>
                  <a:rPr lang="en-US" sz="2000" dirty="0" smtClean="0">
                    <a:latin typeface="Times New Roman" pitchFamily="18" charset="0"/>
                    <a:cs typeface="Times New Roman" pitchFamily="18" charset="0"/>
                  </a:rPr>
                  <a:t>(</a:t>
                </a:r>
                <a:r>
                  <a:rPr lang="en-US" sz="2000" dirty="0" smtClean="0">
                    <a:latin typeface="Times New Roman" pitchFamily="18" charset="0"/>
                    <a:cs typeface="Times New Roman" pitchFamily="18" charset="0"/>
                  </a:rPr>
                  <a:t>59)</a:t>
                </a:r>
                <a:endParaRPr lang="en-US" sz="2000" dirty="0">
                  <a:latin typeface="Times New Roman" pitchFamily="18" charset="0"/>
                  <a:cs typeface="Times New Roman" pitchFamily="18" charset="0"/>
                </a:endParaRPr>
              </a:p>
              <a:p>
                <a:pPr marL="0" lvl="3" algn="ctr"/>
                <a:endParaRPr lang="en-US" sz="2000" dirty="0"/>
              </a:p>
              <a:p>
                <a:pPr marL="0" lvl="3" algn="just"/>
                <a:r>
                  <a:rPr lang="en-US" sz="20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𝐼𝐷</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r>
                          <a:rPr lang="en-US" sz="2000" i="1">
                            <a:latin typeface="Cambria Math"/>
                          </a:rPr>
                          <m:t>𝐿</m:t>
                        </m:r>
                        <m:r>
                          <a:rPr lang="en-US" sz="2000" i="1">
                            <a:latin typeface="Cambria Math"/>
                          </a:rPr>
                          <m:t>0</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m:t>
                            </m:r>
                            <m:r>
                              <a:rPr lang="en-US" sz="2000" i="1">
                                <a:latin typeface="Cambria Math"/>
                              </a:rPr>
                              <m:t>0</m:t>
                            </m:r>
                          </m:sub>
                        </m:sSub>
                      </m:e>
                    </m:d>
                  </m:oMath>
                </a14:m>
                <a:r>
                  <a:rPr lang="en-US" sz="2000" dirty="0" smtClean="0"/>
                  <a:t>	     	 	</a:t>
                </a:r>
                <a:r>
                  <a:rPr lang="en-US" sz="2000" dirty="0" smtClean="0">
                    <a:latin typeface="Times New Roman" pitchFamily="18" charset="0"/>
                    <a:cs typeface="Times New Roman" pitchFamily="18" charset="0"/>
                  </a:rPr>
                  <a:t>(</a:t>
                </a:r>
                <a:r>
                  <a:rPr lang="en-US" sz="2000" dirty="0" smtClean="0">
                    <a:latin typeface="Times New Roman" pitchFamily="18" charset="0"/>
                    <a:cs typeface="Times New Roman" pitchFamily="18" charset="0"/>
                  </a:rPr>
                  <a:t>60</a:t>
                </a:r>
                <a:r>
                  <a:rPr lang="en-US" sz="2000" dirty="0" smtClean="0">
                    <a:latin typeface="Times New Roman" pitchFamily="18" charset="0"/>
                    <a:cs typeface="Times New Roman" pitchFamily="18" charset="0"/>
                  </a:rPr>
                  <a:t>)</a:t>
                </a:r>
                <a:endParaRPr lang="en-US" sz="2000" dirty="0">
                  <a:latin typeface="Times New Roman" pitchFamily="18" charset="0"/>
                  <a:cs typeface="Times New Roman" pitchFamily="18" charset="0"/>
                </a:endParaRPr>
              </a:p>
            </p:txBody>
          </p:sp>
        </mc:Choice>
        <mc:Fallback>
          <p:sp>
            <p:nvSpPr>
              <p:cNvPr id="7" name="TextBox 6"/>
              <p:cNvSpPr txBox="1">
                <a:spLocks noRot="1" noChangeAspect="1" noMove="1" noResize="1" noEditPoints="1" noAdjustHandles="1" noChangeArrowheads="1" noChangeShapeType="1" noTextEdit="1"/>
              </p:cNvSpPr>
              <p:nvPr/>
            </p:nvSpPr>
            <p:spPr>
              <a:xfrm>
                <a:off x="381000" y="1444290"/>
                <a:ext cx="8382000" cy="4880310"/>
              </a:xfrm>
              <a:prstGeom prst="rect">
                <a:avLst/>
              </a:prstGeom>
              <a:blipFill rotWithShape="1">
                <a:blip r:embed="rId3"/>
                <a:stretch>
                  <a:fillRect l="-1018" r="-1818" b="-1124"/>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147</a:t>
            </a:fld>
            <a:endParaRPr lang="en-US"/>
          </a:p>
        </p:txBody>
      </p:sp>
      <p:sp>
        <p:nvSpPr>
          <p:cNvPr id="8" name="TextBox 7"/>
          <p:cNvSpPr txBox="1"/>
          <p:nvPr/>
        </p:nvSpPr>
        <p:spPr>
          <a:xfrm>
            <a:off x="-20972" y="381000"/>
            <a:ext cx="9144000" cy="1015663"/>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a:t>
            </a:r>
            <a:r>
              <a:rPr lang="en-US" sz="3200" dirty="0" smtClean="0">
                <a:latin typeface="Times New Roman" pitchFamily="18" charset="0"/>
                <a:cs typeface="Times New Roman" pitchFamily="18" charset="0"/>
              </a:rPr>
              <a:t>Models</a:t>
            </a:r>
          </a:p>
          <a:p>
            <a:pPr lvl="1" algn="ctr"/>
            <a:r>
              <a:rPr lang="en-US" sz="2800" dirty="0">
                <a:latin typeface="Times New Roman" pitchFamily="18" charset="0"/>
                <a:cs typeface="Times New Roman" pitchFamily="18" charset="0"/>
              </a:rPr>
              <a:t>The Ungrounded Wye-Delta Step Down </a:t>
            </a:r>
            <a:r>
              <a:rPr lang="en-US" sz="2800" dirty="0" smtClean="0">
                <a:latin typeface="Times New Roman" pitchFamily="18" charset="0"/>
                <a:cs typeface="Times New Roman" pitchFamily="18" charset="0"/>
              </a:rPr>
              <a:t>Connection</a:t>
            </a:r>
            <a:endParaRPr lang="en-US" sz="2800" dirty="0">
              <a:latin typeface="Times New Roman" pitchFamily="18" charset="0"/>
              <a:cs typeface="Times New Roman" pitchFamily="18" charset="0"/>
            </a:endParaRPr>
          </a:p>
        </p:txBody>
      </p:sp>
    </p:spTree>
    <p:extLst>
      <p:ext uri="{BB962C8B-B14F-4D97-AF65-F5344CB8AC3E}">
        <p14:creationId xmlns:p14="http://schemas.microsoft.com/office/powerpoint/2010/main" val="3152237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mc:Choice xmlns:a14="http://schemas.microsoft.com/office/drawing/2010/main" Requires="a14">
          <p:sp>
            <p:nvSpPr>
              <p:cNvPr id="7" name="TextBox 6"/>
              <p:cNvSpPr txBox="1"/>
              <p:nvPr/>
            </p:nvSpPr>
            <p:spPr>
              <a:xfrm>
                <a:off x="533400" y="1796773"/>
                <a:ext cx="8229600" cy="3994427"/>
              </a:xfrm>
              <a:prstGeom prst="rect">
                <a:avLst/>
              </a:prstGeom>
              <a:noFill/>
            </p:spPr>
            <p:txBody>
              <a:bodyPr wrap="square" rtlCol="0">
                <a:spAutoFit/>
              </a:bodyPr>
              <a:lstStyle/>
              <a:p>
                <a:pPr marL="0" lvl="3"/>
                <a:endParaRPr lang="en-US" sz="2400" dirty="0">
                  <a:latin typeface="Times New Roman" pitchFamily="18" charset="0"/>
                  <a:cs typeface="Times New Roman" pitchFamily="18" charset="0"/>
                </a:endParaRPr>
              </a:p>
              <a:p>
                <a:pPr marL="342900" lvl="3" indent="-342900">
                  <a:buFont typeface="Wingdings" pitchFamily="2" charset="2"/>
                  <a:buChar char="Ø"/>
                </a:pPr>
                <a:r>
                  <a:rPr lang="en-US" sz="2400" dirty="0" smtClean="0">
                    <a:latin typeface="Times New Roman" pitchFamily="18" charset="0"/>
                    <a:cs typeface="Times New Roman" pitchFamily="18" charset="0"/>
                  </a:rPr>
                  <a:t>Equation (60) </a:t>
                </a:r>
                <a:r>
                  <a:rPr lang="en-US" sz="2400" dirty="0">
                    <a:latin typeface="Times New Roman" pitchFamily="18" charset="0"/>
                    <a:cs typeface="Times New Roman" pitchFamily="18" charset="0"/>
                  </a:rPr>
                  <a:t>can be modified to include the phase current </a:t>
                </a:r>
                <a14:m>
                  <m:oMath xmlns:m="http://schemas.openxmlformats.org/officeDocument/2006/math">
                    <m:r>
                      <a:rPr lang="en-US" sz="2400" i="1" dirty="0">
                        <a:latin typeface="Cambria Math"/>
                      </a:rPr>
                      <m:t>𝑐</m:t>
                    </m:r>
                  </m:oMath>
                </a14:m>
                <a:r>
                  <a:rPr lang="en-US" sz="2400" dirty="0">
                    <a:latin typeface="Times New Roman" pitchFamily="18" charset="0"/>
                    <a:cs typeface="Times New Roman" pitchFamily="18" charset="0"/>
                  </a:rPr>
                  <a:t> by setting the third column of the </a:t>
                </a:r>
                <a14:m>
                  <m:oMath xmlns:m="http://schemas.openxmlformats.org/officeDocument/2006/math">
                    <m:r>
                      <a:rPr lang="en-US" sz="2400" i="1" dirty="0">
                        <a:latin typeface="Cambria Math"/>
                      </a:rPr>
                      <m:t>[</m:t>
                    </m:r>
                    <m:r>
                      <a:rPr lang="en-US" sz="2400" i="1" dirty="0">
                        <a:latin typeface="Cambria Math"/>
                      </a:rPr>
                      <m:t>𝐿</m:t>
                    </m:r>
                    <m:r>
                      <a:rPr lang="en-US" sz="2400" i="1" dirty="0">
                        <a:latin typeface="Cambria Math"/>
                      </a:rPr>
                      <m:t>0] </m:t>
                    </m:r>
                  </m:oMath>
                </a14:m>
                <a:r>
                  <a:rPr lang="en-US" sz="2400" dirty="0">
                    <a:latin typeface="Times New Roman" pitchFamily="18" charset="0"/>
                    <a:cs typeface="Times New Roman" pitchFamily="18" charset="0"/>
                  </a:rPr>
                  <a:t>matrix to </a:t>
                </a:r>
                <a:r>
                  <a:rPr lang="en-US" sz="2400" dirty="0" smtClean="0">
                    <a:latin typeface="Times New Roman" pitchFamily="18" charset="0"/>
                    <a:cs typeface="Times New Roman" pitchFamily="18" charset="0"/>
                  </a:rPr>
                  <a:t>zero:</a:t>
                </a:r>
              </a:p>
              <a:p>
                <a:pPr marL="342900" lvl="3" indent="-342900">
                  <a:buFont typeface="Wingdings" pitchFamily="2" charset="2"/>
                  <a:buChar char="Ø"/>
                </a:pPr>
                <a:endParaRPr lang="en-US" sz="2400" dirty="0" smtClean="0">
                  <a:latin typeface="Times New Roman" pitchFamily="18" charset="0"/>
                  <a:cs typeface="Times New Roman" pitchFamily="18" charset="0"/>
                </a:endParaRPr>
              </a:p>
              <a:p>
                <a:pPr marL="0" lvl="3">
                  <a:buFont typeface="Arial" pitchFamily="34" charset="0"/>
                  <a:buChar char="•"/>
                </a:pPr>
                <a:endParaRPr lang="en-US" dirty="0"/>
              </a:p>
              <a:p>
                <a:pPr marL="0" lvl="3" algn="ct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𝑏𝑎</m:t>
                                  </m:r>
                                </m:sub>
                              </m:sSub>
                            </m:e>
                          </m:mr>
                          <m:mr>
                            <m:e>
                              <m:sSub>
                                <m:sSubPr>
                                  <m:ctrlPr>
                                    <a:rPr lang="en-US" sz="2000" i="1">
                                      <a:latin typeface="Cambria Math"/>
                                    </a:rPr>
                                  </m:ctrlPr>
                                </m:sSubPr>
                                <m:e>
                                  <m:r>
                                    <a:rPr lang="en-US" sz="2000" i="1">
                                      <a:latin typeface="Cambria Math"/>
                                    </a:rPr>
                                    <m:t>𝐼</m:t>
                                  </m:r>
                                </m:e>
                                <m:sub>
                                  <m:r>
                                    <a:rPr lang="en-US" sz="2000" i="1">
                                      <a:latin typeface="Cambria Math"/>
                                    </a:rPr>
                                    <m:t>𝑐𝑏</m:t>
                                  </m:r>
                                </m:sub>
                              </m:sSub>
                            </m:e>
                          </m:mr>
                          <m:mr>
                            <m:e>
                              <m:sSub>
                                <m:sSubPr>
                                  <m:ctrlPr>
                                    <a:rPr lang="en-US" sz="2000" i="1">
                                      <a:latin typeface="Cambria Math"/>
                                    </a:rPr>
                                  </m:ctrlPr>
                                </m:sSubPr>
                                <m:e>
                                  <m:r>
                                    <a:rPr lang="en-US" sz="2000" i="1">
                                      <a:latin typeface="Cambria Math"/>
                                    </a:rPr>
                                    <m:t>𝐼</m:t>
                                  </m:r>
                                </m:e>
                                <m:sub>
                                  <m:r>
                                    <a:rPr lang="en-US" sz="2000" i="1">
                                      <a:latin typeface="Cambria Math"/>
                                    </a:rPr>
                                    <m:t>𝑎𝑐</m:t>
                                  </m:r>
                                </m:sub>
                              </m:sSub>
                            </m:e>
                          </m:mr>
                        </m:m>
                      </m:e>
                    </m:d>
                    <m:r>
                      <a:rPr lang="en-US" sz="2000" i="1">
                        <a:latin typeface="Cambria Math"/>
                      </a:rPr>
                      <m:t>=</m:t>
                    </m:r>
                    <m:f>
                      <m:fPr>
                        <m:ctrlPr>
                          <a:rPr lang="en-US" sz="2000" i="1">
                            <a:latin typeface="Cambria Math"/>
                          </a:rPr>
                        </m:ctrlPr>
                      </m:fPr>
                      <m:num>
                        <m:r>
                          <a:rPr lang="en-US" sz="2000" i="1">
                            <a:latin typeface="Cambria Math"/>
                          </a:rPr>
                          <m:t>1</m:t>
                        </m:r>
                      </m:num>
                      <m:den>
                        <m:r>
                          <a:rPr lang="en-US" sz="2000" i="1">
                            <a:latin typeface="Cambria Math"/>
                          </a:rPr>
                          <m:t>3</m:t>
                        </m:r>
                      </m:den>
                    </m:f>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1</m:t>
                              </m:r>
                            </m:e>
                            <m:e>
                              <m:r>
                                <a:rPr lang="en-US" sz="2000" i="1">
                                  <a:latin typeface="Cambria Math"/>
                                </a:rPr>
                                <m:t>−1</m:t>
                              </m:r>
                            </m:e>
                            <m:e>
                              <m:r>
                                <a:rPr lang="en-US" sz="2000" i="1">
                                  <a:latin typeface="Cambria Math"/>
                                </a:rPr>
                                <m:t>0</m:t>
                              </m:r>
                            </m:e>
                          </m:mr>
                          <m:mr>
                            <m:e>
                              <m:r>
                                <a:rPr lang="en-US" sz="2000" i="1">
                                  <a:latin typeface="Cambria Math"/>
                                </a:rPr>
                                <m:t>1</m:t>
                              </m:r>
                            </m:e>
                            <m:e>
                              <m:r>
                                <a:rPr lang="en-US" sz="2000" i="1">
                                  <a:latin typeface="Cambria Math"/>
                                </a:rPr>
                                <m:t>2</m:t>
                              </m:r>
                            </m:e>
                            <m:e>
                              <m:r>
                                <a:rPr lang="en-US" sz="2000" i="1">
                                  <a:latin typeface="Cambria Math"/>
                                </a:rPr>
                                <m:t>0</m:t>
                              </m:r>
                            </m:e>
                          </m:mr>
                          <m:mr>
                            <m:e>
                              <m:r>
                                <a:rPr lang="en-US" sz="2000" i="1">
                                  <a:latin typeface="Cambria Math"/>
                                </a:rPr>
                                <m:t>−2</m:t>
                              </m:r>
                            </m:e>
                            <m:e>
                              <m:r>
                                <a:rPr lang="en-US" sz="2000" i="1">
                                  <a:latin typeface="Cambria Math"/>
                                </a:rPr>
                                <m:t>−1</m:t>
                              </m:r>
                            </m:e>
                            <m:e>
                              <m:r>
                                <a:rPr lang="en-US" sz="2000" i="1">
                                  <a:latin typeface="Cambria Math"/>
                                </a:rPr>
                                <m:t>0</m:t>
                              </m:r>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𝑎</m:t>
                                  </m:r>
                                </m:sub>
                              </m:sSub>
                            </m:e>
                          </m:mr>
                          <m:mr>
                            <m:e>
                              <m:sSub>
                                <m:sSubPr>
                                  <m:ctrlPr>
                                    <a:rPr lang="en-US" sz="2000" i="1">
                                      <a:latin typeface="Cambria Math"/>
                                    </a:rPr>
                                  </m:ctrlPr>
                                </m:sSubPr>
                                <m:e>
                                  <m:r>
                                    <a:rPr lang="en-US" sz="2000" i="1">
                                      <a:latin typeface="Cambria Math"/>
                                    </a:rPr>
                                    <m:t>𝐼</m:t>
                                  </m:r>
                                </m:e>
                                <m:sub>
                                  <m:r>
                                    <a:rPr lang="en-US" sz="2000" i="1">
                                      <a:latin typeface="Cambria Math"/>
                                    </a:rPr>
                                    <m:t>𝑏</m:t>
                                  </m:r>
                                </m:sub>
                              </m:sSub>
                            </m:e>
                          </m:mr>
                          <m:mr>
                            <m:e>
                              <m:sSub>
                                <m:sSubPr>
                                  <m:ctrlPr>
                                    <a:rPr lang="en-US" sz="2000" i="1">
                                      <a:latin typeface="Cambria Math"/>
                                    </a:rPr>
                                  </m:ctrlPr>
                                </m:sSubPr>
                                <m:e>
                                  <m:r>
                                    <a:rPr lang="en-US" sz="2000" i="1">
                                      <a:latin typeface="Cambria Math"/>
                                    </a:rPr>
                                    <m:t>𝐼</m:t>
                                  </m:r>
                                </m:e>
                                <m:sub>
                                  <m:r>
                                    <a:rPr lang="en-US" sz="2000" i="1">
                                      <a:latin typeface="Cambria Math"/>
                                    </a:rPr>
                                    <m:t>𝑐</m:t>
                                  </m:r>
                                </m:sub>
                              </m:sSub>
                            </m:e>
                          </m:mr>
                        </m:m>
                      </m:e>
                    </m:d>
                  </m:oMath>
                </a14:m>
                <a:r>
                  <a:rPr lang="en-US" sz="2000" dirty="0"/>
                  <a:t>   	          </a:t>
                </a:r>
                <a:r>
                  <a:rPr lang="en-US" sz="2000" dirty="0" smtClean="0"/>
                  <a:t>		</a:t>
                </a:r>
                <a:r>
                  <a:rPr lang="en-US" sz="2000" dirty="0" smtClean="0">
                    <a:latin typeface="Times New Roman" pitchFamily="18" charset="0"/>
                    <a:cs typeface="Times New Roman" pitchFamily="18" charset="0"/>
                  </a:rPr>
                  <a:t>(61)</a:t>
                </a:r>
              </a:p>
              <a:p>
                <a:pPr marL="0" lvl="3" algn="ctr"/>
                <a:endParaRPr lang="en-US" sz="2000" dirty="0"/>
              </a:p>
              <a:p>
                <a:pPr marL="0" lvl="3"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𝐼𝐷</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r>
                          <a:rPr lang="en-US" sz="2000" i="1">
                            <a:latin typeface="Cambria Math"/>
                          </a:rPr>
                          <m:t>𝐿</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r>
                  <a:rPr lang="en-US" sz="2000" b="1" dirty="0">
                    <a:solidFill>
                      <a:srgbClr val="FF0000"/>
                    </a:solidFill>
                  </a:rPr>
                  <a:t>    	                           </a:t>
                </a:r>
                <a:r>
                  <a:rPr lang="en-US" sz="2000" b="1" dirty="0" smtClean="0">
                    <a:solidFill>
                      <a:srgbClr val="FF0000"/>
                    </a:solidFill>
                  </a:rPr>
                  <a:t>		</a:t>
                </a:r>
                <a:r>
                  <a:rPr lang="en-US" sz="2000" dirty="0" smtClean="0">
                    <a:latin typeface="Times New Roman" pitchFamily="18" charset="0"/>
                    <a:cs typeface="Times New Roman" pitchFamily="18" charset="0"/>
                  </a:rPr>
                  <a:t>(62)</a:t>
                </a:r>
              </a:p>
              <a:p>
                <a:pPr marL="457200" lvl="4" algn="ctr"/>
                <a:endParaRPr lang="en-US" b="1" dirty="0" smtClean="0">
                  <a:solidFill>
                    <a:srgbClr val="FF0000"/>
                  </a:solidFill>
                </a:endParaRPr>
              </a:p>
              <a:p>
                <a:pPr marL="0" lvl="3"/>
                <a:r>
                  <a:rPr lang="en-US" dirty="0" smtClean="0"/>
                  <a:t>     </a:t>
                </a:r>
              </a:p>
            </p:txBody>
          </p:sp>
        </mc:Choice>
        <mc:Fallback>
          <p:sp>
            <p:nvSpPr>
              <p:cNvPr id="7" name="TextBox 6"/>
              <p:cNvSpPr txBox="1">
                <a:spLocks noRot="1" noChangeAspect="1" noMove="1" noResize="1" noEditPoints="1" noAdjustHandles="1" noChangeArrowheads="1" noChangeShapeType="1" noTextEdit="1"/>
              </p:cNvSpPr>
              <p:nvPr/>
            </p:nvSpPr>
            <p:spPr>
              <a:xfrm>
                <a:off x="533400" y="1796773"/>
                <a:ext cx="8229600" cy="3994427"/>
              </a:xfrm>
              <a:prstGeom prst="rect">
                <a:avLst/>
              </a:prstGeom>
              <a:blipFill rotWithShape="1">
                <a:blip r:embed="rId3"/>
                <a:stretch>
                  <a:fillRect l="-1037"/>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148</a:t>
            </a:fld>
            <a:endParaRPr lang="en-US"/>
          </a:p>
        </p:txBody>
      </p:sp>
      <p:sp>
        <p:nvSpPr>
          <p:cNvPr id="8" name="TextBox 7"/>
          <p:cNvSpPr txBox="1"/>
          <p:nvPr/>
        </p:nvSpPr>
        <p:spPr>
          <a:xfrm>
            <a:off x="-20972" y="381000"/>
            <a:ext cx="9144000" cy="1015663"/>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a:t>
            </a:r>
            <a:r>
              <a:rPr lang="en-US" sz="3200" dirty="0" smtClean="0">
                <a:latin typeface="Times New Roman" pitchFamily="18" charset="0"/>
                <a:cs typeface="Times New Roman" pitchFamily="18" charset="0"/>
              </a:rPr>
              <a:t>Models</a:t>
            </a:r>
          </a:p>
          <a:p>
            <a:pPr lvl="1" algn="ctr"/>
            <a:r>
              <a:rPr lang="en-US" sz="2800" dirty="0">
                <a:latin typeface="Times New Roman" pitchFamily="18" charset="0"/>
                <a:cs typeface="Times New Roman" pitchFamily="18" charset="0"/>
              </a:rPr>
              <a:t>The Ungrounded Wye-Delta Step Down </a:t>
            </a:r>
            <a:r>
              <a:rPr lang="en-US" sz="2800" dirty="0" smtClean="0">
                <a:latin typeface="Times New Roman" pitchFamily="18" charset="0"/>
                <a:cs typeface="Times New Roman" pitchFamily="18" charset="0"/>
              </a:rPr>
              <a:t>Connection</a:t>
            </a:r>
            <a:endParaRPr lang="en-US" sz="2800" dirty="0">
              <a:latin typeface="Times New Roman" pitchFamily="18" charset="0"/>
              <a:cs typeface="Times New Roman" pitchFamily="18" charset="0"/>
            </a:endParaRPr>
          </a:p>
        </p:txBody>
      </p:sp>
    </p:spTree>
    <p:extLst>
      <p:ext uri="{BB962C8B-B14F-4D97-AF65-F5344CB8AC3E}">
        <p14:creationId xmlns:p14="http://schemas.microsoft.com/office/powerpoint/2010/main" val="2621557732"/>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mc:Choice xmlns:a14="http://schemas.microsoft.com/office/drawing/2010/main" Requires="a14">
          <p:sp>
            <p:nvSpPr>
              <p:cNvPr id="7" name="TextBox 6"/>
              <p:cNvSpPr txBox="1"/>
              <p:nvPr/>
            </p:nvSpPr>
            <p:spPr>
              <a:xfrm>
                <a:off x="304800" y="1868780"/>
                <a:ext cx="8610600" cy="3922420"/>
              </a:xfrm>
              <a:prstGeom prst="rect">
                <a:avLst/>
              </a:prstGeom>
              <a:noFill/>
            </p:spPr>
            <p:txBody>
              <a:bodyPr wrap="square" rtlCol="0">
                <a:spAutoFit/>
              </a:bodyPr>
              <a:lstStyle/>
              <a:p>
                <a:pPr marL="0" lvl="3"/>
                <a:endParaRPr lang="en-US" b="1" dirty="0" smtClean="0">
                  <a:solidFill>
                    <a:srgbClr val="FF0000"/>
                  </a:solidFill>
                </a:endParaRPr>
              </a:p>
              <a:p>
                <a:pPr marL="342900" lvl="3" indent="-342900">
                  <a:buFont typeface="Wingdings" pitchFamily="2" charset="2"/>
                  <a:buChar char="Ø"/>
                </a:pPr>
                <a:r>
                  <a:rPr lang="en-US" sz="2400" dirty="0" smtClean="0">
                    <a:latin typeface="Times New Roman" pitchFamily="18" charset="0"/>
                    <a:cs typeface="Times New Roman" pitchFamily="18" charset="0"/>
                  </a:rPr>
                  <a:t>Solve equation (48) for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𝐴𝐵𝐶</m:t>
                            </m:r>
                          </m:sub>
                        </m:sSub>
                      </m:e>
                    </m:d>
                  </m:oMath>
                </a14:m>
                <a:r>
                  <a:rPr lang="en-US" sz="2400" dirty="0" smtClean="0">
                    <a:latin typeface="Times New Roman" pitchFamily="18" charset="0"/>
                    <a:cs typeface="Times New Roman" pitchFamily="18" charset="0"/>
                  </a:rPr>
                  <a:t> and substitute into equation (62).</a:t>
                </a:r>
              </a:p>
              <a:p>
                <a:pPr marL="0" lvl="3">
                  <a:buFont typeface="Arial" pitchFamily="34" charset="0"/>
                  <a:buChar char="•"/>
                </a:pPr>
                <a:endParaRPr lang="en-US" sz="2400" dirty="0" smtClean="0">
                  <a:latin typeface="Times New Roman" pitchFamily="18" charset="0"/>
                  <a:cs typeface="Times New Roman" pitchFamily="18" charset="0"/>
                </a:endParaRPr>
              </a:p>
              <a:p>
                <a:pPr marL="0" lvl="3"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𝐴𝐵𝐶</m:t>
                            </m:r>
                          </m:sub>
                        </m:sSub>
                      </m:e>
                    </m:d>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r>
                              <a:rPr lang="en-US" sz="2000" i="1">
                                <a:latin typeface="Cambria Math"/>
                              </a:rPr>
                              <m:t>𝐴𝐼</m:t>
                            </m:r>
                          </m:e>
                        </m:d>
                      </m:e>
                      <m:sup>
                        <m:r>
                          <a:rPr lang="en-US" sz="2000" i="1">
                            <a:latin typeface="Cambria Math"/>
                          </a:rPr>
                          <m:t>−1</m:t>
                        </m:r>
                      </m:sup>
                    </m:sSup>
                    <m:d>
                      <m:dPr>
                        <m:begChr m:val="["/>
                        <m:endChr m:val="]"/>
                        <m:ctrlPr>
                          <a:rPr lang="en-US" sz="2000" i="1">
                            <a:latin typeface="Cambria Math"/>
                          </a:rPr>
                        </m:ctrlPr>
                      </m:dPr>
                      <m:e>
                        <m:r>
                          <a:rPr lang="en-US" sz="2000" i="1">
                            <a:latin typeface="Cambria Math"/>
                          </a:rPr>
                          <m:t>𝐿</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𝑑</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r>
                  <a:rPr lang="en-US" sz="2000" dirty="0" smtClean="0">
                    <a:latin typeface="Times New Roman" pitchFamily="18" charset="0"/>
                    <a:cs typeface="Times New Roman" pitchFamily="18" charset="0"/>
                  </a:rPr>
                  <a:t>     		(63)</a:t>
                </a:r>
              </a:p>
              <a:p>
                <a:pPr marL="0" lvl="3" algn="ctr"/>
                <a:endParaRPr lang="en-US" sz="2000" dirty="0">
                  <a:latin typeface="Times New Roman" pitchFamily="18" charset="0"/>
                  <a:cs typeface="Times New Roman" pitchFamily="18" charset="0"/>
                </a:endParaRPr>
              </a:p>
              <a:p>
                <a:pPr marL="0" lvl="3" algn="ctr"/>
                <a:r>
                  <a:rPr lang="en-US" sz="2000" dirty="0">
                    <a:latin typeface="Times New Roman" pitchFamily="18" charset="0"/>
                    <a:cs typeface="Times New Roman" pitchFamily="18" charset="0"/>
                  </a:rPr>
                  <a:t>w</a:t>
                </a:r>
                <a:r>
                  <a:rPr lang="en-US" sz="2000" dirty="0" smtClean="0">
                    <a:latin typeface="Times New Roman" pitchFamily="18" charset="0"/>
                    <a:cs typeface="Times New Roman" pitchFamily="18" charset="0"/>
                  </a:rPr>
                  <a:t>here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𝑑</m:t>
                            </m:r>
                          </m:e>
                          <m:sub>
                            <m:r>
                              <a:rPr lang="en-US" sz="2000" i="1">
                                <a:latin typeface="Cambria Math"/>
                              </a:rPr>
                              <m:t>𝑡</m:t>
                            </m:r>
                          </m:sub>
                        </m:sSub>
                      </m:e>
                    </m:d>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r>
                              <a:rPr lang="en-US" sz="2000" i="1">
                                <a:latin typeface="Cambria Math"/>
                              </a:rPr>
                              <m:t>𝐴𝐼</m:t>
                            </m:r>
                          </m:e>
                        </m:d>
                      </m:e>
                      <m:sup>
                        <m:r>
                          <a:rPr lang="en-US" sz="2000" i="1">
                            <a:latin typeface="Cambria Math"/>
                          </a:rPr>
                          <m:t>−1</m:t>
                        </m:r>
                      </m:sup>
                    </m:sSup>
                    <m:d>
                      <m:dPr>
                        <m:begChr m:val="["/>
                        <m:endChr m:val="]"/>
                        <m:ctrlPr>
                          <a:rPr lang="en-US" sz="2000" i="1">
                            <a:latin typeface="Cambria Math"/>
                          </a:rPr>
                        </m:ctrlPr>
                      </m:dPr>
                      <m:e>
                        <m:r>
                          <a:rPr lang="en-US" sz="2000" i="1">
                            <a:latin typeface="Cambria Math"/>
                          </a:rPr>
                          <m:t>𝐿</m:t>
                        </m:r>
                      </m:e>
                    </m:d>
                    <m:r>
                      <a:rPr lang="en-US" sz="2000" i="1">
                        <a:latin typeface="Cambria Math"/>
                      </a:rPr>
                      <m:t>=</m:t>
                    </m:r>
                    <m:f>
                      <m:fPr>
                        <m:ctrlPr>
                          <a:rPr lang="en-US" sz="2000" i="1">
                            <a:latin typeface="Cambria Math"/>
                          </a:rPr>
                        </m:ctrlPr>
                      </m:fPr>
                      <m:num>
                        <m:r>
                          <a:rPr lang="en-US" sz="2000" i="1">
                            <a:latin typeface="Cambria Math"/>
                          </a:rPr>
                          <m:t>1</m:t>
                        </m:r>
                      </m:num>
                      <m:den>
                        <m:r>
                          <a:rPr lang="en-US" sz="2000" i="1">
                            <a:latin typeface="Cambria Math"/>
                          </a:rPr>
                          <m:t>3∙</m:t>
                        </m:r>
                        <m:sSub>
                          <m:sSubPr>
                            <m:ctrlPr>
                              <a:rPr lang="en-US" sz="2000" i="1">
                                <a:latin typeface="Cambria Math"/>
                              </a:rPr>
                            </m:ctrlPr>
                          </m:sSubPr>
                          <m:e>
                            <m:r>
                              <a:rPr lang="en-US" sz="2000" i="1">
                                <a:latin typeface="Cambria Math"/>
                              </a:rPr>
                              <m:t>𝑛</m:t>
                            </m:r>
                          </m:e>
                          <m:sub>
                            <m:r>
                              <a:rPr lang="en-US" sz="2000" i="1">
                                <a:latin typeface="Cambria Math"/>
                              </a:rPr>
                              <m:t>𝑇</m:t>
                            </m:r>
                          </m:sub>
                        </m:sSub>
                      </m:den>
                    </m:f>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1</m:t>
                              </m:r>
                            </m:e>
                            <m:e>
                              <m:r>
                                <a:rPr lang="en-US" sz="2000" i="1">
                                  <a:latin typeface="Cambria Math"/>
                                </a:rPr>
                                <m:t>−1</m:t>
                              </m:r>
                            </m:e>
                            <m:e>
                              <m:r>
                                <a:rPr lang="en-US" sz="2000" i="1">
                                  <a:latin typeface="Cambria Math"/>
                                </a:rPr>
                                <m:t>0</m:t>
                              </m:r>
                            </m:e>
                          </m:mr>
                          <m:mr>
                            <m:e>
                              <m:r>
                                <a:rPr lang="en-US" sz="2000" i="1">
                                  <a:latin typeface="Cambria Math"/>
                                </a:rPr>
                                <m:t>1</m:t>
                              </m:r>
                            </m:e>
                            <m:e>
                              <m:r>
                                <a:rPr lang="en-US" sz="2000" i="1">
                                  <a:latin typeface="Cambria Math"/>
                                </a:rPr>
                                <m:t>2</m:t>
                              </m:r>
                            </m:e>
                            <m:e>
                              <m:r>
                                <a:rPr lang="en-US" sz="2000" i="1">
                                  <a:latin typeface="Cambria Math"/>
                                </a:rPr>
                                <m:t>0</m:t>
                              </m:r>
                            </m:e>
                          </m:mr>
                          <m:mr>
                            <m:e>
                              <m:r>
                                <a:rPr lang="en-US" sz="2000" i="1">
                                  <a:latin typeface="Cambria Math"/>
                                </a:rPr>
                                <m:t>−2</m:t>
                              </m:r>
                            </m:e>
                            <m:e>
                              <m:r>
                                <a:rPr lang="en-US" sz="2000" i="1">
                                  <a:latin typeface="Cambria Math"/>
                                </a:rPr>
                                <m:t>−1</m:t>
                              </m:r>
                            </m:e>
                            <m:e>
                              <m:r>
                                <a:rPr lang="en-US" sz="2000" i="1">
                                  <a:latin typeface="Cambria Math"/>
                                </a:rPr>
                                <m:t>0</m:t>
                              </m:r>
                            </m:e>
                          </m:mr>
                        </m:m>
                      </m:e>
                    </m:d>
                  </m:oMath>
                </a14:m>
                <a:r>
                  <a:rPr lang="en-US" sz="2000" dirty="0" smtClean="0">
                    <a:latin typeface="Times New Roman" pitchFamily="18" charset="0"/>
                    <a:cs typeface="Times New Roman" pitchFamily="18" charset="0"/>
                  </a:rPr>
                  <a:t>     (64)</a:t>
                </a:r>
                <a:endParaRPr lang="en-US" sz="2000" dirty="0">
                  <a:latin typeface="Times New Roman" pitchFamily="18" charset="0"/>
                  <a:cs typeface="Times New Roman" pitchFamily="18" charset="0"/>
                </a:endParaRPr>
              </a:p>
              <a:p>
                <a:pPr marL="457200" lvl="4"/>
                <a:endParaRPr lang="en-US" sz="2400" b="1" dirty="0" smtClean="0">
                  <a:solidFill>
                    <a:srgbClr val="FF0000"/>
                  </a:solidFill>
                  <a:latin typeface="Times New Roman" pitchFamily="18" charset="0"/>
                  <a:cs typeface="Times New Roman" pitchFamily="18" charset="0"/>
                </a:endParaRPr>
              </a:p>
              <a:p>
                <a:pPr marL="342900" lvl="3" indent="-342900">
                  <a:buFont typeface="Wingdings" pitchFamily="2" charset="2"/>
                  <a:buChar char="Ø"/>
                </a:pPr>
                <a:r>
                  <a:rPr lang="en-US" sz="2400" dirty="0" smtClean="0">
                    <a:latin typeface="Times New Roman" pitchFamily="18" charset="0"/>
                    <a:cs typeface="Times New Roman" pitchFamily="18" charset="0"/>
                  </a:rPr>
                  <a:t>Equation (64) defines the generalized constant matrix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𝑑</m:t>
                            </m:r>
                          </m:e>
                          <m:sub>
                            <m:r>
                              <a:rPr lang="en-US" sz="2400" i="1">
                                <a:latin typeface="Cambria Math"/>
                              </a:rPr>
                              <m:t>𝑡</m:t>
                            </m:r>
                          </m:sub>
                        </m:sSub>
                      </m:e>
                    </m:d>
                  </m:oMath>
                </a14:m>
                <a:r>
                  <a:rPr lang="en-US" sz="2400" dirty="0" smtClean="0">
                    <a:latin typeface="Times New Roman" pitchFamily="18" charset="0"/>
                    <a:cs typeface="Times New Roman" pitchFamily="18" charset="0"/>
                  </a:rPr>
                  <a:t>  for the ungrounded wye-delta transformer connection</a:t>
                </a:r>
                <a:r>
                  <a:rPr lang="en-US" dirty="0" smtClean="0"/>
                  <a:t>. </a:t>
                </a:r>
                <a:endParaRPr lang="en-US" b="1" dirty="0" smtClean="0">
                  <a:solidFill>
                    <a:srgbClr val="FF0000"/>
                  </a:solidFill>
                </a:endParaRPr>
              </a:p>
              <a:p>
                <a:pPr marL="800100" lvl="3" indent="-342900"/>
                <a:endParaRPr lang="en-US" dirty="0" smtClean="0"/>
              </a:p>
            </p:txBody>
          </p:sp>
        </mc:Choice>
        <mc:Fallback>
          <p:sp>
            <p:nvSpPr>
              <p:cNvPr id="7" name="TextBox 6"/>
              <p:cNvSpPr txBox="1">
                <a:spLocks noRot="1" noChangeAspect="1" noMove="1" noResize="1" noEditPoints="1" noAdjustHandles="1" noChangeArrowheads="1" noChangeShapeType="1" noTextEdit="1"/>
              </p:cNvSpPr>
              <p:nvPr/>
            </p:nvSpPr>
            <p:spPr>
              <a:xfrm>
                <a:off x="304800" y="1868780"/>
                <a:ext cx="8610600" cy="3922420"/>
              </a:xfrm>
              <a:prstGeom prst="rect">
                <a:avLst/>
              </a:prstGeom>
              <a:blipFill rotWithShape="1">
                <a:blip r:embed="rId3"/>
                <a:stretch>
                  <a:fillRect l="-920"/>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149</a:t>
            </a:fld>
            <a:endParaRPr lang="en-US"/>
          </a:p>
        </p:txBody>
      </p:sp>
      <p:sp>
        <p:nvSpPr>
          <p:cNvPr id="8" name="TextBox 7"/>
          <p:cNvSpPr txBox="1"/>
          <p:nvPr/>
        </p:nvSpPr>
        <p:spPr>
          <a:xfrm>
            <a:off x="-20972" y="381000"/>
            <a:ext cx="9144000" cy="1015663"/>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a:t>
            </a:r>
            <a:r>
              <a:rPr lang="en-US" sz="3200" dirty="0" smtClean="0">
                <a:latin typeface="Times New Roman" pitchFamily="18" charset="0"/>
                <a:cs typeface="Times New Roman" pitchFamily="18" charset="0"/>
              </a:rPr>
              <a:t>Models</a:t>
            </a:r>
          </a:p>
          <a:p>
            <a:pPr lvl="1" algn="ctr"/>
            <a:r>
              <a:rPr lang="en-US" sz="2800" dirty="0">
                <a:latin typeface="Times New Roman" pitchFamily="18" charset="0"/>
                <a:cs typeface="Times New Roman" pitchFamily="18" charset="0"/>
              </a:rPr>
              <a:t>The Ungrounded Wye-Delta Step Down </a:t>
            </a:r>
            <a:r>
              <a:rPr lang="en-US" sz="2800" dirty="0" smtClean="0">
                <a:latin typeface="Times New Roman" pitchFamily="18" charset="0"/>
                <a:cs typeface="Times New Roman" pitchFamily="18" charset="0"/>
              </a:rPr>
              <a:t>Connection</a:t>
            </a:r>
            <a:endParaRPr lang="en-US" sz="2800" dirty="0">
              <a:latin typeface="Times New Roman" pitchFamily="18" charset="0"/>
              <a:cs typeface="Times New Roman" pitchFamily="18" charset="0"/>
            </a:endParaRPr>
          </a:p>
        </p:txBody>
      </p:sp>
    </p:spTree>
    <p:extLst>
      <p:ext uri="{BB962C8B-B14F-4D97-AF65-F5344CB8AC3E}">
        <p14:creationId xmlns:p14="http://schemas.microsoft.com/office/powerpoint/2010/main" val="2408136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357426"/>
            <a:ext cx="9144000" cy="861774"/>
          </a:xfrm>
          <a:prstGeom prst="rect">
            <a:avLst/>
          </a:prstGeom>
          <a:noFill/>
        </p:spPr>
        <p:txBody>
          <a:bodyPr wrap="square" rtlCol="0">
            <a:spAutoFit/>
          </a:bodyPr>
          <a:lstStyle/>
          <a:p>
            <a:pPr marL="342900" indent="-342900" algn="ctr"/>
            <a:r>
              <a:rPr lang="en-US" sz="2800" dirty="0" smtClean="0"/>
              <a:t>	</a:t>
            </a:r>
            <a:r>
              <a:rPr lang="en-US" sz="3200" dirty="0" smtClean="0">
                <a:latin typeface="Times New Roman" pitchFamily="18" charset="0"/>
                <a:cs typeface="Times New Roman" pitchFamily="18" charset="0"/>
              </a:rPr>
              <a:t>Two Conductors with Dirt </a:t>
            </a:r>
            <a:r>
              <a:rPr lang="en-US" sz="3200" dirty="0" smtClean="0">
                <a:latin typeface="Times New Roman" pitchFamily="18" charset="0"/>
                <a:cs typeface="Times New Roman" pitchFamily="18" charset="0"/>
              </a:rPr>
              <a:t>Return</a:t>
            </a:r>
            <a:endParaRPr lang="en-US" dirty="0" smtClean="0"/>
          </a:p>
          <a:p>
            <a:pPr marL="342900" indent="-342900"/>
            <a:endParaRPr lang="en-US" dirty="0"/>
          </a:p>
        </p:txBody>
      </p:sp>
      <mc:AlternateContent xmlns:mc="http://schemas.openxmlformats.org/markup-compatibility/2006">
        <mc:Choice xmlns:a14="http://schemas.microsoft.com/office/drawing/2010/main" Requires="a14">
          <p:sp>
            <p:nvSpPr>
              <p:cNvPr id="6" name="Rectangle 5"/>
              <p:cNvSpPr/>
              <p:nvPr/>
            </p:nvSpPr>
            <p:spPr>
              <a:xfrm>
                <a:off x="533401" y="1312291"/>
                <a:ext cx="8229600" cy="5088509"/>
              </a:xfrm>
              <a:prstGeom prst="rect">
                <a:avLst/>
              </a:prstGeom>
            </p:spPr>
            <p:txBody>
              <a:bodyPr wrap="square">
                <a:spAutoFit/>
              </a:bodyPr>
              <a:lstStyle/>
              <a:p>
                <a:pPr marL="342900" indent="-342900">
                  <a:spcAft>
                    <a:spcPts val="600"/>
                  </a:spcAft>
                  <a:buFont typeface="Wingdings" pitchFamily="2" charset="2"/>
                  <a:buChar char="Ø"/>
                </a:pPr>
                <a:r>
                  <a:rPr lang="en-US" sz="2400" dirty="0" smtClean="0">
                    <a:latin typeface="Times New Roman" pitchFamily="18" charset="0"/>
                    <a:cs typeface="Times New Roman" pitchFamily="18" charset="0"/>
                  </a:rPr>
                  <a:t>Voltage between conductor </a:t>
                </a:r>
                <a14:m>
                  <m:oMath xmlns:m="http://schemas.openxmlformats.org/officeDocument/2006/math">
                    <m:r>
                      <a:rPr lang="en-US" sz="2400">
                        <a:latin typeface="Cambria Math"/>
                        <a:cs typeface="Times New Roman" pitchFamily="18" charset="0"/>
                      </a:rPr>
                      <m:t>𝑖</m:t>
                    </m:r>
                  </m:oMath>
                </a14:m>
                <a:r>
                  <a:rPr lang="en-US" sz="2400" dirty="0">
                    <a:latin typeface="Times New Roman" pitchFamily="18" charset="0"/>
                    <a:cs typeface="Times New Roman" pitchFamily="18" charset="0"/>
                  </a:rPr>
                  <a:t> and ground (using Kirchhoff’s Voltage Law</a:t>
                </a:r>
                <a:r>
                  <a:rPr lang="en-US" dirty="0">
                    <a:latin typeface="Times New Roman" pitchFamily="18" charset="0"/>
                    <a:cs typeface="Times New Roman" pitchFamily="18" charset="0"/>
                  </a:rPr>
                  <a:t>): </a:t>
                </a:r>
                <a:endParaRPr lang="en-US" dirty="0" smtClean="0">
                  <a:latin typeface="Times New Roman" pitchFamily="18" charset="0"/>
                  <a:cs typeface="Times New Roman" pitchFamily="18" charset="0"/>
                </a:endParaRPr>
              </a:p>
              <a:p>
                <a:pPr>
                  <a:spcAft>
                    <a:spcPts val="600"/>
                  </a:spcAft>
                </a:pPr>
                <a14:m>
                  <m:oMath xmlns:m="http://schemas.openxmlformats.org/officeDocument/2006/math">
                    <m:sSub>
                      <m:sSubPr>
                        <m:ctrlPr>
                          <a:rPr lang="en-US" sz="2000" i="1">
                            <a:latin typeface="Cambria Math"/>
                          </a:rPr>
                        </m:ctrlPr>
                      </m:sSubPr>
                      <m:e>
                        <m:r>
                          <a:rPr lang="en-US" sz="2000" i="1">
                            <a:latin typeface="Cambria Math"/>
                          </a:rPr>
                          <m:t>𝑉</m:t>
                        </m:r>
                      </m:e>
                      <m:sub>
                        <m:r>
                          <a:rPr lang="en-US" sz="2000" i="1">
                            <a:latin typeface="Cambria Math"/>
                          </a:rPr>
                          <m:t>𝑖𝑔</m:t>
                        </m:r>
                      </m:sub>
                    </m:sSub>
                    <m:r>
                      <a:rPr lang="en-US" sz="2000" i="1">
                        <a:latin typeface="Cambria Math"/>
                      </a:rPr>
                      <m:t>=</m:t>
                    </m:r>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𝑖𝑖</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𝑖</m:t>
                        </m:r>
                      </m:sub>
                    </m:sSub>
                    <m:r>
                      <a:rPr lang="en-US" sz="2000" i="1">
                        <a:latin typeface="Cambria Math"/>
                      </a:rPr>
                      <m:t>+</m:t>
                    </m:r>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𝑖𝑗</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𝑗</m:t>
                        </m:r>
                      </m:sub>
                    </m:sSub>
                    <m:r>
                      <a:rPr lang="en-US" sz="2000" i="1">
                        <a:latin typeface="Cambria Math"/>
                      </a:rPr>
                      <m:t>+</m:t>
                    </m:r>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𝑖𝑑</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𝑑</m:t>
                        </m:r>
                      </m:sub>
                    </m:sSub>
                    <m:r>
                      <a:rPr lang="en-US" sz="2000" i="1">
                        <a:latin typeface="Cambria Math"/>
                      </a:rPr>
                      <m:t>−</m:t>
                    </m:r>
                    <m:d>
                      <m:dPr>
                        <m:ctrlPr>
                          <a:rPr lang="en-US" sz="2000" i="1">
                            <a:latin typeface="Cambria Math"/>
                          </a:rPr>
                        </m:ctrlPr>
                      </m:dP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𝑑𝑑</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𝑑</m:t>
                            </m:r>
                          </m:sub>
                        </m:sSub>
                        <m:r>
                          <a:rPr lang="en-US" sz="2000" i="1">
                            <a:latin typeface="Cambria Math"/>
                          </a:rPr>
                          <m:t>+</m:t>
                        </m:r>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𝑑𝑖</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𝑖</m:t>
                            </m:r>
                          </m:sub>
                        </m:sSub>
                        <m:r>
                          <a:rPr lang="en-US" sz="2000" i="1">
                            <a:latin typeface="Cambria Math"/>
                          </a:rPr>
                          <m:t>+</m:t>
                        </m:r>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𝑑𝑗</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𝑗</m:t>
                            </m:r>
                          </m:sub>
                        </m:sSub>
                      </m:e>
                    </m:d>
                  </m:oMath>
                </a14:m>
                <a:r>
                  <a:rPr lang="en-US" sz="2000" dirty="0" smtClean="0">
                    <a:latin typeface="Times New Roman" pitchFamily="18" charset="0"/>
                    <a:cs typeface="Times New Roman" pitchFamily="18" charset="0"/>
                  </a:rPr>
                  <a:t>	(8)</a:t>
                </a:r>
              </a:p>
              <a:p>
                <a:pPr>
                  <a:spcAft>
                    <a:spcPts val="600"/>
                  </a:spcAft>
                </a:pPr>
                <a:endParaRPr lang="en-US" dirty="0">
                  <a:latin typeface="Times New Roman" pitchFamily="18" charset="0"/>
                  <a:cs typeface="Times New Roman" pitchFamily="18" charset="0"/>
                </a:endParaRPr>
              </a:p>
              <a:p>
                <a:pPr marL="342900" indent="-342900">
                  <a:spcAft>
                    <a:spcPts val="600"/>
                  </a:spcAft>
                  <a:buFont typeface="Wingdings" pitchFamily="2" charset="2"/>
                  <a:buChar char="Ø"/>
                </a:pPr>
                <a:r>
                  <a:rPr lang="en-US" sz="2400" dirty="0" smtClean="0">
                    <a:latin typeface="Times New Roman" pitchFamily="18" charset="0"/>
                    <a:cs typeface="Times New Roman" pitchFamily="18" charset="0"/>
                  </a:rPr>
                  <a:t>Collect </a:t>
                </a:r>
                <a:r>
                  <a:rPr lang="en-US" sz="2400" dirty="0">
                    <a:latin typeface="Times New Roman" pitchFamily="18" charset="0"/>
                    <a:cs typeface="Times New Roman" pitchFamily="18" charset="0"/>
                  </a:rPr>
                  <a:t>terms and </a:t>
                </a:r>
                <a:r>
                  <a:rPr lang="en-US" sz="2400" dirty="0" smtClean="0">
                    <a:latin typeface="Times New Roman" pitchFamily="18" charset="0"/>
                    <a:cs typeface="Times New Roman" pitchFamily="18" charset="0"/>
                  </a:rPr>
                  <a:t>use: </a:t>
                </a:r>
                <a:endParaRPr lang="en-US" i="1" dirty="0">
                  <a:latin typeface="Cambria Math"/>
                </a:endParaRPr>
              </a:p>
              <a:p>
                <a:pPr algn="just">
                  <a:spcAft>
                    <a:spcPts val="600"/>
                  </a:spcAft>
                </a:pPr>
                <a:r>
                  <a:rPr lang="en-US" sz="2400" dirty="0" smtClean="0"/>
                  <a:t>		</a:t>
                </a:r>
                <a14:m>
                  <m:oMath xmlns:m="http://schemas.openxmlformats.org/officeDocument/2006/math">
                    <m:sSub>
                      <m:sSubPr>
                        <m:ctrlPr>
                          <a:rPr lang="en-US" sz="2000" i="1">
                            <a:latin typeface="Cambria Math"/>
                          </a:rPr>
                        </m:ctrlPr>
                      </m:sSubPr>
                      <m:e>
                        <m:r>
                          <a:rPr lang="en-US" sz="2000" i="1">
                            <a:latin typeface="Cambria Math"/>
                          </a:rPr>
                          <m:t>𝐼</m:t>
                        </m:r>
                      </m:e>
                      <m:sub>
                        <m:r>
                          <a:rPr lang="en-US" sz="2000" i="1">
                            <a:latin typeface="Cambria Math"/>
                          </a:rPr>
                          <m:t>𝑑</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𝑖</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𝑗</m:t>
                        </m:r>
                      </m:sub>
                    </m:sSub>
                  </m:oMath>
                </a14:m>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a:t>
                </a:r>
                <a:r>
                  <a:rPr lang="en-US" sz="2000" dirty="0">
                    <a:latin typeface="Times New Roman" pitchFamily="18" charset="0"/>
                    <a:cs typeface="Times New Roman" pitchFamily="18" charset="0"/>
                  </a:rPr>
                  <a:t>from KVL</a:t>
                </a:r>
                <a:r>
                  <a:rPr lang="en-US" sz="2000" dirty="0" smtClean="0">
                    <a:latin typeface="Times New Roman" pitchFamily="18" charset="0"/>
                    <a:cs typeface="Times New Roman" pitchFamily="18" charset="0"/>
                  </a:rPr>
                  <a:t>)			</a:t>
                </a:r>
                <a:r>
                  <a:rPr lang="en-US" sz="2000" dirty="0" smtClean="0">
                    <a:latin typeface="Times New Roman" pitchFamily="18" charset="0"/>
                    <a:cs typeface="Times New Roman" pitchFamily="18" charset="0"/>
                  </a:rPr>
                  <a:t>(</a:t>
                </a:r>
                <a:r>
                  <a:rPr lang="en-US" sz="2000" dirty="0" smtClean="0">
                    <a:latin typeface="Times New Roman" pitchFamily="18" charset="0"/>
                    <a:cs typeface="Times New Roman" pitchFamily="18" charset="0"/>
                  </a:rPr>
                  <a:t>9)</a:t>
                </a:r>
              </a:p>
              <a:p>
                <a:pPr algn="just">
                  <a:spcAft>
                    <a:spcPts val="600"/>
                  </a:spcAft>
                </a:pPr>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to get:</a:t>
                </a:r>
                <a:endParaRPr lang="en-US" sz="2400" dirty="0">
                  <a:latin typeface="Times New Roman" pitchFamily="18" charset="0"/>
                  <a:cs typeface="Times New Roman" pitchFamily="18" charset="0"/>
                </a:endParaRPr>
              </a:p>
              <a:p>
                <a:pPr algn="just">
                  <a:spcAft>
                    <a:spcPts val="600"/>
                  </a:spcAft>
                </a:pPr>
                <a:r>
                  <a:rPr lang="en-US" sz="2400" dirty="0" smtClean="0"/>
                  <a:t>		</a:t>
                </a:r>
                <a14:m>
                  <m:oMath xmlns:m="http://schemas.openxmlformats.org/officeDocument/2006/math">
                    <m:sSub>
                      <m:sSubPr>
                        <m:ctrlPr>
                          <a:rPr lang="en-US" sz="2000" i="1">
                            <a:latin typeface="Cambria Math"/>
                          </a:rPr>
                        </m:ctrlPr>
                      </m:sSubPr>
                      <m:e>
                        <m:r>
                          <a:rPr lang="en-US" sz="2000" i="1">
                            <a:latin typeface="Cambria Math"/>
                          </a:rPr>
                          <m:t>𝑉</m:t>
                        </m:r>
                      </m:e>
                      <m:sub>
                        <m:r>
                          <a:rPr lang="en-US" sz="2000" i="1">
                            <a:latin typeface="Cambria Math"/>
                          </a:rPr>
                          <m:t>𝑖𝑔</m:t>
                        </m:r>
                      </m:sub>
                    </m:sSub>
                    <m:r>
                      <a:rPr lang="en-US" sz="2000" i="1">
                        <a:latin typeface="Cambria Math"/>
                      </a:rPr>
                      <m:t>=</m:t>
                    </m:r>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𝑖𝑖</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𝑖</m:t>
                        </m:r>
                      </m:sub>
                    </m:sSub>
                    <m:r>
                      <a:rPr lang="en-US" sz="2000" i="1">
                        <a:latin typeface="Cambria Math"/>
                      </a:rPr>
                      <m:t>+</m:t>
                    </m:r>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𝑖𝑗</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𝑗</m:t>
                        </m:r>
                      </m:sub>
                    </m:sSub>
                  </m:oMath>
                </a14:m>
                <a:r>
                  <a:rPr lang="en-US" sz="2000" dirty="0" smtClean="0">
                    <a:latin typeface="Times New Roman" pitchFamily="18" charset="0"/>
                    <a:cs typeface="Times New Roman" pitchFamily="18" charset="0"/>
                  </a:rPr>
                  <a:t>				</a:t>
                </a:r>
                <a:r>
                  <a:rPr lang="en-US" sz="2000" dirty="0" smtClean="0">
                    <a:latin typeface="Times New Roman" pitchFamily="18" charset="0"/>
                    <a:cs typeface="Times New Roman" pitchFamily="18" charset="0"/>
                  </a:rPr>
                  <a:t>(</a:t>
                </a:r>
                <a:r>
                  <a:rPr lang="en-US" sz="2000" dirty="0" smtClean="0">
                    <a:latin typeface="Times New Roman" pitchFamily="18" charset="0"/>
                    <a:cs typeface="Times New Roman" pitchFamily="18" charset="0"/>
                  </a:rPr>
                  <a:t>10)</a:t>
                </a:r>
              </a:p>
              <a:p>
                <a:pPr>
                  <a:spcAft>
                    <a:spcPts val="600"/>
                  </a:spcAft>
                </a:pPr>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where:</a:t>
                </a:r>
                <a:r>
                  <a:rPr lang="en-US" dirty="0" smtClean="0">
                    <a:latin typeface="Times New Roman" pitchFamily="18" charset="0"/>
                    <a:cs typeface="Times New Roman" pitchFamily="18" charset="0"/>
                  </a:rPr>
                  <a:t>     	</a:t>
                </a:r>
              </a:p>
              <a:p>
                <a:pPr algn="just">
                  <a:spcAft>
                    <a:spcPts val="600"/>
                  </a:spcAft>
                </a:pPr>
                <a:r>
                  <a:rPr lang="en-US" sz="2400" dirty="0" smtClean="0"/>
                  <a:t>		</a:t>
                </a:r>
                <a14:m>
                  <m:oMath xmlns:m="http://schemas.openxmlformats.org/officeDocument/2006/math">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𝑖𝑖</m:t>
                        </m:r>
                      </m:sub>
                    </m:sSub>
                    <m:r>
                      <a:rPr lang="en-US" sz="2000" i="1">
                        <a:latin typeface="Cambria Math"/>
                      </a:rPr>
                      <m:t>=</m:t>
                    </m:r>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𝑖𝑖</m:t>
                        </m:r>
                      </m:sub>
                    </m:sSub>
                    <m:r>
                      <a:rPr lang="en-US" sz="2000" i="1">
                        <a:latin typeface="Cambria Math"/>
                      </a:rPr>
                      <m:t>+</m:t>
                    </m:r>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𝑑𝑑</m:t>
                        </m:r>
                      </m:sub>
                    </m:sSub>
                    <m:r>
                      <a:rPr lang="en-US" sz="2000" i="1">
                        <a:latin typeface="Cambria Math"/>
                      </a:rPr>
                      <m:t>−</m:t>
                    </m:r>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𝑑𝑖</m:t>
                        </m:r>
                      </m:sub>
                    </m:sSub>
                    <m:r>
                      <a:rPr lang="en-US" sz="2000" i="1">
                        <a:latin typeface="Cambria Math"/>
                      </a:rPr>
                      <m:t>−</m:t>
                    </m:r>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𝑖𝑑</m:t>
                        </m:r>
                      </m:sub>
                    </m:sSub>
                  </m:oMath>
                </a14:m>
                <a:r>
                  <a:rPr lang="en-US" sz="2000" dirty="0" smtClean="0">
                    <a:latin typeface="Times New Roman" pitchFamily="18" charset="0"/>
                    <a:cs typeface="Times New Roman" pitchFamily="18" charset="0"/>
                  </a:rPr>
                  <a:t>  			</a:t>
                </a:r>
                <a:r>
                  <a:rPr lang="en-US" sz="2000" dirty="0" smtClean="0">
                    <a:latin typeface="Times New Roman" pitchFamily="18" charset="0"/>
                    <a:cs typeface="Times New Roman" pitchFamily="18" charset="0"/>
                  </a:rPr>
                  <a:t>(</a:t>
                </a:r>
                <a:r>
                  <a:rPr lang="en-US" sz="2000" dirty="0" smtClean="0">
                    <a:latin typeface="Times New Roman" pitchFamily="18" charset="0"/>
                    <a:cs typeface="Times New Roman" pitchFamily="18" charset="0"/>
                  </a:rPr>
                  <a:t>11)  </a:t>
                </a:r>
                <a:endParaRPr lang="en-US" sz="2000" dirty="0">
                  <a:latin typeface="Times New Roman" pitchFamily="18" charset="0"/>
                  <a:cs typeface="Times New Roman" pitchFamily="18" charset="0"/>
                </a:endParaRPr>
              </a:p>
              <a:p>
                <a:pPr algn="just">
                  <a:spcAft>
                    <a:spcPts val="600"/>
                  </a:spcAft>
                </a:pPr>
                <a:r>
                  <a:rPr lang="en-US" sz="2000" dirty="0" smtClean="0"/>
                  <a:t>		</a:t>
                </a:r>
                <a14:m>
                  <m:oMath xmlns:m="http://schemas.openxmlformats.org/officeDocument/2006/math">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𝑖𝑗</m:t>
                        </m:r>
                      </m:sub>
                    </m:sSub>
                    <m:r>
                      <a:rPr lang="en-US" sz="2000" i="1">
                        <a:latin typeface="Cambria Math"/>
                      </a:rPr>
                      <m:t>=</m:t>
                    </m:r>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𝑖𝑗</m:t>
                        </m:r>
                      </m:sub>
                    </m:sSub>
                    <m:r>
                      <a:rPr lang="en-US" sz="2000" i="1">
                        <a:latin typeface="Cambria Math"/>
                      </a:rPr>
                      <m:t>+</m:t>
                    </m:r>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𝑑𝑑</m:t>
                        </m:r>
                      </m:sub>
                    </m:sSub>
                    <m:r>
                      <a:rPr lang="en-US" sz="2000" i="1">
                        <a:latin typeface="Cambria Math"/>
                      </a:rPr>
                      <m:t>−</m:t>
                    </m:r>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𝑑𝑗</m:t>
                        </m:r>
                      </m:sub>
                    </m:sSub>
                    <m:r>
                      <a:rPr lang="en-US" sz="2000" i="1">
                        <a:latin typeface="Cambria Math"/>
                      </a:rPr>
                      <m:t>−</m:t>
                    </m:r>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𝑖𝑑</m:t>
                        </m:r>
                      </m:sub>
                    </m:sSub>
                  </m:oMath>
                </a14:m>
                <a:r>
                  <a:rPr lang="en-US" sz="2000" dirty="0" smtClean="0">
                    <a:latin typeface="Times New Roman" pitchFamily="18" charset="0"/>
                    <a:cs typeface="Times New Roman" pitchFamily="18" charset="0"/>
                  </a:rPr>
                  <a:t>			</a:t>
                </a:r>
                <a:r>
                  <a:rPr lang="en-US" sz="2000" dirty="0" smtClean="0">
                    <a:latin typeface="Times New Roman" pitchFamily="18" charset="0"/>
                    <a:cs typeface="Times New Roman" pitchFamily="18" charset="0"/>
                  </a:rPr>
                  <a:t>(</a:t>
                </a:r>
                <a:r>
                  <a:rPr lang="en-US" sz="2000" dirty="0" smtClean="0">
                    <a:latin typeface="Times New Roman" pitchFamily="18" charset="0"/>
                    <a:cs typeface="Times New Roman" pitchFamily="18" charset="0"/>
                  </a:rPr>
                  <a:t>12)</a:t>
                </a:r>
                <a:endParaRPr lang="en-US" sz="2000" dirty="0">
                  <a:latin typeface="Times New Roman" pitchFamily="18" charset="0"/>
                  <a:cs typeface="Times New Roman" pitchFamily="18" charset="0"/>
                </a:endParaRPr>
              </a:p>
              <a:p>
                <a:pPr algn="ctr">
                  <a:spcAft>
                    <a:spcPts val="600"/>
                  </a:spcAft>
                </a:pPr>
                <a:endParaRPr lang="en-US" sz="2000" dirty="0"/>
              </a:p>
            </p:txBody>
          </p:sp>
        </mc:Choice>
        <mc:Fallback>
          <p:sp>
            <p:nvSpPr>
              <p:cNvPr id="6" name="Rectangle 5"/>
              <p:cNvSpPr>
                <a:spLocks noRot="1" noChangeAspect="1" noMove="1" noResize="1" noEditPoints="1" noAdjustHandles="1" noChangeArrowheads="1" noChangeShapeType="1" noTextEdit="1"/>
              </p:cNvSpPr>
              <p:nvPr/>
            </p:nvSpPr>
            <p:spPr>
              <a:xfrm>
                <a:off x="533401" y="1312291"/>
                <a:ext cx="8229600" cy="5088509"/>
              </a:xfrm>
              <a:prstGeom prst="rect">
                <a:avLst/>
              </a:prstGeom>
              <a:blipFill rotWithShape="1">
                <a:blip r:embed="rId3"/>
                <a:stretch>
                  <a:fillRect l="-1037" t="-958"/>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15</a:t>
            </a:fld>
            <a:endParaRPr lang="en-US"/>
          </a:p>
        </p:txBody>
      </p:sp>
    </p:spTree>
    <p:extLst>
      <p:ext uri="{BB962C8B-B14F-4D97-AF65-F5344CB8AC3E}">
        <p14:creationId xmlns:p14="http://schemas.microsoft.com/office/powerpoint/2010/main" val="125337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mc:Choice xmlns:a14="http://schemas.microsoft.com/office/drawing/2010/main" Requires="a14">
          <p:sp>
            <p:nvSpPr>
              <p:cNvPr id="7" name="TextBox 6"/>
              <p:cNvSpPr txBox="1"/>
              <p:nvPr/>
            </p:nvSpPr>
            <p:spPr>
              <a:xfrm>
                <a:off x="381000" y="1848683"/>
                <a:ext cx="8610600" cy="4247317"/>
              </a:xfrm>
              <a:prstGeom prst="rect">
                <a:avLst/>
              </a:prstGeom>
              <a:noFill/>
            </p:spPr>
            <p:txBody>
              <a:bodyPr wrap="square" rtlCol="0">
                <a:spAutoFit/>
              </a:bodyPr>
              <a:lstStyle/>
              <a:p>
                <a:pPr marL="0" lvl="3"/>
                <a:endParaRPr lang="en-US" sz="2000" dirty="0" smtClean="0"/>
              </a:p>
              <a:p>
                <a:pPr marL="342900" indent="-342900">
                  <a:buFont typeface="Wingdings" pitchFamily="2" charset="2"/>
                  <a:buChar char="Ø"/>
                </a:pPr>
                <a:r>
                  <a:rPr lang="en-US" sz="2400" dirty="0" smtClean="0">
                    <a:latin typeface="Times New Roman" pitchFamily="18" charset="0"/>
                    <a:cs typeface="Times New Roman" pitchFamily="18" charset="0"/>
                  </a:rPr>
                  <a:t>The </a:t>
                </a:r>
                <a:r>
                  <a:rPr lang="en-US" sz="2400" dirty="0" smtClean="0">
                    <a:latin typeface="Times New Roman" pitchFamily="18" charset="0"/>
                    <a:cs typeface="Times New Roman" pitchFamily="18" charset="0"/>
                  </a:rPr>
                  <a:t>generalized matrices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𝑎</m:t>
                            </m:r>
                          </m:e>
                          <m:sub>
                            <m:r>
                              <a:rPr lang="en-US" sz="2400" i="1">
                                <a:latin typeface="Cambria Math"/>
                              </a:rPr>
                              <m:t>𝑡</m:t>
                            </m:r>
                          </m:sub>
                        </m:sSub>
                      </m:e>
                    </m:d>
                  </m:oMath>
                </a14:m>
                <a:r>
                  <a:rPr lang="en-US" sz="2400" dirty="0" smtClean="0"/>
                  <a:t>  </a:t>
                </a:r>
                <a:r>
                  <a:rPr lang="en-US" sz="2400" dirty="0">
                    <a:latin typeface="Times New Roman" pitchFamily="18" charset="0"/>
                    <a:cs typeface="Times New Roman" pitchFamily="18" charset="0"/>
                  </a:rPr>
                  <a:t>and</a:t>
                </a:r>
                <a:r>
                  <a:rPr lang="en-US" sz="2400" dirty="0" smtClean="0"/>
                  <a: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𝑏</m:t>
                            </m:r>
                          </m:e>
                          <m:sub>
                            <m:r>
                              <a:rPr lang="en-US" sz="2400" i="1">
                                <a:latin typeface="Cambria Math"/>
                              </a:rPr>
                              <m:t>𝑡</m:t>
                            </m:r>
                          </m:sub>
                        </m:sSub>
                      </m:e>
                    </m:d>
                  </m:oMath>
                </a14:m>
                <a:r>
                  <a:rPr lang="en-US" sz="2400" dirty="0" smtClean="0"/>
                  <a:t> </a:t>
                </a:r>
                <a:r>
                  <a:rPr lang="en-US" sz="2400" dirty="0">
                    <a:latin typeface="Times New Roman" pitchFamily="18" charset="0"/>
                    <a:cs typeface="Times New Roman" pitchFamily="18" charset="0"/>
                  </a:rPr>
                  <a:t>can now be </a:t>
                </a:r>
                <a:r>
                  <a:rPr lang="en-US" sz="2400" dirty="0" smtClean="0">
                    <a:latin typeface="Times New Roman" pitchFamily="18" charset="0"/>
                    <a:cs typeface="Times New Roman" pitchFamily="18" charset="0"/>
                  </a:rPr>
                  <a:t>developed.</a:t>
                </a:r>
              </a:p>
              <a:p>
                <a:pPr marL="0" lvl="3"/>
                <a:endParaRPr lang="en-US" sz="2400" dirty="0">
                  <a:latin typeface="Times New Roman" pitchFamily="18" charset="0"/>
                  <a:cs typeface="Times New Roman" pitchFamily="18" charset="0"/>
                </a:endParaRPr>
              </a:p>
              <a:p>
                <a:pPr marL="342900" lvl="3" indent="-342900">
                  <a:buFont typeface="Wingdings" pitchFamily="2" charset="2"/>
                  <a:buChar char="Ø"/>
                </a:pPr>
                <a:r>
                  <a:rPr lang="en-US" sz="2400" dirty="0">
                    <a:latin typeface="Times New Roman" pitchFamily="18" charset="0"/>
                    <a:cs typeface="Times New Roman" pitchFamily="18" charset="0"/>
                  </a:rPr>
                  <a:t>Solving equation </a:t>
                </a:r>
                <a:r>
                  <a:rPr lang="en-US" sz="2400" dirty="0" smtClean="0">
                    <a:latin typeface="Times New Roman" pitchFamily="18" charset="0"/>
                    <a:cs typeface="Times New Roman" pitchFamily="18" charset="0"/>
                  </a:rPr>
                  <a:t>(52) </a:t>
                </a:r>
                <a:r>
                  <a:rPr lang="en-US" sz="2400" dirty="0">
                    <a:latin typeface="Times New Roman" pitchFamily="18" charset="0"/>
                    <a:cs typeface="Times New Roman" pitchFamily="18" charset="0"/>
                  </a:rPr>
                  <a:t>for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𝑉𝐿𝑁</m:t>
                            </m:r>
                          </m:e>
                          <m:sub>
                            <m:r>
                              <a:rPr lang="en-US" sz="2400" i="1">
                                <a:latin typeface="Cambria Math"/>
                              </a:rPr>
                              <m:t>𝐴𝐵𝐶</m:t>
                            </m:r>
                          </m:sub>
                        </m:sSub>
                      </m:e>
                    </m:d>
                  </m:oMath>
                </a14:m>
                <a:r>
                  <a:rPr lang="en-US" sz="2400" dirty="0" smtClean="0"/>
                  <a:t>:                  </a:t>
                </a:r>
              </a:p>
              <a:p>
                <a:pPr marL="0" lvl="3"/>
                <a:r>
                  <a:rPr lang="en-US" sz="2400" dirty="0"/>
                  <a:t>	</a:t>
                </a:r>
                <a:endParaRPr lang="en-US" sz="2400" dirty="0" smtClean="0"/>
              </a:p>
              <a:p>
                <a:pPr marL="0" lvl="3" algn="just"/>
                <a:r>
                  <a:rPr lang="en-US" sz="2400" dirty="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r>
                          <a:rPr lang="en-US" sz="2000" i="1">
                            <a:latin typeface="Cambria Math"/>
                          </a:rPr>
                          <m:t>𝐴𝑉</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𝑉𝐿𝐿</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r>
                          <a:rPr lang="en-US" sz="2000" i="1">
                            <a:latin typeface="Cambria Math"/>
                          </a:rPr>
                          <m:t>𝐴𝑉</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𝑍𝑁𝑡</m:t>
                            </m:r>
                          </m:e>
                          <m:sub>
                            <m:r>
                              <a:rPr lang="en-US" sz="2000" i="1">
                                <a:latin typeface="Cambria Math"/>
                              </a:rPr>
                              <m:t>𝑎𝑏𝑐</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𝐴𝐵𝐶</m:t>
                            </m:r>
                          </m:sub>
                        </m:sSub>
                      </m:e>
                    </m:d>
                  </m:oMath>
                </a14:m>
                <a:r>
                  <a:rPr lang="en-US" sz="2000" b="1" dirty="0" smtClean="0">
                    <a:solidFill>
                      <a:srgbClr val="FF0000"/>
                    </a:solidFill>
                  </a:rPr>
                  <a:t> 		</a:t>
                </a:r>
                <a:r>
                  <a:rPr lang="en-US" sz="2000" dirty="0" smtClean="0">
                    <a:latin typeface="Times New Roman" pitchFamily="18" charset="0"/>
                    <a:cs typeface="Times New Roman" pitchFamily="18" charset="0"/>
                  </a:rPr>
                  <a:t>(</a:t>
                </a:r>
                <a:r>
                  <a:rPr lang="en-US" sz="2000" dirty="0" smtClean="0">
                    <a:latin typeface="Times New Roman" pitchFamily="18" charset="0"/>
                    <a:cs typeface="Times New Roman" pitchFamily="18" charset="0"/>
                  </a:rPr>
                  <a:t>65</a:t>
                </a:r>
                <a:r>
                  <a:rPr lang="en-US" sz="2000" dirty="0" smtClean="0">
                    <a:latin typeface="Times New Roman" pitchFamily="18" charset="0"/>
                    <a:cs typeface="Times New Roman" pitchFamily="18" charset="0"/>
                  </a:rPr>
                  <a:t>)</a:t>
                </a:r>
              </a:p>
              <a:p>
                <a:pPr marL="0" lvl="3"/>
                <a:endParaRPr lang="en-US" b="1" dirty="0" smtClean="0">
                  <a:solidFill>
                    <a:srgbClr val="FF0000"/>
                  </a:solidFill>
                </a:endParaRPr>
              </a:p>
              <a:p>
                <a:pPr marL="342900" lvl="3" indent="-342900">
                  <a:buFont typeface="Wingdings" pitchFamily="2" charset="2"/>
                  <a:buChar char="Ø"/>
                </a:pPr>
                <a:r>
                  <a:rPr lang="en-US" sz="2400" dirty="0">
                    <a:latin typeface="Times New Roman" pitchFamily="18" charset="0"/>
                    <a:cs typeface="Times New Roman" pitchFamily="18" charset="0"/>
                  </a:rPr>
                  <a:t>Substitute equation </a:t>
                </a:r>
                <a:r>
                  <a:rPr lang="en-US" sz="2400" dirty="0" smtClean="0">
                    <a:latin typeface="Times New Roman" pitchFamily="18" charset="0"/>
                    <a:cs typeface="Times New Roman" pitchFamily="18" charset="0"/>
                  </a:rPr>
                  <a:t>(63) </a:t>
                </a:r>
                <a:r>
                  <a:rPr lang="en-US" sz="2400" dirty="0">
                    <a:latin typeface="Times New Roman" pitchFamily="18" charset="0"/>
                    <a:cs typeface="Times New Roman" pitchFamily="18" charset="0"/>
                  </a:rPr>
                  <a:t>into equation </a:t>
                </a:r>
                <a:r>
                  <a:rPr lang="en-US" sz="2400" dirty="0" smtClean="0">
                    <a:latin typeface="Times New Roman" pitchFamily="18" charset="0"/>
                    <a:cs typeface="Times New Roman" pitchFamily="18" charset="0"/>
                  </a:rPr>
                  <a:t>(65):</a:t>
                </a:r>
                <a:endParaRPr lang="en-US" sz="2400" dirty="0">
                  <a:latin typeface="Times New Roman" pitchFamily="18" charset="0"/>
                  <a:cs typeface="Times New Roman" pitchFamily="18" charset="0"/>
                </a:endParaRPr>
              </a:p>
              <a:p>
                <a:pPr algn="ctr"/>
                <a:endParaRPr lang="en-US" sz="2400" dirty="0"/>
              </a:p>
              <a:p>
                <a:pPr algn="just"/>
                <a:r>
                  <a:rPr lang="en-US" sz="24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r>
                          <a:rPr lang="en-US" sz="2000" i="1">
                            <a:latin typeface="Cambria Math"/>
                          </a:rPr>
                          <m:t>𝐴𝑉</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𝑉𝐿𝐿</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r>
                          <a:rPr lang="en-US" sz="2000" i="1">
                            <a:latin typeface="Cambria Math"/>
                          </a:rPr>
                          <m:t>𝐴𝑉</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𝑍𝑁𝑡</m:t>
                            </m:r>
                          </m:e>
                          <m:sub>
                            <m:r>
                              <a:rPr lang="en-US" sz="2000" i="1">
                                <a:latin typeface="Cambria Math"/>
                              </a:rPr>
                              <m:t>𝑎𝑏𝑐</m:t>
                            </m:r>
                          </m:sub>
                        </m:sSub>
                      </m:e>
                    </m:d>
                    <m:d>
                      <m:dPr>
                        <m:ctrlPr>
                          <a:rPr lang="en-US" sz="2000" i="1">
                            <a:latin typeface="Cambria Math"/>
                          </a:rPr>
                        </m:ctrlPr>
                      </m:dP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𝑑</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e>
                    </m:d>
                  </m:oMath>
                </a14:m>
                <a:r>
                  <a:rPr lang="en-US" sz="2000" dirty="0" smtClean="0"/>
                  <a:t>	</a:t>
                </a:r>
                <a:r>
                  <a:rPr lang="en-US" sz="2000" dirty="0" smtClean="0">
                    <a:latin typeface="Times New Roman" pitchFamily="18" charset="0"/>
                    <a:cs typeface="Times New Roman" pitchFamily="18" charset="0"/>
                  </a:rPr>
                  <a:t>(66)</a:t>
                </a:r>
                <a:endParaRPr lang="en-US" sz="2000" dirty="0">
                  <a:latin typeface="Times New Roman" pitchFamily="18" charset="0"/>
                  <a:cs typeface="Times New Roman" pitchFamily="18" charset="0"/>
                </a:endParaRPr>
              </a:p>
              <a:p>
                <a:pPr marL="457200" lvl="4"/>
                <a:endParaRPr lang="en-US" sz="2000" dirty="0" smtClean="0"/>
              </a:p>
              <a:p>
                <a:pPr marL="457200" lvl="4">
                  <a:buFont typeface="Arial" pitchFamily="34" charset="0"/>
                  <a:buChar char="•"/>
                </a:pPr>
                <a:endParaRPr lang="en-US" sz="2000" dirty="0" smtClean="0"/>
              </a:p>
            </p:txBody>
          </p:sp>
        </mc:Choice>
        <mc:Fallback>
          <p:sp>
            <p:nvSpPr>
              <p:cNvPr id="7" name="TextBox 6"/>
              <p:cNvSpPr txBox="1">
                <a:spLocks noRot="1" noChangeAspect="1" noMove="1" noResize="1" noEditPoints="1" noAdjustHandles="1" noChangeArrowheads="1" noChangeShapeType="1" noTextEdit="1"/>
              </p:cNvSpPr>
              <p:nvPr/>
            </p:nvSpPr>
            <p:spPr>
              <a:xfrm>
                <a:off x="381000" y="1848683"/>
                <a:ext cx="8610600" cy="4247317"/>
              </a:xfrm>
              <a:prstGeom prst="rect">
                <a:avLst/>
              </a:prstGeom>
              <a:blipFill rotWithShape="1">
                <a:blip r:embed="rId3"/>
                <a:stretch>
                  <a:fillRect l="-992"/>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150</a:t>
            </a:fld>
            <a:endParaRPr lang="en-US"/>
          </a:p>
        </p:txBody>
      </p:sp>
      <p:sp>
        <p:nvSpPr>
          <p:cNvPr id="8" name="TextBox 7"/>
          <p:cNvSpPr txBox="1"/>
          <p:nvPr/>
        </p:nvSpPr>
        <p:spPr>
          <a:xfrm>
            <a:off x="-20972" y="381000"/>
            <a:ext cx="9144000" cy="1015663"/>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a:t>
            </a:r>
            <a:r>
              <a:rPr lang="en-US" sz="3200" dirty="0" smtClean="0">
                <a:latin typeface="Times New Roman" pitchFamily="18" charset="0"/>
                <a:cs typeface="Times New Roman" pitchFamily="18" charset="0"/>
              </a:rPr>
              <a:t>Models</a:t>
            </a:r>
          </a:p>
          <a:p>
            <a:pPr lvl="1" algn="ctr"/>
            <a:r>
              <a:rPr lang="en-US" sz="2800" dirty="0">
                <a:latin typeface="Times New Roman" pitchFamily="18" charset="0"/>
                <a:cs typeface="Times New Roman" pitchFamily="18" charset="0"/>
              </a:rPr>
              <a:t>The Ungrounded Wye-Delta Step Down </a:t>
            </a:r>
            <a:r>
              <a:rPr lang="en-US" sz="2800" dirty="0" smtClean="0">
                <a:latin typeface="Times New Roman" pitchFamily="18" charset="0"/>
                <a:cs typeface="Times New Roman" pitchFamily="18" charset="0"/>
              </a:rPr>
              <a:t>Connection</a:t>
            </a:r>
            <a:endParaRPr lang="en-US" sz="2800" dirty="0">
              <a:latin typeface="Times New Roman" pitchFamily="18" charset="0"/>
              <a:cs typeface="Times New Roman" pitchFamily="18" charset="0"/>
            </a:endParaRPr>
          </a:p>
        </p:txBody>
      </p:sp>
    </p:spTree>
    <p:extLst>
      <p:ext uri="{BB962C8B-B14F-4D97-AF65-F5344CB8AC3E}">
        <p14:creationId xmlns:p14="http://schemas.microsoft.com/office/powerpoint/2010/main" val="1423678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mc:Choice xmlns:a14="http://schemas.microsoft.com/office/drawing/2010/main" Requires="a14">
          <p:sp>
            <p:nvSpPr>
              <p:cNvPr id="7" name="TextBox 6"/>
              <p:cNvSpPr txBox="1"/>
              <p:nvPr/>
            </p:nvSpPr>
            <p:spPr>
              <a:xfrm>
                <a:off x="457200" y="1720071"/>
                <a:ext cx="8305800" cy="4223529"/>
              </a:xfrm>
              <a:prstGeom prst="rect">
                <a:avLst/>
              </a:prstGeom>
              <a:noFill/>
            </p:spPr>
            <p:txBody>
              <a:bodyPr wrap="square" rtlCol="0">
                <a:spAutoFit/>
              </a:bodyPr>
              <a:lstStyle/>
              <a:p>
                <a:pPr marL="457200" lvl="4"/>
                <a:endParaRPr lang="en-US" sz="2400" b="1" dirty="0" smtClean="0">
                  <a:solidFill>
                    <a:srgbClr val="FF0000"/>
                  </a:solidFill>
                  <a:latin typeface="Times New Roman" pitchFamily="18" charset="0"/>
                  <a:cs typeface="Times New Roman" pitchFamily="18" charset="0"/>
                </a:endParaRPr>
              </a:p>
              <a:p>
                <a:pPr marL="342900" lvl="3" indent="-342900">
                  <a:buFont typeface="Wingdings" pitchFamily="2" charset="2"/>
                  <a:buChar char="Ø"/>
                </a:pPr>
                <a:r>
                  <a:rPr lang="en-US" sz="2400" dirty="0" smtClean="0">
                    <a:latin typeface="Times New Roman" pitchFamily="18" charset="0"/>
                    <a:cs typeface="Times New Roman" pitchFamily="18" charset="0"/>
                  </a:rPr>
                  <a:t>But</a:t>
                </a:r>
                <a:r>
                  <a:rPr lang="en-US" sz="2400" dirty="0" smtClean="0">
                    <a:latin typeface="Times New Roman" pitchFamily="18" charset="0"/>
                    <a:cs typeface="Times New Roman" pitchFamily="18" charset="0"/>
                  </a:rPr>
                  <a:t>,</a:t>
                </a:r>
              </a:p>
              <a:p>
                <a:pPr marL="0" lvl="3"/>
                <a:endParaRPr lang="en-US" sz="2400" b="1" dirty="0" smtClean="0">
                  <a:solidFill>
                    <a:srgbClr val="FF0000"/>
                  </a:solidFill>
                  <a:latin typeface="Times New Roman" pitchFamily="18" charset="0"/>
                  <a:cs typeface="Times New Roman" pitchFamily="18" charset="0"/>
                </a:endParaRPr>
              </a:p>
              <a:p>
                <a:pPr marL="457200" lvl="4"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𝑎</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𝑏</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r>
                  <a:rPr lang="en-US" sz="2000" dirty="0" smtClean="0"/>
                  <a:t>				</a:t>
                </a:r>
                <a:r>
                  <a:rPr lang="en-US" sz="2000" dirty="0" smtClean="0">
                    <a:latin typeface="Times New Roman" pitchFamily="18" charset="0"/>
                    <a:cs typeface="Times New Roman" pitchFamily="18" charset="0"/>
                  </a:rPr>
                  <a:t>(67)</a:t>
                </a:r>
              </a:p>
              <a:p>
                <a:pPr marL="457200" lvl="4" algn="ctr"/>
                <a:endParaRPr lang="en-US" sz="2000" dirty="0" smtClean="0"/>
              </a:p>
              <a:p>
                <a:pPr marL="457200" lvl="4"/>
                <a:endParaRPr lang="en-US" sz="2000" dirty="0"/>
              </a:p>
              <a:p>
                <a:pPr marL="457200" lvl="4" algn="ctr"/>
                <a:r>
                  <a:rPr lang="en-US" sz="2000" dirty="0">
                    <a:latin typeface="Times New Roman" pitchFamily="18" charset="0"/>
                    <a:cs typeface="Times New Roman" pitchFamily="18" charset="0"/>
                  </a:rPr>
                  <a:t>w</a:t>
                </a:r>
                <a:r>
                  <a:rPr lang="en-US" sz="2000" dirty="0" smtClean="0">
                    <a:latin typeface="Times New Roman" pitchFamily="18" charset="0"/>
                    <a:cs typeface="Times New Roman" pitchFamily="18" charset="0"/>
                  </a:rPr>
                  <a:t>here</a:t>
                </a:r>
                <a:r>
                  <a:rPr lang="en-US" sz="2000" dirty="0" smtClean="0"/>
                  <a:t>  </a:t>
                </a:r>
                <a:r>
                  <a:rPr lang="en-US" sz="20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𝑎</m:t>
                            </m:r>
                          </m:e>
                          <m:sub>
                            <m:r>
                              <a:rPr lang="en-US" sz="2000" i="1">
                                <a:latin typeface="Cambria Math"/>
                              </a:rPr>
                              <m:t>𝑡</m:t>
                            </m:r>
                          </m:sub>
                        </m:sSub>
                      </m:e>
                    </m:d>
                    <m:r>
                      <a:rPr lang="en-US" sz="2000" i="1">
                        <a:latin typeface="Cambria Math"/>
                      </a:rPr>
                      <m:t>=</m:t>
                    </m:r>
                    <m:d>
                      <m:dPr>
                        <m:begChr m:val="["/>
                        <m:endChr m:val="]"/>
                        <m:ctrlPr>
                          <a:rPr lang="en-US" sz="2000" i="1">
                            <a:latin typeface="Cambria Math"/>
                          </a:rPr>
                        </m:ctrlPr>
                      </m:dPr>
                      <m:e>
                        <m:r>
                          <a:rPr lang="en-US" sz="2000" i="1">
                            <a:latin typeface="Cambria Math"/>
                          </a:rPr>
                          <m:t>𝐴𝑉</m:t>
                        </m:r>
                      </m:e>
                    </m:d>
                    <m:d>
                      <m:dPr>
                        <m:begChr m:val="["/>
                        <m:endChr m:val="]"/>
                        <m:ctrlPr>
                          <a:rPr lang="en-US" sz="2000" i="1">
                            <a:latin typeface="Cambria Math"/>
                          </a:rPr>
                        </m:ctrlPr>
                      </m:dPr>
                      <m:e>
                        <m:r>
                          <a:rPr lang="en-US" sz="2000" i="1">
                            <a:latin typeface="Cambria Math"/>
                          </a:rPr>
                          <m:t>𝐷</m:t>
                        </m:r>
                      </m:e>
                    </m:d>
                    <m:r>
                      <a:rPr lang="en-US" sz="2000" i="1">
                        <a:latin typeface="Cambria Math"/>
                      </a:rPr>
                      <m:t>=</m:t>
                    </m:r>
                    <m:sSub>
                      <m:sSubPr>
                        <m:ctrlPr>
                          <a:rPr lang="en-US" sz="2000" i="1">
                            <a:latin typeface="Cambria Math"/>
                          </a:rPr>
                        </m:ctrlPr>
                      </m:sSubPr>
                      <m:e>
                        <m:r>
                          <a:rPr lang="en-US" sz="2000" i="1">
                            <a:latin typeface="Cambria Math"/>
                          </a:rPr>
                          <m:t>𝑛</m:t>
                        </m:r>
                      </m:e>
                      <m:sub>
                        <m:r>
                          <a:rPr lang="en-US" sz="2000" i="1">
                            <a:latin typeface="Cambria Math"/>
                          </a:rPr>
                          <m:t>𝑡</m:t>
                        </m:r>
                      </m:sub>
                    </m:sSub>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1</m:t>
                              </m:r>
                            </m:e>
                            <m:e>
                              <m:r>
                                <a:rPr lang="en-US" sz="2000" i="1">
                                  <a:latin typeface="Cambria Math"/>
                                </a:rPr>
                                <m:t>−1</m:t>
                              </m:r>
                            </m:e>
                            <m:e>
                              <m:r>
                                <a:rPr lang="en-US" sz="2000" i="1">
                                  <a:latin typeface="Cambria Math"/>
                                </a:rPr>
                                <m:t>0</m:t>
                              </m:r>
                            </m:e>
                          </m:mr>
                          <m:mr>
                            <m:e>
                              <m:r>
                                <a:rPr lang="en-US" sz="2000" i="1">
                                  <a:latin typeface="Cambria Math"/>
                                </a:rPr>
                                <m:t>0</m:t>
                              </m:r>
                            </m:e>
                            <m:e>
                              <m:r>
                                <a:rPr lang="en-US" sz="2000" i="1">
                                  <a:latin typeface="Cambria Math"/>
                                </a:rPr>
                                <m:t>1</m:t>
                              </m:r>
                            </m:e>
                            <m:e>
                              <m:r>
                                <a:rPr lang="en-US" sz="2000" i="1">
                                  <a:latin typeface="Cambria Math"/>
                                </a:rPr>
                                <m:t>−1</m:t>
                              </m:r>
                            </m:e>
                          </m:mr>
                          <m:mr>
                            <m:e>
                              <m:r>
                                <a:rPr lang="en-US" sz="2000" i="1">
                                  <a:latin typeface="Cambria Math"/>
                                </a:rPr>
                                <m:t>−1</m:t>
                              </m:r>
                            </m:e>
                            <m:e>
                              <m:r>
                                <a:rPr lang="en-US" sz="2000" i="1">
                                  <a:latin typeface="Cambria Math"/>
                                </a:rPr>
                                <m:t>0</m:t>
                              </m:r>
                            </m:e>
                            <m:e>
                              <m:r>
                                <a:rPr lang="en-US" sz="2000" i="1">
                                  <a:latin typeface="Cambria Math"/>
                                </a:rPr>
                                <m:t>1</m:t>
                              </m:r>
                            </m:e>
                          </m:mr>
                        </m:m>
                      </m:e>
                    </m:d>
                  </m:oMath>
                </a14:m>
                <a:r>
                  <a:rPr lang="en-US" sz="2000" dirty="0" smtClean="0"/>
                  <a:t>		</a:t>
                </a:r>
                <a:r>
                  <a:rPr lang="en-US" sz="2000" dirty="0" smtClean="0"/>
                  <a:t>	</a:t>
                </a:r>
                <a:r>
                  <a:rPr lang="en-US" sz="2000" dirty="0" smtClean="0">
                    <a:latin typeface="Times New Roman" pitchFamily="18" charset="0"/>
                    <a:cs typeface="Times New Roman" pitchFamily="18" charset="0"/>
                  </a:rPr>
                  <a:t>(</a:t>
                </a:r>
                <a:r>
                  <a:rPr lang="en-US" sz="2000" dirty="0" smtClean="0">
                    <a:latin typeface="Times New Roman" pitchFamily="18" charset="0"/>
                    <a:cs typeface="Times New Roman" pitchFamily="18" charset="0"/>
                  </a:rPr>
                  <a:t>68)</a:t>
                </a:r>
                <a:endParaRPr lang="en-US" sz="2000" dirty="0">
                  <a:latin typeface="Times New Roman" pitchFamily="18" charset="0"/>
                  <a:cs typeface="Times New Roman" pitchFamily="18" charset="0"/>
                </a:endParaRPr>
              </a:p>
              <a:p>
                <a:pPr marL="457200" lvl="4" algn="ctr"/>
                <a:endParaRPr lang="en-US" sz="2000" dirty="0"/>
              </a:p>
              <a:p>
                <a:pPr marL="457200" lvl="4" algn="ctr"/>
                <a:r>
                  <a:rPr lang="en-US" sz="20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𝑏</m:t>
                            </m:r>
                          </m:e>
                          <m:sub>
                            <m:r>
                              <a:rPr lang="en-US" sz="2000" i="1">
                                <a:latin typeface="Cambria Math"/>
                              </a:rPr>
                              <m:t>𝑡</m:t>
                            </m:r>
                          </m:sub>
                        </m:sSub>
                      </m:e>
                    </m:d>
                    <m:r>
                      <a:rPr lang="en-US" sz="2000" i="1">
                        <a:latin typeface="Cambria Math"/>
                      </a:rPr>
                      <m:t>=</m:t>
                    </m:r>
                    <m:d>
                      <m:dPr>
                        <m:begChr m:val="["/>
                        <m:endChr m:val="]"/>
                        <m:ctrlPr>
                          <a:rPr lang="en-US" sz="2000" i="1">
                            <a:latin typeface="Cambria Math"/>
                          </a:rPr>
                        </m:ctrlPr>
                      </m:dPr>
                      <m:e>
                        <m:r>
                          <a:rPr lang="en-US" sz="2000" i="1">
                            <a:latin typeface="Cambria Math"/>
                          </a:rPr>
                          <m:t>𝐴𝑉</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𝑍𝑁𝑡</m:t>
                            </m:r>
                          </m:e>
                          <m:sub>
                            <m:r>
                              <a:rPr lang="en-US" sz="2000" i="1">
                                <a:latin typeface="Cambria Math"/>
                              </a:rPr>
                              <m:t>𝑎𝑏𝑐</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𝑑</m:t>
                            </m:r>
                          </m:e>
                          <m:sub>
                            <m:r>
                              <a:rPr lang="en-US" sz="2000" i="1">
                                <a:latin typeface="Cambria Math"/>
                              </a:rPr>
                              <m:t>𝑡</m:t>
                            </m:r>
                          </m:sub>
                        </m:sSub>
                      </m:e>
                    </m:d>
                    <m:r>
                      <a:rPr lang="en-US" sz="2000" i="1">
                        <a:latin typeface="Cambria Math"/>
                      </a:rPr>
                      <m:t>=</m:t>
                    </m:r>
                    <m:f>
                      <m:fPr>
                        <m:ctrlPr>
                          <a:rPr lang="en-US" sz="2000" i="1">
                            <a:latin typeface="Cambria Math"/>
                          </a:rPr>
                        </m:ctrlPr>
                      </m:fPr>
                      <m:num>
                        <m:sSub>
                          <m:sSubPr>
                            <m:ctrlPr>
                              <a:rPr lang="en-US" sz="2000" i="1">
                                <a:latin typeface="Cambria Math"/>
                              </a:rPr>
                            </m:ctrlPr>
                          </m:sSubPr>
                          <m:e>
                            <m:r>
                              <a:rPr lang="en-US" sz="2000" i="1">
                                <a:latin typeface="Cambria Math"/>
                              </a:rPr>
                              <m:t>𝑛</m:t>
                            </m:r>
                          </m:e>
                          <m:sub>
                            <m:r>
                              <a:rPr lang="en-US" sz="2000" i="1">
                                <a:latin typeface="Cambria Math"/>
                              </a:rPr>
                              <m:t>𝑡</m:t>
                            </m:r>
                          </m:sub>
                        </m:sSub>
                      </m:num>
                      <m:den>
                        <m:r>
                          <a:rPr lang="en-US" sz="2000" i="1">
                            <a:latin typeface="Cambria Math"/>
                          </a:rPr>
                          <m:t>3</m:t>
                        </m:r>
                      </m:den>
                    </m:f>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𝑍𝑡</m:t>
                                  </m:r>
                                </m:e>
                                <m:sub>
                                  <m:r>
                                    <a:rPr lang="en-US" sz="2000" i="1">
                                      <a:latin typeface="Cambria Math"/>
                                    </a:rPr>
                                    <m:t>𝑎𝑏</m:t>
                                  </m:r>
                                </m:sub>
                              </m:sSub>
                            </m:e>
                            <m:e>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𝑎𝑏</m:t>
                                  </m:r>
                                </m:sub>
                              </m:sSub>
                            </m:e>
                            <m:e>
                              <m:r>
                                <a:rPr lang="en-US" sz="2000" i="1">
                                  <a:latin typeface="Cambria Math"/>
                                </a:rPr>
                                <m:t>0</m:t>
                              </m:r>
                            </m:e>
                          </m:mr>
                          <m:mr>
                            <m:e>
                              <m:sSub>
                                <m:sSubPr>
                                  <m:ctrlPr>
                                    <a:rPr lang="en-US" sz="2000" i="1">
                                      <a:latin typeface="Cambria Math"/>
                                    </a:rPr>
                                  </m:ctrlPr>
                                </m:sSubPr>
                                <m:e>
                                  <m:r>
                                    <a:rPr lang="en-US" sz="2000" i="1">
                                      <a:latin typeface="Cambria Math"/>
                                    </a:rPr>
                                    <m:t>𝑍𝑡</m:t>
                                  </m:r>
                                </m:e>
                                <m:sub>
                                  <m:r>
                                    <a:rPr lang="en-US" sz="2000" i="1">
                                      <a:latin typeface="Cambria Math"/>
                                    </a:rPr>
                                    <m:t>𝑏𝑐</m:t>
                                  </m:r>
                                </m:sub>
                              </m:sSub>
                            </m:e>
                            <m:e>
                              <m:r>
                                <a:rPr lang="en-US" sz="2000" i="1">
                                  <a:latin typeface="Cambria Math"/>
                                </a:rPr>
                                <m:t>2∙</m:t>
                              </m:r>
                              <m:sSub>
                                <m:sSubPr>
                                  <m:ctrlPr>
                                    <a:rPr lang="en-US" sz="2000" i="1">
                                      <a:latin typeface="Cambria Math"/>
                                    </a:rPr>
                                  </m:ctrlPr>
                                </m:sSubPr>
                                <m:e>
                                  <m:r>
                                    <a:rPr lang="en-US" sz="2000" i="1">
                                      <a:latin typeface="Cambria Math"/>
                                    </a:rPr>
                                    <m:t>𝑍𝑡</m:t>
                                  </m:r>
                                </m:e>
                                <m:sub>
                                  <m:r>
                                    <a:rPr lang="en-US" sz="2000" i="1">
                                      <a:latin typeface="Cambria Math"/>
                                    </a:rPr>
                                    <m:t>𝑏𝑐</m:t>
                                  </m:r>
                                </m:sub>
                              </m:sSub>
                            </m:e>
                            <m:e>
                              <m:r>
                                <a:rPr lang="en-US" sz="2000" i="1">
                                  <a:latin typeface="Cambria Math"/>
                                </a:rPr>
                                <m:t>0</m:t>
                              </m:r>
                            </m:e>
                          </m:mr>
                          <m:mr>
                            <m:e>
                              <m:r>
                                <a:rPr lang="en-US" sz="2000" i="1">
                                  <a:latin typeface="Cambria Math"/>
                                </a:rPr>
                                <m:t>−2∙</m:t>
                              </m:r>
                              <m:sSub>
                                <m:sSubPr>
                                  <m:ctrlPr>
                                    <a:rPr lang="en-US" sz="2000" i="1">
                                      <a:latin typeface="Cambria Math"/>
                                    </a:rPr>
                                  </m:ctrlPr>
                                </m:sSubPr>
                                <m:e>
                                  <m:r>
                                    <a:rPr lang="en-US" sz="2000" i="1">
                                      <a:latin typeface="Cambria Math"/>
                                    </a:rPr>
                                    <m:t>𝑍𝑡</m:t>
                                  </m:r>
                                </m:e>
                                <m:sub>
                                  <m:r>
                                    <a:rPr lang="en-US" sz="2000" i="1">
                                      <a:latin typeface="Cambria Math"/>
                                    </a:rPr>
                                    <m:t>𝑐𝑎</m:t>
                                  </m:r>
                                </m:sub>
                              </m:sSub>
                            </m:e>
                            <m:e>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𝑐𝑎</m:t>
                                  </m:r>
                                </m:sub>
                              </m:sSub>
                            </m:e>
                            <m:e>
                              <m:r>
                                <a:rPr lang="en-US" sz="2000" i="1">
                                  <a:latin typeface="Cambria Math"/>
                                </a:rPr>
                                <m:t>0</m:t>
                              </m:r>
                            </m:e>
                          </m:mr>
                        </m:m>
                      </m:e>
                    </m:d>
                  </m:oMath>
                </a14:m>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69)</a:t>
                </a:r>
              </a:p>
            </p:txBody>
          </p:sp>
        </mc:Choice>
        <mc:Fallback>
          <p:sp>
            <p:nvSpPr>
              <p:cNvPr id="7" name="TextBox 6"/>
              <p:cNvSpPr txBox="1">
                <a:spLocks noRot="1" noChangeAspect="1" noMove="1" noResize="1" noEditPoints="1" noAdjustHandles="1" noChangeArrowheads="1" noChangeShapeType="1" noTextEdit="1"/>
              </p:cNvSpPr>
              <p:nvPr/>
            </p:nvSpPr>
            <p:spPr>
              <a:xfrm>
                <a:off x="457200" y="1720071"/>
                <a:ext cx="8305800" cy="4223529"/>
              </a:xfrm>
              <a:prstGeom prst="rect">
                <a:avLst/>
              </a:prstGeom>
              <a:blipFill rotWithShape="1">
                <a:blip r:embed="rId3"/>
                <a:stretch>
                  <a:fillRect l="-954"/>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151</a:t>
            </a:fld>
            <a:endParaRPr lang="en-US"/>
          </a:p>
        </p:txBody>
      </p:sp>
      <p:sp>
        <p:nvSpPr>
          <p:cNvPr id="8" name="TextBox 7"/>
          <p:cNvSpPr txBox="1"/>
          <p:nvPr/>
        </p:nvSpPr>
        <p:spPr>
          <a:xfrm>
            <a:off x="-20972" y="381000"/>
            <a:ext cx="9144000" cy="1015663"/>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a:t>
            </a:r>
            <a:r>
              <a:rPr lang="en-US" sz="3200" dirty="0" smtClean="0">
                <a:latin typeface="Times New Roman" pitchFamily="18" charset="0"/>
                <a:cs typeface="Times New Roman" pitchFamily="18" charset="0"/>
              </a:rPr>
              <a:t>Models</a:t>
            </a:r>
          </a:p>
          <a:p>
            <a:pPr lvl="1" algn="ctr"/>
            <a:r>
              <a:rPr lang="en-US" sz="2800" dirty="0">
                <a:latin typeface="Times New Roman" pitchFamily="18" charset="0"/>
                <a:cs typeface="Times New Roman" pitchFamily="18" charset="0"/>
              </a:rPr>
              <a:t>The Ungrounded Wye-Delta Step Down </a:t>
            </a:r>
            <a:r>
              <a:rPr lang="en-US" sz="2800" dirty="0" smtClean="0">
                <a:latin typeface="Times New Roman" pitchFamily="18" charset="0"/>
                <a:cs typeface="Times New Roman" pitchFamily="18" charset="0"/>
              </a:rPr>
              <a:t>Connection</a:t>
            </a:r>
            <a:endParaRPr lang="en-US" sz="2800" dirty="0">
              <a:latin typeface="Times New Roman" pitchFamily="18" charset="0"/>
              <a:cs typeface="Times New Roman" pitchFamily="18" charset="0"/>
            </a:endParaRPr>
          </a:p>
        </p:txBody>
      </p:sp>
    </p:spTree>
    <p:extLst>
      <p:ext uri="{BB962C8B-B14F-4D97-AF65-F5344CB8AC3E}">
        <p14:creationId xmlns:p14="http://schemas.microsoft.com/office/powerpoint/2010/main" val="3681788906"/>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609600" y="1905000"/>
            <a:ext cx="8458200" cy="3070324"/>
            <a:chOff x="762000" y="2187476"/>
            <a:chExt cx="8458200" cy="3070324"/>
          </a:xfrm>
        </p:grpSpPr>
        <p:sp>
          <p:nvSpPr>
            <p:cNvPr id="4" name="Rectangle 3"/>
            <p:cNvSpPr/>
            <p:nvPr/>
          </p:nvSpPr>
          <p:spPr>
            <a:xfrm>
              <a:off x="762000" y="2187476"/>
              <a:ext cx="8458200" cy="2308324"/>
            </a:xfrm>
            <a:prstGeom prst="rect">
              <a:avLst/>
            </a:prstGeom>
          </p:spPr>
          <p:txBody>
            <a:bodyPr wrap="square">
              <a:spAutoFit/>
            </a:bodyPr>
            <a:lstStyle/>
            <a:p>
              <a:pPr marL="342900" lvl="3" indent="-342900">
                <a:buFont typeface="Wingdings" pitchFamily="2" charset="2"/>
                <a:buChar char="Ø"/>
              </a:pPr>
              <a:endParaRPr lang="en-US" sz="2400" dirty="0" smtClean="0">
                <a:latin typeface="Times New Roman" pitchFamily="18" charset="0"/>
                <a:cs typeface="Times New Roman" pitchFamily="18" charset="0"/>
              </a:endParaRPr>
            </a:p>
            <a:p>
              <a:pPr marL="342900" lvl="3" indent="-342900">
                <a:buFont typeface="Wingdings" pitchFamily="2" charset="2"/>
                <a:buChar char="Ø"/>
              </a:pPr>
              <a:r>
                <a:rPr lang="en-US" sz="2400" dirty="0" smtClean="0">
                  <a:latin typeface="Times New Roman" pitchFamily="18" charset="0"/>
                  <a:cs typeface="Times New Roman" pitchFamily="18" charset="0"/>
                </a:rPr>
                <a:t>The </a:t>
              </a:r>
              <a:r>
                <a:rPr lang="en-US" sz="2400" dirty="0">
                  <a:latin typeface="Times New Roman" pitchFamily="18" charset="0"/>
                  <a:cs typeface="Times New Roman" pitchFamily="18" charset="0"/>
                </a:rPr>
                <a:t>generalized constant matrices have been developed for computing the voltages from the load to the source. </a:t>
              </a:r>
              <a:endParaRPr lang="en-US" sz="2400" dirty="0" smtClean="0">
                <a:latin typeface="Times New Roman" pitchFamily="18" charset="0"/>
                <a:cs typeface="Times New Roman" pitchFamily="18" charset="0"/>
              </a:endParaRPr>
            </a:p>
            <a:p>
              <a:pPr marL="0" lvl="3"/>
              <a:endParaRPr lang="en-US" sz="2400" dirty="0" smtClean="0">
                <a:latin typeface="Times New Roman" pitchFamily="18" charset="0"/>
                <a:cs typeface="Times New Roman" pitchFamily="18" charset="0"/>
              </a:endParaRPr>
            </a:p>
            <a:p>
              <a:pPr marL="342900" lvl="3" indent="-342900">
                <a:buFont typeface="Wingdings" pitchFamily="2" charset="2"/>
                <a:buChar char="Ø"/>
              </a:pPr>
              <a:r>
                <a:rPr lang="en-US" sz="2400" dirty="0" smtClean="0">
                  <a:latin typeface="Times New Roman" pitchFamily="18" charset="0"/>
                  <a:cs typeface="Times New Roman" pitchFamily="18" charset="0"/>
                </a:rPr>
                <a:t>The </a:t>
              </a:r>
              <a:r>
                <a:rPr lang="en-US" sz="2400" dirty="0">
                  <a:latin typeface="Times New Roman" pitchFamily="18" charset="0"/>
                  <a:cs typeface="Times New Roman" pitchFamily="18" charset="0"/>
                </a:rPr>
                <a:t>reverse generalized matrices can be developed by substituting equation </a:t>
              </a:r>
              <a:r>
                <a:rPr lang="en-US" sz="2400" dirty="0" smtClean="0">
                  <a:latin typeface="Times New Roman" pitchFamily="18" charset="0"/>
                  <a:cs typeface="Times New Roman" pitchFamily="18" charset="0"/>
                </a:rPr>
                <a:t>(52) </a:t>
              </a:r>
              <a:r>
                <a:rPr lang="en-US" sz="2400" dirty="0">
                  <a:latin typeface="Times New Roman" pitchFamily="18" charset="0"/>
                  <a:cs typeface="Times New Roman" pitchFamily="18" charset="0"/>
                </a:rPr>
                <a:t>into equation </a:t>
              </a:r>
              <a:r>
                <a:rPr lang="en-US" sz="2400" dirty="0" smtClean="0">
                  <a:latin typeface="Times New Roman" pitchFamily="18" charset="0"/>
                  <a:cs typeface="Times New Roman" pitchFamily="18" charset="0"/>
                </a:rPr>
                <a:t>(23):</a:t>
              </a:r>
              <a:endParaRPr lang="en-US" sz="2400" dirty="0">
                <a:solidFill>
                  <a:srgbClr val="FF0000"/>
                </a:solidFill>
                <a:latin typeface="Times New Roman" pitchFamily="18" charset="0"/>
                <a:cs typeface="Times New Roman" pitchFamily="18" charset="0"/>
              </a:endParaRPr>
            </a:p>
          </p:txBody>
        </p:sp>
        <mc:AlternateContent xmlns:mc="http://schemas.openxmlformats.org/markup-compatibility/2006">
          <mc:Choice xmlns:a14="http://schemas.microsoft.com/office/drawing/2010/main" Requires="a14">
            <p:sp>
              <p:nvSpPr>
                <p:cNvPr id="5" name="Rectangle 4"/>
                <p:cNvSpPr/>
                <p:nvPr/>
              </p:nvSpPr>
              <p:spPr>
                <a:xfrm>
                  <a:off x="1066800" y="4857690"/>
                  <a:ext cx="7391400" cy="400110"/>
                </a:xfrm>
                <a:prstGeom prst="rect">
                  <a:avLst/>
                </a:prstGeom>
              </p:spPr>
              <p:txBody>
                <a:bodyPr wrap="square">
                  <a:spAutoFit/>
                </a:bodyPr>
                <a:lstStyle/>
                <a:p>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𝐵</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r>
                    <a:rPr lang="en-US" sz="2000" dirty="0" smtClean="0"/>
                    <a:t>			</a:t>
                  </a:r>
                  <a:r>
                    <a:rPr lang="en-US" sz="2000" dirty="0" smtClean="0">
                      <a:latin typeface="Times New Roman" pitchFamily="18" charset="0"/>
                      <a:cs typeface="Times New Roman" pitchFamily="18" charset="0"/>
                    </a:rPr>
                    <a:t>(70)</a:t>
                  </a:r>
                  <a:endParaRPr lang="en-US" sz="2000" dirty="0">
                    <a:latin typeface="Times New Roman" pitchFamily="18" charset="0"/>
                    <a:cs typeface="Times New Roman" pitchFamily="18" charset="0"/>
                  </a:endParaRPr>
                </a:p>
              </p:txBody>
            </p:sp>
          </mc:Choice>
          <mc:Fallback>
            <p:sp>
              <p:nvSpPr>
                <p:cNvPr id="5" name="Rectangle 4"/>
                <p:cNvSpPr>
                  <a:spLocks noRot="1" noChangeAspect="1" noMove="1" noResize="1" noEditPoints="1" noAdjustHandles="1" noChangeArrowheads="1" noChangeShapeType="1" noTextEdit="1"/>
                </p:cNvSpPr>
                <p:nvPr/>
              </p:nvSpPr>
              <p:spPr>
                <a:xfrm>
                  <a:off x="1066800" y="4857690"/>
                  <a:ext cx="7391400" cy="400110"/>
                </a:xfrm>
                <a:prstGeom prst="rect">
                  <a:avLst/>
                </a:prstGeom>
                <a:blipFill rotWithShape="1">
                  <a:blip r:embed="rId2"/>
                  <a:stretch>
                    <a:fillRect t="-9231" b="-26154"/>
                  </a:stretch>
                </a:blipFill>
              </p:spPr>
              <p:txBody>
                <a:bodyPr/>
                <a:lstStyle/>
                <a:p>
                  <a:r>
                    <a:rPr lang="en-US">
                      <a:noFill/>
                    </a:rPr>
                    <a:t> </a:t>
                  </a:r>
                </a:p>
              </p:txBody>
            </p:sp>
          </mc:Fallback>
        </mc:AlternateContent>
      </p:grpSp>
      <p:sp>
        <p:nvSpPr>
          <p:cNvPr id="6" name="Slide Number Placeholder 5"/>
          <p:cNvSpPr>
            <a:spLocks noGrp="1"/>
          </p:cNvSpPr>
          <p:nvPr>
            <p:ph type="sldNum" sz="quarter" idx="12"/>
          </p:nvPr>
        </p:nvSpPr>
        <p:spPr/>
        <p:txBody>
          <a:bodyPr/>
          <a:lstStyle/>
          <a:p>
            <a:fld id="{B6F15528-21DE-4FAA-801E-634DDDAF4B2B}" type="slidenum">
              <a:rPr lang="en-US" smtClean="0"/>
              <a:pPr/>
              <a:t>152</a:t>
            </a:fld>
            <a:endParaRPr lang="en-US"/>
          </a:p>
        </p:txBody>
      </p:sp>
      <p:sp>
        <p:nvSpPr>
          <p:cNvPr id="7" name="TextBox 6"/>
          <p:cNvSpPr txBox="1"/>
          <p:nvPr/>
        </p:nvSpPr>
        <p:spPr>
          <a:xfrm>
            <a:off x="-20972" y="381000"/>
            <a:ext cx="9144000" cy="1015663"/>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a:t>
            </a:r>
            <a:r>
              <a:rPr lang="en-US" sz="3200" dirty="0" smtClean="0">
                <a:latin typeface="Times New Roman" pitchFamily="18" charset="0"/>
                <a:cs typeface="Times New Roman" pitchFamily="18" charset="0"/>
              </a:rPr>
              <a:t>Models</a:t>
            </a:r>
          </a:p>
          <a:p>
            <a:pPr lvl="1" algn="ctr"/>
            <a:r>
              <a:rPr lang="en-US" sz="2800" dirty="0">
                <a:latin typeface="Times New Roman" pitchFamily="18" charset="0"/>
                <a:cs typeface="Times New Roman" pitchFamily="18" charset="0"/>
              </a:rPr>
              <a:t>The Ungrounded Wye-Delta Step Down </a:t>
            </a:r>
            <a:r>
              <a:rPr lang="en-US" sz="2800" dirty="0" smtClean="0">
                <a:latin typeface="Times New Roman" pitchFamily="18" charset="0"/>
                <a:cs typeface="Times New Roman" pitchFamily="18" charset="0"/>
              </a:rPr>
              <a:t>Connection</a:t>
            </a:r>
            <a:endParaRPr lang="en-US" sz="2800" dirty="0">
              <a:latin typeface="Times New Roman" pitchFamily="18" charset="0"/>
              <a:cs typeface="Times New Roman" pitchFamily="18" charset="0"/>
            </a:endParaRPr>
          </a:p>
        </p:txBody>
      </p:sp>
    </p:spTree>
    <p:extLst>
      <p:ext uri="{BB962C8B-B14F-4D97-AF65-F5344CB8AC3E}">
        <p14:creationId xmlns:p14="http://schemas.microsoft.com/office/powerpoint/2010/main" val="492793105"/>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533400" y="2598990"/>
            <a:ext cx="8534400" cy="3420810"/>
            <a:chOff x="0" y="2078269"/>
            <a:chExt cx="9067800" cy="3420810"/>
          </a:xfrm>
        </p:grpSpPr>
        <mc:AlternateContent xmlns:mc="http://schemas.openxmlformats.org/markup-compatibility/2006">
          <mc:Choice xmlns:a14="http://schemas.microsoft.com/office/drawing/2010/main" Requires="a14">
            <p:sp>
              <p:nvSpPr>
                <p:cNvPr id="6" name="Rectangle 5"/>
                <p:cNvSpPr/>
                <p:nvPr/>
              </p:nvSpPr>
              <p:spPr>
                <a:xfrm>
                  <a:off x="0" y="2078269"/>
                  <a:ext cx="9067800" cy="906210"/>
                </a:xfrm>
                <a:prstGeom prst="rect">
                  <a:avLst/>
                </a:prstGeom>
              </p:spPr>
              <p:txBody>
                <a:bodyPr wrap="square">
                  <a:spAutoFit/>
                </a:bodyPr>
                <a:lstStyle/>
                <a:p>
                  <a:r>
                    <a:rPr lang="en-US" sz="2000" dirty="0">
                      <a:latin typeface="Times New Roman" pitchFamily="18" charset="0"/>
                      <a:cs typeface="Times New Roman" pitchFamily="18" charset="0"/>
                    </a:rPr>
                    <a:t>w</a:t>
                  </a:r>
                  <a:r>
                    <a:rPr lang="en-US" sz="2000" dirty="0" smtClean="0">
                      <a:latin typeface="Times New Roman" pitchFamily="18" charset="0"/>
                      <a:cs typeface="Times New Roman" pitchFamily="18" charset="0"/>
                    </a:rPr>
                    <a:t>here</a:t>
                  </a:r>
                  <a:r>
                    <a:rPr lang="en-US" sz="20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𝑡</m:t>
                              </m:r>
                            </m:sub>
                          </m:sSub>
                        </m:e>
                      </m:d>
                      <m:r>
                        <a:rPr lang="en-US" sz="2000" i="1">
                          <a:latin typeface="Cambria Math"/>
                        </a:rPr>
                        <m:t>=</m:t>
                      </m:r>
                      <m:d>
                        <m:dPr>
                          <m:begChr m:val="["/>
                          <m:endChr m:val="]"/>
                          <m:ctrlPr>
                            <a:rPr lang="en-US" sz="2000" i="1">
                              <a:latin typeface="Cambria Math"/>
                            </a:rPr>
                          </m:ctrlPr>
                        </m:dPr>
                        <m:e>
                          <m:r>
                            <a:rPr lang="en-US" sz="2000" i="1">
                              <a:latin typeface="Cambria Math"/>
                            </a:rPr>
                            <m:t>𝑊</m:t>
                          </m:r>
                        </m:e>
                      </m:d>
                      <m:sSup>
                        <m:sSupPr>
                          <m:ctrlPr>
                            <a:rPr lang="en-US" sz="2000" i="1">
                              <a:latin typeface="Cambria Math"/>
                            </a:rPr>
                          </m:ctrlPr>
                        </m:sSupPr>
                        <m:e>
                          <m:d>
                            <m:dPr>
                              <m:begChr m:val="["/>
                              <m:endChr m:val="]"/>
                              <m:ctrlPr>
                                <a:rPr lang="en-US" sz="2000" i="1">
                                  <a:latin typeface="Cambria Math"/>
                                </a:rPr>
                              </m:ctrlPr>
                            </m:dPr>
                            <m:e>
                              <m:r>
                                <a:rPr lang="en-US" sz="2000" i="1">
                                  <a:latin typeface="Cambria Math"/>
                                </a:rPr>
                                <m:t>𝐴𝑉</m:t>
                              </m:r>
                            </m:e>
                          </m:d>
                        </m:e>
                        <m:sup>
                          <m:r>
                            <a:rPr lang="en-US" sz="2000" i="1">
                              <a:latin typeface="Cambria Math"/>
                            </a:rPr>
                            <m:t>−1</m:t>
                          </m:r>
                        </m:sup>
                      </m:sSup>
                      <m:r>
                        <a:rPr lang="en-US" sz="2000" i="1">
                          <a:latin typeface="Cambria Math"/>
                        </a:rPr>
                        <m:t>=</m:t>
                      </m:r>
                      <m:f>
                        <m:fPr>
                          <m:ctrlPr>
                            <a:rPr lang="en-US" sz="2000" i="1">
                              <a:latin typeface="Cambria Math"/>
                            </a:rPr>
                          </m:ctrlPr>
                        </m:fPr>
                        <m:num>
                          <m:r>
                            <a:rPr lang="en-US" sz="2000" i="1">
                              <a:latin typeface="Cambria Math"/>
                            </a:rPr>
                            <m:t>1</m:t>
                          </m:r>
                        </m:num>
                        <m:den>
                          <m:r>
                            <a:rPr lang="en-US" sz="2000" i="1">
                              <a:latin typeface="Cambria Math"/>
                            </a:rPr>
                            <m:t>3∙</m:t>
                          </m:r>
                          <m:sSub>
                            <m:sSubPr>
                              <m:ctrlPr>
                                <a:rPr lang="en-US" sz="2000" i="1">
                                  <a:latin typeface="Cambria Math"/>
                                </a:rPr>
                              </m:ctrlPr>
                            </m:sSubPr>
                            <m:e>
                              <m:r>
                                <a:rPr lang="en-US" sz="2000" i="1">
                                  <a:latin typeface="Cambria Math"/>
                                </a:rPr>
                                <m:t>𝑛</m:t>
                              </m:r>
                            </m:e>
                            <m:sub>
                              <m:r>
                                <a:rPr lang="en-US" sz="2000" i="1">
                                  <a:latin typeface="Cambria Math"/>
                                </a:rPr>
                                <m:t>𝑡</m:t>
                              </m:r>
                            </m:sub>
                          </m:sSub>
                        </m:den>
                      </m:f>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2</m:t>
                                </m:r>
                              </m:e>
                              <m:e>
                                <m:r>
                                  <a:rPr lang="en-US" sz="2000" i="1">
                                    <a:latin typeface="Cambria Math"/>
                                  </a:rPr>
                                  <m:t>1</m:t>
                                </m:r>
                              </m:e>
                              <m:e>
                                <m:r>
                                  <a:rPr lang="en-US" sz="2000" i="1">
                                    <a:latin typeface="Cambria Math"/>
                                  </a:rPr>
                                  <m:t>0</m:t>
                                </m:r>
                              </m:e>
                            </m:mr>
                            <m:mr>
                              <m:e>
                                <m:r>
                                  <a:rPr lang="en-US" sz="2000" i="1">
                                    <a:latin typeface="Cambria Math"/>
                                  </a:rPr>
                                  <m:t>0</m:t>
                                </m:r>
                              </m:e>
                              <m:e>
                                <m:r>
                                  <a:rPr lang="en-US" sz="2000" i="1">
                                    <a:latin typeface="Cambria Math"/>
                                  </a:rPr>
                                  <m:t>2</m:t>
                                </m:r>
                              </m:e>
                              <m:e>
                                <m:r>
                                  <a:rPr lang="en-US" sz="2000" i="1">
                                    <a:latin typeface="Cambria Math"/>
                                  </a:rPr>
                                  <m:t>1</m:t>
                                </m:r>
                              </m:e>
                            </m:mr>
                            <m:mr>
                              <m:e>
                                <m:r>
                                  <a:rPr lang="en-US" sz="2000" i="1">
                                    <a:latin typeface="Cambria Math"/>
                                  </a:rPr>
                                  <m:t>1</m:t>
                                </m:r>
                              </m:e>
                              <m:e>
                                <m:r>
                                  <a:rPr lang="en-US" sz="2000" i="1">
                                    <a:latin typeface="Cambria Math"/>
                                  </a:rPr>
                                  <m:t>0</m:t>
                                </m:r>
                              </m:e>
                              <m:e>
                                <m:r>
                                  <a:rPr lang="en-US" sz="2000" i="1">
                                    <a:latin typeface="Cambria Math"/>
                                  </a:rPr>
                                  <m:t>2</m:t>
                                </m:r>
                              </m:e>
                            </m:mr>
                          </m:m>
                        </m:e>
                      </m:d>
                    </m:oMath>
                  </a14:m>
                  <a:r>
                    <a:rPr lang="en-US" sz="2000" dirty="0" smtClean="0"/>
                    <a:t>			  </a:t>
                  </a:r>
                  <a:r>
                    <a:rPr lang="en-US" sz="2000" dirty="0" smtClean="0">
                      <a:latin typeface="Times New Roman" pitchFamily="18" charset="0"/>
                      <a:cs typeface="Times New Roman" pitchFamily="18" charset="0"/>
                    </a:rPr>
                    <a:t>(71)</a:t>
                  </a:r>
                  <a:endParaRPr lang="en-US" sz="2000" dirty="0">
                    <a:latin typeface="Times New Roman" pitchFamily="18" charset="0"/>
                    <a:cs typeface="Times New Roman" pitchFamily="18" charset="0"/>
                  </a:endParaRPr>
                </a:p>
              </p:txBody>
            </p:sp>
          </mc:Choice>
          <mc:Fallback>
            <p:sp>
              <p:nvSpPr>
                <p:cNvPr id="6" name="Rectangle 5"/>
                <p:cNvSpPr>
                  <a:spLocks noRot="1" noChangeAspect="1" noMove="1" noResize="1" noEditPoints="1" noAdjustHandles="1" noChangeArrowheads="1" noChangeShapeType="1" noTextEdit="1"/>
                </p:cNvSpPr>
                <p:nvPr/>
              </p:nvSpPr>
              <p:spPr>
                <a:xfrm>
                  <a:off x="0" y="2078269"/>
                  <a:ext cx="9067800" cy="906210"/>
                </a:xfrm>
                <a:prstGeom prst="rect">
                  <a:avLst/>
                </a:prstGeom>
                <a:blipFill rotWithShape="1">
                  <a:blip r:embed="rId2"/>
                  <a:stretch>
                    <a:fillRect l="-78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 name="Rectangle 6"/>
                <p:cNvSpPr/>
                <p:nvPr/>
              </p:nvSpPr>
              <p:spPr>
                <a:xfrm>
                  <a:off x="0" y="3505200"/>
                  <a:ext cx="9067800" cy="1993879"/>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d>
                          <m:dPr>
                            <m:begChr m:val="["/>
                            <m:endChr m:val="]"/>
                            <m:ctrlPr>
                              <a:rPr lang="en-US" sz="2000" i="1" smtClean="0">
                                <a:latin typeface="Cambria Math"/>
                              </a:rPr>
                            </m:ctrlPr>
                          </m:dPr>
                          <m:e>
                            <m:sSub>
                              <m:sSubPr>
                                <m:ctrlPr>
                                  <a:rPr lang="en-US" sz="2000" i="1">
                                    <a:latin typeface="Cambria Math"/>
                                  </a:rPr>
                                </m:ctrlPr>
                              </m:sSubPr>
                              <m:e>
                                <m:r>
                                  <a:rPr lang="en-US" sz="2000" i="1">
                                    <a:latin typeface="Cambria Math"/>
                                  </a:rPr>
                                  <m:t>𝐵</m:t>
                                </m:r>
                              </m:e>
                              <m:sub>
                                <m:r>
                                  <a:rPr lang="en-US" sz="2000" i="1">
                                    <a:latin typeface="Cambria Math"/>
                                  </a:rPr>
                                  <m:t>𝑡</m:t>
                                </m:r>
                              </m:sub>
                            </m:sSub>
                          </m:e>
                        </m:d>
                        <m:r>
                          <a:rPr lang="en-US" sz="2000" i="1">
                            <a:latin typeface="Cambria Math"/>
                          </a:rPr>
                          <m:t>=</m:t>
                        </m:r>
                        <m:d>
                          <m:dPr>
                            <m:begChr m:val="["/>
                            <m:endChr m:val="]"/>
                            <m:ctrlPr>
                              <a:rPr lang="en-US" sz="2000" i="1">
                                <a:latin typeface="Cambria Math"/>
                              </a:rPr>
                            </m:ctrlPr>
                          </m:dPr>
                          <m:e>
                            <m:r>
                              <a:rPr lang="en-US" sz="2000" i="1">
                                <a:latin typeface="Cambria Math"/>
                              </a:rPr>
                              <m:t>𝑊</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𝑍𝑁𝑡</m:t>
                                </m:r>
                              </m:e>
                              <m:sub>
                                <m:r>
                                  <a:rPr lang="en-US" sz="2000" i="1">
                                    <a:latin typeface="Cambria Math"/>
                                  </a:rPr>
                                  <m:t>𝑎𝑏𝑐</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𝑑</m:t>
                                </m:r>
                              </m:e>
                              <m:sub>
                                <m:r>
                                  <a:rPr lang="en-US" sz="2000" i="1">
                                    <a:latin typeface="Cambria Math"/>
                                  </a:rPr>
                                  <m:t>𝑡</m:t>
                                </m:r>
                              </m:sub>
                            </m:sSub>
                          </m:e>
                        </m:d>
                      </m:oMath>
                    </m:oMathPara>
                  </a14:m>
                  <a:endParaRPr lang="en-US" sz="2000" i="1" dirty="0" smtClean="0">
                    <a:latin typeface="Cambria Math"/>
                  </a:endParaRPr>
                </a:p>
                <a:p>
                  <a:endParaRPr lang="en-US" sz="2000" i="1" dirty="0" smtClean="0">
                    <a:latin typeface="Cambria Math"/>
                  </a:endParaRPr>
                </a:p>
                <a:p>
                  <a:r>
                    <a:rPr lang="en-US" sz="2000" dirty="0" smtClean="0"/>
                    <a:t>		</a:t>
                  </a:r>
                  <a14:m>
                    <m:oMath xmlns:m="http://schemas.openxmlformats.org/officeDocument/2006/math">
                      <m:r>
                        <a:rPr lang="en-US" sz="2000" i="1">
                          <a:latin typeface="Cambria Math"/>
                        </a:rPr>
                        <m:t>=</m:t>
                      </m:r>
                      <m:f>
                        <m:fPr>
                          <m:ctrlPr>
                            <a:rPr lang="en-US" sz="2000" i="1">
                              <a:latin typeface="Cambria Math"/>
                            </a:rPr>
                          </m:ctrlPr>
                        </m:fPr>
                        <m:num>
                          <m:r>
                            <a:rPr lang="en-US" sz="2000" i="1">
                              <a:latin typeface="Cambria Math"/>
                            </a:rPr>
                            <m:t>1</m:t>
                          </m:r>
                        </m:num>
                        <m:den>
                          <m:r>
                            <a:rPr lang="en-US" sz="2000" i="1">
                              <a:latin typeface="Cambria Math"/>
                            </a:rPr>
                            <m:t>9</m:t>
                          </m:r>
                        </m:den>
                      </m:f>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sSub>
                                  <m:sSubPr>
                                    <m:ctrlPr>
                                      <a:rPr lang="en-US" sz="2000" i="1">
                                        <a:latin typeface="Cambria Math"/>
                                      </a:rPr>
                                    </m:ctrlPr>
                                  </m:sSubPr>
                                  <m:e>
                                    <m:r>
                                      <a:rPr lang="en-US" sz="2000" i="1">
                                        <a:latin typeface="Cambria Math"/>
                                      </a:rPr>
                                      <m:t>2∙</m:t>
                                    </m:r>
                                    <m:r>
                                      <a:rPr lang="en-US" sz="2000" i="1">
                                        <a:latin typeface="Cambria Math"/>
                                      </a:rPr>
                                      <m:t>𝑍𝑡</m:t>
                                    </m:r>
                                  </m:e>
                                  <m:sub>
                                    <m:r>
                                      <a:rPr lang="en-US" sz="2000" i="1">
                                        <a:latin typeface="Cambria Math"/>
                                      </a:rPr>
                                      <m:t>𝑎𝑏</m:t>
                                    </m:r>
                                  </m:sub>
                                </m:sSub>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𝑏𝑐</m:t>
                                    </m:r>
                                  </m:sub>
                                </m:sSub>
                              </m:e>
                              <m:e>
                                <m:r>
                                  <a:rPr lang="en-US" sz="2000" i="1">
                                    <a:latin typeface="Cambria Math"/>
                                  </a:rPr>
                                  <m:t>2∙</m:t>
                                </m:r>
                                <m:sSub>
                                  <m:sSubPr>
                                    <m:ctrlPr>
                                      <a:rPr lang="en-US" sz="2000" i="1">
                                        <a:latin typeface="Cambria Math"/>
                                      </a:rPr>
                                    </m:ctrlPr>
                                  </m:sSubPr>
                                  <m:e>
                                    <m:r>
                                      <a:rPr lang="en-US" sz="2000" i="1">
                                        <a:latin typeface="Cambria Math"/>
                                      </a:rPr>
                                      <m:t>𝑍𝑡</m:t>
                                    </m:r>
                                  </m:e>
                                  <m:sub>
                                    <m:r>
                                      <a:rPr lang="en-US" sz="2000" i="1">
                                        <a:latin typeface="Cambria Math"/>
                                      </a:rPr>
                                      <m:t>𝑏𝑐</m:t>
                                    </m:r>
                                  </m:sub>
                                </m:sSub>
                                <m:r>
                                  <a:rPr lang="en-US" sz="2000" i="1">
                                    <a:latin typeface="Cambria Math"/>
                                  </a:rPr>
                                  <m:t>−</m:t>
                                </m:r>
                                <m:sSub>
                                  <m:sSubPr>
                                    <m:ctrlPr>
                                      <a:rPr lang="en-US" sz="2000" i="1">
                                        <a:latin typeface="Cambria Math"/>
                                      </a:rPr>
                                    </m:ctrlPr>
                                  </m:sSubPr>
                                  <m:e>
                                    <m:r>
                                      <a:rPr lang="en-US" sz="2000" i="1">
                                        <a:latin typeface="Cambria Math"/>
                                      </a:rPr>
                                      <m:t>2∙</m:t>
                                    </m:r>
                                    <m:r>
                                      <a:rPr lang="en-US" sz="2000" i="1">
                                        <a:latin typeface="Cambria Math"/>
                                      </a:rPr>
                                      <m:t>𝑍𝑡</m:t>
                                    </m:r>
                                  </m:e>
                                  <m:sub>
                                    <m:r>
                                      <a:rPr lang="en-US" sz="2000" i="1">
                                        <a:latin typeface="Cambria Math"/>
                                      </a:rPr>
                                      <m:t>𝑎𝑏</m:t>
                                    </m:r>
                                  </m:sub>
                                </m:sSub>
                              </m:e>
                              <m:e>
                                <m:r>
                                  <a:rPr lang="en-US" sz="2000" i="1">
                                    <a:latin typeface="Cambria Math"/>
                                  </a:rPr>
                                  <m:t>0</m:t>
                                </m:r>
                              </m:e>
                            </m:mr>
                            <m:mr>
                              <m:e>
                                <m:sSub>
                                  <m:sSubPr>
                                    <m:ctrlPr>
                                      <a:rPr lang="en-US" sz="2000" i="1">
                                        <a:latin typeface="Cambria Math"/>
                                      </a:rPr>
                                    </m:ctrlPr>
                                  </m:sSubPr>
                                  <m:e>
                                    <m:r>
                                      <a:rPr lang="en-US" sz="2000" i="1">
                                        <a:latin typeface="Cambria Math"/>
                                      </a:rPr>
                                      <m:t>2∙</m:t>
                                    </m:r>
                                    <m:r>
                                      <a:rPr lang="en-US" sz="2000" i="1">
                                        <a:latin typeface="Cambria Math"/>
                                      </a:rPr>
                                      <m:t>𝑍𝑡</m:t>
                                    </m:r>
                                  </m:e>
                                  <m:sub>
                                    <m:r>
                                      <a:rPr lang="en-US" sz="2000" i="1">
                                        <a:latin typeface="Cambria Math"/>
                                      </a:rPr>
                                      <m:t>𝑏𝑐</m:t>
                                    </m:r>
                                  </m:sub>
                                </m:sSub>
                                <m:r>
                                  <a:rPr lang="en-US" sz="2000" i="1">
                                    <a:latin typeface="Cambria Math"/>
                                  </a:rPr>
                                  <m:t>−2∙</m:t>
                                </m:r>
                                <m:sSub>
                                  <m:sSubPr>
                                    <m:ctrlPr>
                                      <a:rPr lang="en-US" sz="2000" i="1">
                                        <a:latin typeface="Cambria Math"/>
                                      </a:rPr>
                                    </m:ctrlPr>
                                  </m:sSubPr>
                                  <m:e>
                                    <m:r>
                                      <a:rPr lang="en-US" sz="2000" i="1">
                                        <a:latin typeface="Cambria Math"/>
                                      </a:rPr>
                                      <m:t>𝑍𝑡</m:t>
                                    </m:r>
                                  </m:e>
                                  <m:sub>
                                    <m:r>
                                      <a:rPr lang="en-US" sz="2000" i="1">
                                        <a:latin typeface="Cambria Math"/>
                                      </a:rPr>
                                      <m:t>𝑐𝑎</m:t>
                                    </m:r>
                                  </m:sub>
                                </m:sSub>
                              </m:e>
                              <m:e>
                                <m:r>
                                  <a:rPr lang="en-US" sz="2000" i="1">
                                    <a:latin typeface="Cambria Math"/>
                                  </a:rPr>
                                  <m:t>4∙</m:t>
                                </m:r>
                                <m:sSub>
                                  <m:sSubPr>
                                    <m:ctrlPr>
                                      <a:rPr lang="en-US" sz="2000" i="1">
                                        <a:latin typeface="Cambria Math"/>
                                      </a:rPr>
                                    </m:ctrlPr>
                                  </m:sSubPr>
                                  <m:e>
                                    <m:r>
                                      <a:rPr lang="en-US" sz="2000" i="1">
                                        <a:latin typeface="Cambria Math"/>
                                      </a:rPr>
                                      <m:t>𝑍𝑡</m:t>
                                    </m:r>
                                  </m:e>
                                  <m:sub>
                                    <m:r>
                                      <a:rPr lang="en-US" sz="2000" i="1">
                                        <a:latin typeface="Cambria Math"/>
                                      </a:rPr>
                                      <m:t>𝑏𝑐</m:t>
                                    </m:r>
                                  </m:sub>
                                </m:sSub>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𝑐𝑎</m:t>
                                    </m:r>
                                  </m:sub>
                                </m:sSub>
                              </m:e>
                              <m:e>
                                <m:r>
                                  <a:rPr lang="en-US" sz="2000" i="1">
                                    <a:latin typeface="Cambria Math"/>
                                  </a:rPr>
                                  <m:t>0</m:t>
                                </m:r>
                              </m:e>
                            </m:mr>
                            <m:mr>
                              <m:e>
                                <m:sSub>
                                  <m:sSubPr>
                                    <m:ctrlPr>
                                      <a:rPr lang="en-US" sz="2000" i="1">
                                        <a:latin typeface="Cambria Math"/>
                                      </a:rPr>
                                    </m:ctrlPr>
                                  </m:sSubPr>
                                  <m:e>
                                    <m:r>
                                      <a:rPr lang="en-US" sz="2000" i="1">
                                        <a:latin typeface="Cambria Math"/>
                                      </a:rPr>
                                      <m:t>𝑍𝑡</m:t>
                                    </m:r>
                                  </m:e>
                                  <m:sub>
                                    <m:r>
                                      <a:rPr lang="en-US" sz="2000" i="1">
                                        <a:latin typeface="Cambria Math"/>
                                      </a:rPr>
                                      <m:t>𝑎𝑏</m:t>
                                    </m:r>
                                  </m:sub>
                                </m:sSub>
                                <m:r>
                                  <a:rPr lang="en-US" sz="2000" i="1">
                                    <a:latin typeface="Cambria Math"/>
                                  </a:rPr>
                                  <m:t>−4∙</m:t>
                                </m:r>
                                <m:sSub>
                                  <m:sSubPr>
                                    <m:ctrlPr>
                                      <a:rPr lang="en-US" sz="2000" i="1">
                                        <a:latin typeface="Cambria Math"/>
                                      </a:rPr>
                                    </m:ctrlPr>
                                  </m:sSubPr>
                                  <m:e>
                                    <m:r>
                                      <a:rPr lang="en-US" sz="2000" i="1">
                                        <a:latin typeface="Cambria Math"/>
                                      </a:rPr>
                                      <m:t>𝑍𝑡</m:t>
                                    </m:r>
                                  </m:e>
                                  <m:sub>
                                    <m:r>
                                      <a:rPr lang="en-US" sz="2000" i="1">
                                        <a:latin typeface="Cambria Math"/>
                                      </a:rPr>
                                      <m:t>𝑐𝑎</m:t>
                                    </m:r>
                                  </m:sub>
                                </m:sSub>
                              </m:e>
                              <m:e>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𝑎𝑏</m:t>
                                    </m:r>
                                  </m:sub>
                                </m:sSub>
                                <m:r>
                                  <a:rPr lang="en-US" sz="2000" i="1">
                                    <a:latin typeface="Cambria Math"/>
                                  </a:rPr>
                                  <m:t>−</m:t>
                                </m:r>
                                <m:sSub>
                                  <m:sSubPr>
                                    <m:ctrlPr>
                                      <a:rPr lang="en-US" sz="2000" i="1">
                                        <a:latin typeface="Cambria Math"/>
                                      </a:rPr>
                                    </m:ctrlPr>
                                  </m:sSubPr>
                                  <m:e>
                                    <m:r>
                                      <a:rPr lang="en-US" sz="2000" i="1">
                                        <a:latin typeface="Cambria Math"/>
                                      </a:rPr>
                                      <m:t>2∙</m:t>
                                    </m:r>
                                    <m:r>
                                      <a:rPr lang="en-US" sz="2000" i="1">
                                        <a:latin typeface="Cambria Math"/>
                                      </a:rPr>
                                      <m:t>𝑍𝑡</m:t>
                                    </m:r>
                                  </m:e>
                                  <m:sub>
                                    <m:r>
                                      <a:rPr lang="en-US" sz="2000" i="1">
                                        <a:latin typeface="Cambria Math"/>
                                      </a:rPr>
                                      <m:t>𝑐𝑎</m:t>
                                    </m:r>
                                  </m:sub>
                                </m:sSub>
                              </m:e>
                              <m:e>
                                <m:r>
                                  <a:rPr lang="en-US" sz="2000" i="1">
                                    <a:latin typeface="Cambria Math"/>
                                  </a:rPr>
                                  <m:t>0</m:t>
                                </m:r>
                              </m:e>
                            </m:mr>
                          </m:m>
                        </m:e>
                      </m:d>
                    </m:oMath>
                  </a14:m>
                  <a:r>
                    <a:rPr lang="en-US" sz="2000" dirty="0"/>
                    <a:t> </a:t>
                  </a:r>
                  <a:r>
                    <a:rPr lang="en-US" sz="2000" dirty="0" smtClean="0"/>
                    <a:t>	  </a:t>
                  </a:r>
                  <a:r>
                    <a:rPr lang="en-US" sz="2000" dirty="0" smtClean="0">
                      <a:latin typeface="Times New Roman" pitchFamily="18" charset="0"/>
                      <a:cs typeface="Times New Roman" pitchFamily="18" charset="0"/>
                    </a:rPr>
                    <a:t>(72)</a:t>
                  </a:r>
                  <a:r>
                    <a:rPr lang="en-US" sz="2000" dirty="0" smtClean="0"/>
                    <a:t>							</a:t>
                  </a:r>
                  <a:endParaRPr lang="en-US" sz="2000" dirty="0"/>
                </a:p>
              </p:txBody>
            </p:sp>
          </mc:Choice>
          <mc:Fallback>
            <p:sp>
              <p:nvSpPr>
                <p:cNvPr id="7" name="Rectangle 6"/>
                <p:cNvSpPr>
                  <a:spLocks noRot="1" noChangeAspect="1" noMove="1" noResize="1" noEditPoints="1" noAdjustHandles="1" noChangeArrowheads="1" noChangeShapeType="1" noTextEdit="1"/>
                </p:cNvSpPr>
                <p:nvPr/>
              </p:nvSpPr>
              <p:spPr>
                <a:xfrm>
                  <a:off x="0" y="3505200"/>
                  <a:ext cx="9067800" cy="1993879"/>
                </a:xfrm>
                <a:prstGeom prst="rect">
                  <a:avLst/>
                </a:prstGeom>
                <a:blipFill rotWithShape="1">
                  <a:blip r:embed="rId3"/>
                  <a:stretch>
                    <a:fillRect/>
                  </a:stretch>
                </a:blipFill>
              </p:spPr>
              <p:txBody>
                <a:bodyPr/>
                <a:lstStyle/>
                <a:p>
                  <a:r>
                    <a:rPr lang="en-US">
                      <a:noFill/>
                    </a:rPr>
                    <a:t> </a:t>
                  </a:r>
                </a:p>
              </p:txBody>
            </p:sp>
          </mc:Fallback>
        </mc:AlternateContent>
      </p:grpSp>
      <p:sp>
        <p:nvSpPr>
          <p:cNvPr id="4" name="Slide Number Placeholder 3"/>
          <p:cNvSpPr>
            <a:spLocks noGrp="1"/>
          </p:cNvSpPr>
          <p:nvPr>
            <p:ph type="sldNum" sz="quarter" idx="12"/>
          </p:nvPr>
        </p:nvSpPr>
        <p:spPr/>
        <p:txBody>
          <a:bodyPr/>
          <a:lstStyle/>
          <a:p>
            <a:fld id="{B6F15528-21DE-4FAA-801E-634DDDAF4B2B}" type="slidenum">
              <a:rPr lang="en-US" smtClean="0"/>
              <a:pPr/>
              <a:t>153</a:t>
            </a:fld>
            <a:endParaRPr lang="en-US"/>
          </a:p>
        </p:txBody>
      </p:sp>
      <p:sp>
        <p:nvSpPr>
          <p:cNvPr id="8" name="TextBox 7"/>
          <p:cNvSpPr txBox="1"/>
          <p:nvPr/>
        </p:nvSpPr>
        <p:spPr>
          <a:xfrm>
            <a:off x="-20972" y="381000"/>
            <a:ext cx="9144000" cy="1015663"/>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a:t>
            </a:r>
            <a:r>
              <a:rPr lang="en-US" sz="3200" dirty="0" smtClean="0">
                <a:latin typeface="Times New Roman" pitchFamily="18" charset="0"/>
                <a:cs typeface="Times New Roman" pitchFamily="18" charset="0"/>
              </a:rPr>
              <a:t>Models</a:t>
            </a:r>
          </a:p>
          <a:p>
            <a:pPr lvl="1" algn="ctr"/>
            <a:r>
              <a:rPr lang="en-US" sz="2800" dirty="0">
                <a:latin typeface="Times New Roman" pitchFamily="18" charset="0"/>
                <a:cs typeface="Times New Roman" pitchFamily="18" charset="0"/>
              </a:rPr>
              <a:t>The Ungrounded Wye-Delta Step Down </a:t>
            </a:r>
            <a:r>
              <a:rPr lang="en-US" sz="2800" dirty="0" smtClean="0">
                <a:latin typeface="Times New Roman" pitchFamily="18" charset="0"/>
                <a:cs typeface="Times New Roman" pitchFamily="18" charset="0"/>
              </a:rPr>
              <a:t>Connection</a:t>
            </a:r>
            <a:endParaRPr lang="en-US" sz="2800" dirty="0">
              <a:latin typeface="Times New Roman" pitchFamily="18" charset="0"/>
              <a:cs typeface="Times New Roman" pitchFamily="18" charset="0"/>
            </a:endParaRPr>
          </a:p>
        </p:txBody>
      </p:sp>
    </p:spTree>
    <p:extLst>
      <p:ext uri="{BB962C8B-B14F-4D97-AF65-F5344CB8AC3E}">
        <p14:creationId xmlns:p14="http://schemas.microsoft.com/office/powerpoint/2010/main" val="1196960136"/>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 3: Three Phase Transformer Models</a:t>
            </a:r>
          </a:p>
        </p:txBody>
      </p:sp>
      <p:sp>
        <p:nvSpPr>
          <p:cNvPr id="3" name="Content Placeholder 2"/>
          <p:cNvSpPr>
            <a:spLocks noGrp="1"/>
          </p:cNvSpPr>
          <p:nvPr>
            <p:ph idx="1"/>
          </p:nvPr>
        </p:nvSpPr>
        <p:spPr/>
        <p:txBody>
          <a:bodyPr>
            <a:normAutofit/>
          </a:bodyPr>
          <a:lstStyle/>
          <a:p>
            <a:r>
              <a:rPr lang="en-US" dirty="0"/>
              <a:t>Three Phase Transformer Models</a:t>
            </a:r>
          </a:p>
          <a:p>
            <a:pPr lvl="1"/>
            <a:r>
              <a:rPr lang="en-US" sz="2400" dirty="0"/>
              <a:t>General Three Phase Transformer Banks</a:t>
            </a:r>
          </a:p>
          <a:p>
            <a:pPr lvl="1"/>
            <a:r>
              <a:rPr lang="en-US" sz="2400" dirty="0"/>
              <a:t>Generalized Matrices</a:t>
            </a:r>
          </a:p>
          <a:p>
            <a:pPr lvl="1"/>
            <a:r>
              <a:rPr lang="en-US" sz="2400" dirty="0" smtClean="0"/>
              <a:t>Symmetrical Components</a:t>
            </a:r>
            <a:endParaRPr lang="en-US" sz="2400" dirty="0"/>
          </a:p>
          <a:p>
            <a:pPr lvl="1"/>
            <a:r>
              <a:rPr lang="en-US" sz="2400" dirty="0"/>
              <a:t>The Delta-Grounded Wye Step Down Connection</a:t>
            </a:r>
          </a:p>
          <a:p>
            <a:pPr lvl="1"/>
            <a:r>
              <a:rPr lang="en-US" sz="2400" dirty="0"/>
              <a:t>The </a:t>
            </a:r>
            <a:r>
              <a:rPr lang="en-US" sz="2400" dirty="0" smtClean="0"/>
              <a:t>Ungrounded </a:t>
            </a:r>
            <a:r>
              <a:rPr lang="en-US" sz="2400" dirty="0"/>
              <a:t>Wye-Delta Step Down Connection</a:t>
            </a:r>
          </a:p>
          <a:p>
            <a:pPr lvl="1"/>
            <a:r>
              <a:rPr lang="en-US" sz="2400" b="1" u="sng" dirty="0"/>
              <a:t>The Grounded Wye-Grounded Wye Connection</a:t>
            </a:r>
          </a:p>
          <a:p>
            <a:pPr lvl="1"/>
            <a:r>
              <a:rPr lang="en-US" sz="2400" dirty="0"/>
              <a:t>The Delta-Delta  Connection</a:t>
            </a:r>
          </a:p>
          <a:p>
            <a:pPr lvl="1"/>
            <a:r>
              <a:rPr lang="en-US" sz="2400" dirty="0"/>
              <a:t>Open Wye-Open Delta</a:t>
            </a:r>
          </a:p>
          <a:p>
            <a:pPr lvl="1"/>
            <a:r>
              <a:rPr lang="en-US" sz="2400" dirty="0"/>
              <a:t>Thevenin Equivalent Circuit</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154</a:t>
            </a:fld>
            <a:endParaRPr lang="en-US"/>
          </a:p>
        </p:txBody>
      </p:sp>
    </p:spTree>
    <p:extLst>
      <p:ext uri="{BB962C8B-B14F-4D97-AF65-F5344CB8AC3E}">
        <p14:creationId xmlns:p14="http://schemas.microsoft.com/office/powerpoint/2010/main" val="385425263"/>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grpSp>
        <p:nvGrpSpPr>
          <p:cNvPr id="9" name="Group 8"/>
          <p:cNvGrpSpPr/>
          <p:nvPr/>
        </p:nvGrpSpPr>
        <p:grpSpPr>
          <a:xfrm>
            <a:off x="381000" y="2362633"/>
            <a:ext cx="8382000" cy="2590367"/>
            <a:chOff x="381000" y="1676400"/>
            <a:chExt cx="8534400" cy="2590367"/>
          </a:xfrm>
        </p:grpSpPr>
        <p:sp>
          <p:nvSpPr>
            <p:cNvPr id="7" name="TextBox 6"/>
            <p:cNvSpPr txBox="1"/>
            <p:nvPr/>
          </p:nvSpPr>
          <p:spPr>
            <a:xfrm>
              <a:off x="381000" y="1676400"/>
              <a:ext cx="8534400" cy="1508105"/>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The </a:t>
              </a:r>
              <a:r>
                <a:rPr lang="en-US" sz="2400" dirty="0" smtClean="0">
                  <a:latin typeface="Times New Roman" pitchFamily="18" charset="0"/>
                  <a:cs typeface="Times New Roman" pitchFamily="18" charset="0"/>
                </a:rPr>
                <a:t>grounded wye-grounded wye connection is primarily used to supply single-phase and three-phase loads on four-wire multi-grounded systems.</a:t>
              </a:r>
            </a:p>
            <a:p>
              <a:pPr marL="0" lvl="2"/>
              <a:endParaRPr lang="en-US" sz="2000" dirty="0" smtClean="0"/>
            </a:p>
          </p:txBody>
        </p:sp>
        <p:sp>
          <p:nvSpPr>
            <p:cNvPr id="5" name="Rectangle 4"/>
            <p:cNvSpPr/>
            <p:nvPr/>
          </p:nvSpPr>
          <p:spPr>
            <a:xfrm>
              <a:off x="381000" y="2697107"/>
              <a:ext cx="8534400" cy="1569660"/>
            </a:xfrm>
            <a:prstGeom prst="rect">
              <a:avLst/>
            </a:prstGeom>
          </p:spPr>
          <p:txBody>
            <a:bodyPr wrap="square">
              <a:spAutoFit/>
            </a:bodyPr>
            <a:lstStyle/>
            <a:p>
              <a:endParaRPr lang="en-US" sz="2400" dirty="0" smtClean="0">
                <a:latin typeface="Times New Roman" pitchFamily="18" charset="0"/>
                <a:cs typeface="Times New Roman" pitchFamily="18" charset="0"/>
              </a:endParaRPr>
            </a:p>
            <a:p>
              <a:pPr marL="457200" indent="-457200">
                <a:buFont typeface="Wingdings" pitchFamily="2" charset="2"/>
                <a:buChar char="Ø"/>
              </a:pPr>
              <a:r>
                <a:rPr lang="en-US" sz="2400" dirty="0" smtClean="0">
                  <a:latin typeface="Times New Roman" pitchFamily="18" charset="0"/>
                  <a:cs typeface="Times New Roman" pitchFamily="18" charset="0"/>
                </a:rPr>
                <a:t>Unlike </a:t>
              </a:r>
              <a:r>
                <a:rPr lang="en-US" sz="2400" dirty="0">
                  <a:latin typeface="Times New Roman" pitchFamily="18" charset="0"/>
                  <a:cs typeface="Times New Roman" pitchFamily="18" charset="0"/>
                </a:rPr>
                <a:t>the delta-wye and wye-delta connections, there is no phase shift between the voltages and currents on the two sides of the </a:t>
              </a:r>
              <a:r>
                <a:rPr lang="en-US" sz="2400" dirty="0" smtClean="0">
                  <a:latin typeface="Times New Roman" pitchFamily="18" charset="0"/>
                  <a:cs typeface="Times New Roman" pitchFamily="18" charset="0"/>
                </a:rPr>
                <a:t>bank.</a:t>
              </a:r>
              <a:endParaRPr lang="en-US" sz="2400" dirty="0">
                <a:latin typeface="Times New Roman" pitchFamily="18" charset="0"/>
                <a:cs typeface="Times New Roman" pitchFamily="18" charset="0"/>
              </a:endParaRPr>
            </a:p>
          </p:txBody>
        </p:sp>
      </p:grpSp>
      <p:sp>
        <p:nvSpPr>
          <p:cNvPr id="3" name="Slide Number Placeholder 2"/>
          <p:cNvSpPr>
            <a:spLocks noGrp="1"/>
          </p:cNvSpPr>
          <p:nvPr>
            <p:ph type="sldNum" sz="quarter" idx="12"/>
          </p:nvPr>
        </p:nvSpPr>
        <p:spPr/>
        <p:txBody>
          <a:bodyPr/>
          <a:lstStyle/>
          <a:p>
            <a:fld id="{B6F15528-21DE-4FAA-801E-634DDDAF4B2B}" type="slidenum">
              <a:rPr lang="en-US" smtClean="0"/>
              <a:pPr/>
              <a:t>155</a:t>
            </a:fld>
            <a:endParaRPr lang="en-US"/>
          </a:p>
        </p:txBody>
      </p:sp>
      <p:sp>
        <p:nvSpPr>
          <p:cNvPr id="8" name="TextBox 7"/>
          <p:cNvSpPr txBox="1"/>
          <p:nvPr/>
        </p:nvSpPr>
        <p:spPr>
          <a:xfrm>
            <a:off x="-20972" y="381000"/>
            <a:ext cx="9144000" cy="1077218"/>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a:t>
            </a:r>
            <a:r>
              <a:rPr lang="en-US" sz="3200" dirty="0" smtClean="0">
                <a:latin typeface="Times New Roman" pitchFamily="18" charset="0"/>
                <a:cs typeface="Times New Roman" pitchFamily="18" charset="0"/>
              </a:rPr>
              <a:t>Models</a:t>
            </a:r>
          </a:p>
          <a:p>
            <a:pPr marL="457200" lvl="4" algn="ctr"/>
            <a:r>
              <a:rPr lang="en-US" sz="3200" dirty="0">
                <a:latin typeface="Times New Roman" pitchFamily="18" charset="0"/>
                <a:cs typeface="Times New Roman" pitchFamily="18" charset="0"/>
              </a:rPr>
              <a:t>The Grounded Wye-Grounded Wye Connection</a:t>
            </a:r>
          </a:p>
        </p:txBody>
      </p:sp>
    </p:spTree>
    <p:extLst>
      <p:ext uri="{BB962C8B-B14F-4D97-AF65-F5344CB8AC3E}">
        <p14:creationId xmlns:p14="http://schemas.microsoft.com/office/powerpoint/2010/main" val="2928310745"/>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799" y="1549501"/>
            <a:ext cx="7315201" cy="4698899"/>
          </a:xfrm>
          <a:prstGeom prst="rect">
            <a:avLst/>
          </a:prstGeom>
        </p:spPr>
      </p:pic>
      <p:sp>
        <p:nvSpPr>
          <p:cNvPr id="8" name="TextBox 7"/>
          <p:cNvSpPr txBox="1"/>
          <p:nvPr/>
        </p:nvSpPr>
        <p:spPr>
          <a:xfrm>
            <a:off x="4000499" y="6143342"/>
            <a:ext cx="1409701"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Figure 8.0</a:t>
            </a:r>
            <a:endParaRPr lang="en-US" sz="2000" dirty="0">
              <a:latin typeface="Times New Roman" pitchFamily="18" charset="0"/>
              <a:cs typeface="Times New Roman" pitchFamily="18" charset="0"/>
            </a:endParaRPr>
          </a:p>
        </p:txBody>
      </p:sp>
      <p:sp>
        <p:nvSpPr>
          <p:cNvPr id="5" name="Slide Number Placeholder 4"/>
          <p:cNvSpPr>
            <a:spLocks noGrp="1"/>
          </p:cNvSpPr>
          <p:nvPr>
            <p:ph type="sldNum" sz="quarter" idx="12"/>
          </p:nvPr>
        </p:nvSpPr>
        <p:spPr/>
        <p:txBody>
          <a:bodyPr/>
          <a:lstStyle/>
          <a:p>
            <a:fld id="{B6F15528-21DE-4FAA-801E-634DDDAF4B2B}" type="slidenum">
              <a:rPr lang="en-US" smtClean="0"/>
              <a:pPr/>
              <a:t>156</a:t>
            </a:fld>
            <a:endParaRPr lang="en-US"/>
          </a:p>
        </p:txBody>
      </p:sp>
      <p:sp>
        <p:nvSpPr>
          <p:cNvPr id="10" name="TextBox 9"/>
          <p:cNvSpPr txBox="1"/>
          <p:nvPr/>
        </p:nvSpPr>
        <p:spPr>
          <a:xfrm>
            <a:off x="-20972" y="381000"/>
            <a:ext cx="9144000" cy="1077218"/>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a:t>
            </a:r>
            <a:r>
              <a:rPr lang="en-US" sz="3200" dirty="0" smtClean="0">
                <a:latin typeface="Times New Roman" pitchFamily="18" charset="0"/>
                <a:cs typeface="Times New Roman" pitchFamily="18" charset="0"/>
              </a:rPr>
              <a:t>Models</a:t>
            </a:r>
          </a:p>
          <a:p>
            <a:pPr marL="457200" lvl="4" algn="ctr"/>
            <a:r>
              <a:rPr lang="en-US" sz="3200" dirty="0">
                <a:latin typeface="Times New Roman" pitchFamily="18" charset="0"/>
                <a:cs typeface="Times New Roman" pitchFamily="18" charset="0"/>
              </a:rPr>
              <a:t>The Grounded Wye-Grounded Wye Connection</a:t>
            </a:r>
          </a:p>
        </p:txBody>
      </p:sp>
    </p:spTree>
    <p:extLst>
      <p:ext uri="{BB962C8B-B14F-4D97-AF65-F5344CB8AC3E}">
        <p14:creationId xmlns:p14="http://schemas.microsoft.com/office/powerpoint/2010/main" val="3284804727"/>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mc:Choice xmlns:a14="http://schemas.microsoft.com/office/drawing/2010/main" Requires="a14">
          <p:sp>
            <p:nvSpPr>
              <p:cNvPr id="7" name="TextBox 6"/>
              <p:cNvSpPr txBox="1"/>
              <p:nvPr/>
            </p:nvSpPr>
            <p:spPr>
              <a:xfrm>
                <a:off x="457199" y="2208641"/>
                <a:ext cx="8382001" cy="3658759"/>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With </a:t>
                </a:r>
                <a:r>
                  <a:rPr lang="en-US" sz="2400" dirty="0" smtClean="0">
                    <a:latin typeface="Times New Roman" pitchFamily="18" charset="0"/>
                    <a:cs typeface="Times New Roman" pitchFamily="18" charset="0"/>
                  </a:rPr>
                  <a:t>reference to Figure 8.0, the ideal transformer voltages on the secondary windings can be computed by:</a:t>
                </a:r>
              </a:p>
              <a:p>
                <a:pPr marL="0" lvl="2" algn="ctr"/>
                <a:endParaRPr lang="en-US" sz="2400" i="1" dirty="0" smtClean="0">
                  <a:latin typeface="Cambria Math"/>
                </a:endParaRPr>
              </a:p>
              <a:p>
                <a:pPr marL="0" lvl="2" algn="ct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𝑉𝑡</m:t>
                                  </m:r>
                                </m:e>
                                <m:sub>
                                  <m:r>
                                    <a:rPr lang="en-US" sz="2000" i="1">
                                      <a:latin typeface="Cambria Math"/>
                                    </a:rPr>
                                    <m:t>𝑎</m:t>
                                  </m:r>
                                </m:sub>
                              </m:sSub>
                            </m:e>
                          </m:mr>
                          <m:mr>
                            <m:e>
                              <m:sSub>
                                <m:sSubPr>
                                  <m:ctrlPr>
                                    <a:rPr lang="en-US" sz="2000" i="1">
                                      <a:latin typeface="Cambria Math"/>
                                    </a:rPr>
                                  </m:ctrlPr>
                                </m:sSubPr>
                                <m:e>
                                  <m:r>
                                    <a:rPr lang="en-US" sz="2000" i="1">
                                      <a:latin typeface="Cambria Math"/>
                                    </a:rPr>
                                    <m:t>𝑉𝑡</m:t>
                                  </m:r>
                                </m:e>
                                <m:sub>
                                  <m:r>
                                    <a:rPr lang="en-US" sz="2000" i="1">
                                      <a:latin typeface="Cambria Math"/>
                                    </a:rPr>
                                    <m:t>𝑏</m:t>
                                  </m:r>
                                </m:sub>
                              </m:sSub>
                            </m:e>
                          </m:mr>
                          <m:mr>
                            <m:e>
                              <m:sSub>
                                <m:sSubPr>
                                  <m:ctrlPr>
                                    <a:rPr lang="en-US" sz="2000" i="1">
                                      <a:latin typeface="Cambria Math"/>
                                    </a:rPr>
                                  </m:ctrlPr>
                                </m:sSubPr>
                                <m:e>
                                  <m:r>
                                    <a:rPr lang="en-US" sz="2000" i="1">
                                      <a:latin typeface="Cambria Math"/>
                                    </a:rPr>
                                    <m:t>𝑉𝑡</m:t>
                                  </m:r>
                                </m:e>
                                <m:sub>
                                  <m:r>
                                    <a:rPr lang="en-US" sz="2000" i="1">
                                      <a:latin typeface="Cambria Math"/>
                                    </a:rPr>
                                    <m:t>𝑐</m:t>
                                  </m:r>
                                </m:sub>
                              </m:sSub>
                            </m:e>
                          </m:mr>
                        </m:m>
                      </m:e>
                    </m:d>
                    <m:r>
                      <a:rPr lang="en-US" sz="2000" i="1">
                        <a:latin typeface="Cambria Math"/>
                      </a:rPr>
                      <m:t>=</m:t>
                    </m:r>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m:t>
                                  </m:r>
                                </m:e>
                                <m:sub>
                                  <m:r>
                                    <a:rPr lang="en-US" sz="2000" i="1">
                                      <a:latin typeface="Cambria Math"/>
                                    </a:rPr>
                                    <m:t>𝑎𝑔</m:t>
                                  </m:r>
                                </m:sub>
                              </m:sSub>
                            </m:e>
                          </m:mr>
                          <m:mr>
                            <m:e>
                              <m:sSub>
                                <m:sSubPr>
                                  <m:ctrlPr>
                                    <a:rPr lang="en-US" sz="2000" i="1">
                                      <a:latin typeface="Cambria Math"/>
                                    </a:rPr>
                                  </m:ctrlPr>
                                </m:sSubPr>
                                <m:e>
                                  <m:r>
                                    <a:rPr lang="en-US" sz="2000" i="1">
                                      <a:latin typeface="Cambria Math"/>
                                    </a:rPr>
                                    <m:t>𝑉</m:t>
                                  </m:r>
                                </m:e>
                                <m:sub>
                                  <m:r>
                                    <a:rPr lang="en-US" sz="2000" i="1">
                                      <a:latin typeface="Cambria Math"/>
                                    </a:rPr>
                                    <m:t>𝑏𝑔</m:t>
                                  </m:r>
                                </m:sub>
                              </m:sSub>
                            </m:e>
                          </m:mr>
                          <m:mr>
                            <m:e>
                              <m:sSub>
                                <m:sSubPr>
                                  <m:ctrlPr>
                                    <a:rPr lang="en-US" sz="2000" i="1">
                                      <a:latin typeface="Cambria Math"/>
                                    </a:rPr>
                                  </m:ctrlPr>
                                </m:sSubPr>
                                <m:e>
                                  <m:r>
                                    <a:rPr lang="en-US" sz="2000" i="1">
                                      <a:latin typeface="Cambria Math"/>
                                    </a:rPr>
                                    <m:t>𝑉</m:t>
                                  </m:r>
                                </m:e>
                                <m:sub>
                                  <m:r>
                                    <a:rPr lang="en-US" sz="2000" i="1">
                                      <a:latin typeface="Cambria Math"/>
                                    </a:rPr>
                                    <m:t>𝑐𝑔</m:t>
                                  </m:r>
                                </m:sub>
                              </m:sSub>
                            </m:e>
                          </m:mr>
                        </m:m>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𝑍𝑡</m:t>
                                  </m:r>
                                </m:e>
                                <m:sub>
                                  <m:r>
                                    <a:rPr lang="en-US" sz="2000" i="1">
                                      <a:latin typeface="Cambria Math"/>
                                    </a:rPr>
                                    <m:t>𝑎</m:t>
                                  </m:r>
                                </m:sub>
                              </m:sSub>
                            </m:e>
                            <m:e>
                              <m:r>
                                <a:rPr lang="en-US" sz="2000" i="1">
                                  <a:latin typeface="Cambria Math"/>
                                </a:rPr>
                                <m:t>0</m:t>
                              </m:r>
                            </m:e>
                            <m:e>
                              <m:r>
                                <a:rPr lang="en-US" sz="2000" i="1">
                                  <a:latin typeface="Cambria Math"/>
                                </a:rPr>
                                <m:t>0</m:t>
                              </m:r>
                            </m:e>
                          </m:mr>
                          <m:mr>
                            <m:e>
                              <m:r>
                                <a:rPr lang="en-US" sz="2000" i="1">
                                  <a:latin typeface="Cambria Math"/>
                                </a:rPr>
                                <m:t>0</m:t>
                              </m:r>
                            </m:e>
                            <m:e>
                              <m:sSub>
                                <m:sSubPr>
                                  <m:ctrlPr>
                                    <a:rPr lang="en-US" sz="2000" i="1">
                                      <a:latin typeface="Cambria Math"/>
                                    </a:rPr>
                                  </m:ctrlPr>
                                </m:sSubPr>
                                <m:e>
                                  <m:r>
                                    <a:rPr lang="en-US" sz="2000" i="1">
                                      <a:latin typeface="Cambria Math"/>
                                    </a:rPr>
                                    <m:t>𝑍𝑡</m:t>
                                  </m:r>
                                </m:e>
                                <m:sub>
                                  <m:r>
                                    <a:rPr lang="en-US" sz="2000" i="1">
                                      <a:latin typeface="Cambria Math"/>
                                    </a:rPr>
                                    <m:t>𝑏</m:t>
                                  </m:r>
                                </m:sub>
                              </m:sSub>
                            </m:e>
                            <m:e>
                              <m:r>
                                <a:rPr lang="en-US" sz="2000" i="1">
                                  <a:latin typeface="Cambria Math"/>
                                </a:rPr>
                                <m:t>0</m:t>
                              </m:r>
                            </m:e>
                          </m:mr>
                          <m:mr>
                            <m:e>
                              <m:r>
                                <a:rPr lang="en-US" sz="2000" i="1">
                                  <a:latin typeface="Cambria Math"/>
                                </a:rPr>
                                <m:t>0</m:t>
                              </m:r>
                            </m:e>
                            <m:e>
                              <m:r>
                                <a:rPr lang="en-US" sz="2000" i="1">
                                  <a:latin typeface="Cambria Math"/>
                                </a:rPr>
                                <m:t>0</m:t>
                              </m:r>
                            </m:e>
                            <m:e>
                              <m:sSub>
                                <m:sSubPr>
                                  <m:ctrlPr>
                                    <a:rPr lang="en-US" sz="2000" i="1">
                                      <a:latin typeface="Cambria Math"/>
                                    </a:rPr>
                                  </m:ctrlPr>
                                </m:sSubPr>
                                <m:e>
                                  <m:r>
                                    <a:rPr lang="en-US" sz="2000" i="1">
                                      <a:latin typeface="Cambria Math"/>
                                    </a:rPr>
                                    <m:t>𝑍𝑡</m:t>
                                  </m:r>
                                </m:e>
                                <m:sub>
                                  <m:r>
                                    <a:rPr lang="en-US" sz="2000" i="1">
                                      <a:latin typeface="Cambria Math"/>
                                    </a:rPr>
                                    <m:t>𝑐</m:t>
                                  </m:r>
                                </m:sub>
                              </m:sSub>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𝑎</m:t>
                                  </m:r>
                                </m:sub>
                              </m:sSub>
                            </m:e>
                          </m:mr>
                          <m:mr>
                            <m:e>
                              <m:sSub>
                                <m:sSubPr>
                                  <m:ctrlPr>
                                    <a:rPr lang="en-US" sz="2000" i="1">
                                      <a:latin typeface="Cambria Math"/>
                                    </a:rPr>
                                  </m:ctrlPr>
                                </m:sSubPr>
                                <m:e>
                                  <m:r>
                                    <a:rPr lang="en-US" sz="2000" i="1">
                                      <a:latin typeface="Cambria Math"/>
                                    </a:rPr>
                                    <m:t>𝐼</m:t>
                                  </m:r>
                                </m:e>
                                <m:sub>
                                  <m:r>
                                    <a:rPr lang="en-US" sz="2000" i="1">
                                      <a:latin typeface="Cambria Math"/>
                                    </a:rPr>
                                    <m:t>𝑏</m:t>
                                  </m:r>
                                </m:sub>
                              </m:sSub>
                            </m:e>
                          </m:mr>
                          <m:mr>
                            <m:e>
                              <m:sSub>
                                <m:sSubPr>
                                  <m:ctrlPr>
                                    <a:rPr lang="en-US" sz="2000" i="1">
                                      <a:latin typeface="Cambria Math"/>
                                    </a:rPr>
                                  </m:ctrlPr>
                                </m:sSubPr>
                                <m:e>
                                  <m:r>
                                    <a:rPr lang="en-US" sz="2000" i="1">
                                      <a:latin typeface="Cambria Math"/>
                                    </a:rPr>
                                    <m:t>𝐼</m:t>
                                  </m:r>
                                </m:e>
                                <m:sub>
                                  <m:r>
                                    <a:rPr lang="en-US" sz="2000" i="1">
                                      <a:latin typeface="Cambria Math"/>
                                    </a:rPr>
                                    <m:t>𝑐</m:t>
                                  </m:r>
                                </m:sub>
                              </m:sSub>
                            </m:e>
                          </m:mr>
                        </m:m>
                      </m:e>
                    </m:d>
                  </m:oMath>
                </a14:m>
                <a:r>
                  <a:rPr lang="en-US" sz="2000" dirty="0" smtClean="0"/>
                  <a:t>	</a:t>
                </a:r>
                <a:r>
                  <a:rPr lang="en-US" sz="2000" dirty="0" smtClean="0"/>
                  <a:t>	</a:t>
                </a:r>
                <a:r>
                  <a:rPr lang="en-US" sz="2000" dirty="0" smtClean="0">
                    <a:latin typeface="Times New Roman" pitchFamily="18" charset="0"/>
                    <a:cs typeface="Times New Roman" pitchFamily="18" charset="0"/>
                  </a:rPr>
                  <a:t>(</a:t>
                </a:r>
                <a:r>
                  <a:rPr lang="en-US" sz="2000" dirty="0" smtClean="0">
                    <a:latin typeface="Times New Roman" pitchFamily="18" charset="0"/>
                    <a:cs typeface="Times New Roman" pitchFamily="18" charset="0"/>
                  </a:rPr>
                  <a:t>73)</a:t>
                </a:r>
              </a:p>
              <a:p>
                <a:pPr marL="0" lvl="2" algn="ctr"/>
                <a:endParaRPr lang="en-US" sz="2000" dirty="0" smtClean="0"/>
              </a:p>
              <a:p>
                <a:pPr marL="0" lvl="2" algn="ctr"/>
                <a:endParaRPr lang="en-US" sz="2000" i="1" dirty="0" smtClean="0">
                  <a:latin typeface="Cambria Math"/>
                </a:endParaRPr>
              </a:p>
              <a:p>
                <a:pPr marL="0" lvl="2"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𝑉𝑡</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𝑉𝐿𝐺</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𝑍𝑡</m:t>
                            </m:r>
                          </m:e>
                          <m:sub>
                            <m:r>
                              <a:rPr lang="en-US" sz="2000" i="1">
                                <a:latin typeface="Cambria Math"/>
                              </a:rPr>
                              <m:t>𝑎𝑏𝑐</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r>
                  <a:rPr lang="en-US" sz="2000" dirty="0" smtClean="0"/>
                  <a:t>		</a:t>
                </a:r>
                <a:r>
                  <a:rPr lang="en-US" sz="2000" dirty="0" smtClean="0">
                    <a:latin typeface="Times New Roman" pitchFamily="18" charset="0"/>
                    <a:cs typeface="Times New Roman" pitchFamily="18" charset="0"/>
                  </a:rPr>
                  <a:t>(74)</a:t>
                </a:r>
                <a:endParaRPr lang="en-US" sz="2000" dirty="0">
                  <a:latin typeface="Times New Roman" pitchFamily="18" charset="0"/>
                  <a:cs typeface="Times New Roman" pitchFamily="18" charset="0"/>
                </a:endParaRPr>
              </a:p>
              <a:p>
                <a:pPr marL="0" lvl="2" algn="ctr"/>
                <a:endParaRPr lang="en-US" dirty="0" smtClean="0"/>
              </a:p>
              <a:p>
                <a:pPr marL="0" lvl="2" algn="ctr"/>
                <a:endParaRPr lang="en-US" dirty="0" smtClean="0"/>
              </a:p>
            </p:txBody>
          </p:sp>
        </mc:Choice>
        <mc:Fallback>
          <p:sp>
            <p:nvSpPr>
              <p:cNvPr id="7" name="TextBox 6"/>
              <p:cNvSpPr txBox="1">
                <a:spLocks noRot="1" noChangeAspect="1" noMove="1" noResize="1" noEditPoints="1" noAdjustHandles="1" noChangeArrowheads="1" noChangeShapeType="1" noTextEdit="1"/>
              </p:cNvSpPr>
              <p:nvPr/>
            </p:nvSpPr>
            <p:spPr>
              <a:xfrm>
                <a:off x="457199" y="2208641"/>
                <a:ext cx="8382001" cy="3658759"/>
              </a:xfrm>
              <a:prstGeom prst="rect">
                <a:avLst/>
              </a:prstGeom>
              <a:blipFill rotWithShape="1">
                <a:blip r:embed="rId3"/>
                <a:stretch>
                  <a:fillRect l="-945" t="-1331"/>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157</a:t>
            </a:fld>
            <a:endParaRPr lang="en-US"/>
          </a:p>
        </p:txBody>
      </p:sp>
      <p:sp>
        <p:nvSpPr>
          <p:cNvPr id="8" name="TextBox 7"/>
          <p:cNvSpPr txBox="1"/>
          <p:nvPr/>
        </p:nvSpPr>
        <p:spPr>
          <a:xfrm>
            <a:off x="-20972" y="381000"/>
            <a:ext cx="9144000" cy="1077218"/>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a:t>
            </a:r>
            <a:r>
              <a:rPr lang="en-US" sz="3200" dirty="0" smtClean="0">
                <a:latin typeface="Times New Roman" pitchFamily="18" charset="0"/>
                <a:cs typeface="Times New Roman" pitchFamily="18" charset="0"/>
              </a:rPr>
              <a:t>Models</a:t>
            </a:r>
          </a:p>
          <a:p>
            <a:pPr marL="457200" lvl="4" algn="ctr"/>
            <a:r>
              <a:rPr lang="en-US" sz="3200" dirty="0">
                <a:latin typeface="Times New Roman" pitchFamily="18" charset="0"/>
                <a:cs typeface="Times New Roman" pitchFamily="18" charset="0"/>
              </a:rPr>
              <a:t>The Grounded Wye-Grounded Wye Connection</a:t>
            </a:r>
          </a:p>
        </p:txBody>
      </p:sp>
    </p:spTree>
    <p:extLst>
      <p:ext uri="{BB962C8B-B14F-4D97-AF65-F5344CB8AC3E}">
        <p14:creationId xmlns:p14="http://schemas.microsoft.com/office/powerpoint/2010/main" val="1829773294"/>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mc:Choice xmlns:a14="http://schemas.microsoft.com/office/drawing/2010/main" Requires="a14">
          <p:sp>
            <p:nvSpPr>
              <p:cNvPr id="7" name="TextBox 6"/>
              <p:cNvSpPr txBox="1"/>
              <p:nvPr/>
            </p:nvSpPr>
            <p:spPr>
              <a:xfrm>
                <a:off x="381000" y="1946197"/>
                <a:ext cx="8458200" cy="4302203"/>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The </a:t>
                </a:r>
                <a:r>
                  <a:rPr lang="en-US" sz="2400" dirty="0">
                    <a:latin typeface="Times New Roman" pitchFamily="18" charset="0"/>
                    <a:cs typeface="Times New Roman" pitchFamily="18" charset="0"/>
                  </a:rPr>
                  <a:t>line-to-ground voltages on the primary side are related to the ideal transformer voltages by the turns ratio</a:t>
                </a:r>
                <a:r>
                  <a:rPr lang="en-US" sz="2400" dirty="0" smtClean="0">
                    <a:latin typeface="Times New Roman" pitchFamily="18" charset="0"/>
                    <a:cs typeface="Times New Roman" pitchFamily="18" charset="0"/>
                  </a:rPr>
                  <a:t>:</a:t>
                </a:r>
              </a:p>
              <a:p>
                <a:pPr marL="342900" lvl="2" indent="-342900">
                  <a:buFont typeface="Wingdings" pitchFamily="2" charset="2"/>
                  <a:buChar char="Ø"/>
                </a:pPr>
                <a:endParaRPr lang="en-US" sz="2400" dirty="0">
                  <a:latin typeface="Times New Roman" pitchFamily="18" charset="0"/>
                  <a:cs typeface="Times New Roman" pitchFamily="18" charset="0"/>
                </a:endParaRPr>
              </a:p>
              <a:p>
                <a:pPr marL="0" lvl="2" algn="ct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m:t>
                                  </m:r>
                                </m:e>
                                <m:sub>
                                  <m:r>
                                    <a:rPr lang="en-US" sz="2000" i="1">
                                      <a:latin typeface="Cambria Math"/>
                                    </a:rPr>
                                    <m:t>𝐴𝐺</m:t>
                                  </m:r>
                                </m:sub>
                              </m:sSub>
                            </m:e>
                          </m:mr>
                          <m:mr>
                            <m:e>
                              <m:sSub>
                                <m:sSubPr>
                                  <m:ctrlPr>
                                    <a:rPr lang="en-US" sz="2000" i="1">
                                      <a:latin typeface="Cambria Math"/>
                                    </a:rPr>
                                  </m:ctrlPr>
                                </m:sSubPr>
                                <m:e>
                                  <m:r>
                                    <a:rPr lang="en-US" sz="2000" i="1">
                                      <a:latin typeface="Cambria Math"/>
                                    </a:rPr>
                                    <m:t>𝑉</m:t>
                                  </m:r>
                                </m:e>
                                <m:sub>
                                  <m:r>
                                    <a:rPr lang="en-US" sz="2000" i="1">
                                      <a:latin typeface="Cambria Math"/>
                                    </a:rPr>
                                    <m:t>𝐵𝐺</m:t>
                                  </m:r>
                                </m:sub>
                              </m:sSub>
                            </m:e>
                          </m:mr>
                          <m:mr>
                            <m:e>
                              <m:sSub>
                                <m:sSubPr>
                                  <m:ctrlPr>
                                    <a:rPr lang="en-US" sz="2000" i="1">
                                      <a:latin typeface="Cambria Math"/>
                                    </a:rPr>
                                  </m:ctrlPr>
                                </m:sSubPr>
                                <m:e>
                                  <m:r>
                                    <a:rPr lang="en-US" sz="2000" i="1">
                                      <a:latin typeface="Cambria Math"/>
                                    </a:rPr>
                                    <m:t>𝑉</m:t>
                                  </m:r>
                                </m:e>
                                <m:sub>
                                  <m:r>
                                    <a:rPr lang="en-US" sz="2000" i="1">
                                      <a:latin typeface="Cambria Math"/>
                                    </a:rPr>
                                    <m:t>𝐶𝐺</m:t>
                                  </m:r>
                                </m:sub>
                              </m:sSub>
                            </m:e>
                          </m:mr>
                        </m:m>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𝑛</m:t>
                                  </m:r>
                                </m:e>
                                <m:sub>
                                  <m:r>
                                    <a:rPr lang="en-US" sz="2000" i="1">
                                      <a:latin typeface="Cambria Math"/>
                                    </a:rPr>
                                    <m:t>𝑡</m:t>
                                  </m:r>
                                </m:sub>
                              </m:sSub>
                            </m:e>
                            <m:e>
                              <m:r>
                                <a:rPr lang="en-US" sz="2000" i="1">
                                  <a:latin typeface="Cambria Math"/>
                                </a:rPr>
                                <m:t>0</m:t>
                              </m:r>
                            </m:e>
                            <m:e>
                              <m:r>
                                <a:rPr lang="en-US" sz="2000" i="1">
                                  <a:latin typeface="Cambria Math"/>
                                </a:rPr>
                                <m:t>0</m:t>
                              </m:r>
                            </m:e>
                          </m:mr>
                          <m:mr>
                            <m:e>
                              <m:r>
                                <a:rPr lang="en-US" sz="2000" i="1">
                                  <a:latin typeface="Cambria Math"/>
                                </a:rPr>
                                <m:t>0</m:t>
                              </m:r>
                            </m:e>
                            <m:e>
                              <m:sSub>
                                <m:sSubPr>
                                  <m:ctrlPr>
                                    <a:rPr lang="en-US" sz="2000" i="1">
                                      <a:latin typeface="Cambria Math"/>
                                    </a:rPr>
                                  </m:ctrlPr>
                                </m:sSubPr>
                                <m:e>
                                  <m:r>
                                    <a:rPr lang="en-US" sz="2000" i="1">
                                      <a:latin typeface="Cambria Math"/>
                                    </a:rPr>
                                    <m:t>𝑛</m:t>
                                  </m:r>
                                </m:e>
                                <m:sub>
                                  <m:r>
                                    <a:rPr lang="en-US" sz="2000" i="1">
                                      <a:latin typeface="Cambria Math"/>
                                    </a:rPr>
                                    <m:t>𝑡</m:t>
                                  </m:r>
                                </m:sub>
                              </m:sSub>
                            </m:e>
                            <m:e>
                              <m:r>
                                <a:rPr lang="en-US" sz="2000" i="1">
                                  <a:latin typeface="Cambria Math"/>
                                </a:rPr>
                                <m:t>0</m:t>
                              </m:r>
                            </m:e>
                          </m:mr>
                          <m:mr>
                            <m:e>
                              <m:r>
                                <a:rPr lang="en-US" sz="2000" i="1">
                                  <a:latin typeface="Cambria Math"/>
                                </a:rPr>
                                <m:t>0</m:t>
                              </m:r>
                            </m:e>
                            <m:e>
                              <m:r>
                                <a:rPr lang="en-US" sz="2000" i="1">
                                  <a:latin typeface="Cambria Math"/>
                                </a:rPr>
                                <m:t>0</m:t>
                              </m:r>
                            </m:e>
                            <m:e>
                              <m:sSub>
                                <m:sSubPr>
                                  <m:ctrlPr>
                                    <a:rPr lang="en-US" sz="2000" i="1">
                                      <a:latin typeface="Cambria Math"/>
                                    </a:rPr>
                                  </m:ctrlPr>
                                </m:sSubPr>
                                <m:e>
                                  <m:r>
                                    <a:rPr lang="en-US" sz="2000" i="1">
                                      <a:latin typeface="Cambria Math"/>
                                    </a:rPr>
                                    <m:t>𝑛</m:t>
                                  </m:r>
                                </m:e>
                                <m:sub>
                                  <m:r>
                                    <a:rPr lang="en-US" sz="2000" i="1">
                                      <a:latin typeface="Cambria Math"/>
                                    </a:rPr>
                                    <m:t>𝑡</m:t>
                                  </m:r>
                                </m:sub>
                              </m:sSub>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𝑉𝑡</m:t>
                                  </m:r>
                                </m:e>
                                <m:sub>
                                  <m:r>
                                    <a:rPr lang="en-US" sz="2000" i="1">
                                      <a:latin typeface="Cambria Math"/>
                                    </a:rPr>
                                    <m:t>𝑎</m:t>
                                  </m:r>
                                </m:sub>
                              </m:sSub>
                            </m:e>
                          </m:mr>
                          <m:mr>
                            <m:e>
                              <m:sSub>
                                <m:sSubPr>
                                  <m:ctrlPr>
                                    <a:rPr lang="en-US" sz="2000" i="1">
                                      <a:latin typeface="Cambria Math"/>
                                    </a:rPr>
                                  </m:ctrlPr>
                                </m:sSubPr>
                                <m:e>
                                  <m:r>
                                    <a:rPr lang="en-US" sz="2000" i="1">
                                      <a:latin typeface="Cambria Math"/>
                                    </a:rPr>
                                    <m:t>𝑉𝑡</m:t>
                                  </m:r>
                                </m:e>
                                <m:sub>
                                  <m:r>
                                    <a:rPr lang="en-US" sz="2000" i="1">
                                      <a:latin typeface="Cambria Math"/>
                                    </a:rPr>
                                    <m:t>𝑏</m:t>
                                  </m:r>
                                </m:sub>
                              </m:sSub>
                            </m:e>
                          </m:mr>
                          <m:mr>
                            <m:e>
                              <m:sSub>
                                <m:sSubPr>
                                  <m:ctrlPr>
                                    <a:rPr lang="en-US" sz="2000" i="1">
                                      <a:latin typeface="Cambria Math"/>
                                    </a:rPr>
                                  </m:ctrlPr>
                                </m:sSubPr>
                                <m:e>
                                  <m:r>
                                    <a:rPr lang="en-US" sz="2000" i="1">
                                      <a:latin typeface="Cambria Math"/>
                                    </a:rPr>
                                    <m:t>𝑉𝑡</m:t>
                                  </m:r>
                                </m:e>
                                <m:sub>
                                  <m:r>
                                    <a:rPr lang="en-US" sz="2000" i="1">
                                      <a:latin typeface="Cambria Math"/>
                                    </a:rPr>
                                    <m:t>𝑐</m:t>
                                  </m:r>
                                </m:sub>
                              </m:sSub>
                            </m:e>
                          </m:mr>
                        </m:m>
                      </m:e>
                    </m:d>
                  </m:oMath>
                </a14:m>
                <a:r>
                  <a:rPr lang="en-US" sz="2000" dirty="0"/>
                  <a:t>		</a:t>
                </a:r>
                <a:r>
                  <a:rPr lang="en-US" sz="2000" dirty="0" smtClean="0"/>
                  <a:t>	</a:t>
                </a:r>
                <a:r>
                  <a:rPr lang="en-US" sz="2000" dirty="0" smtClean="0">
                    <a:latin typeface="Times New Roman" pitchFamily="18" charset="0"/>
                    <a:cs typeface="Times New Roman" pitchFamily="18" charset="0"/>
                  </a:rPr>
                  <a:t>(75)</a:t>
                </a:r>
                <a:endParaRPr lang="en-US" sz="2000" dirty="0">
                  <a:latin typeface="Times New Roman" pitchFamily="18" charset="0"/>
                  <a:cs typeface="Times New Roman" pitchFamily="18" charset="0"/>
                </a:endParaRPr>
              </a:p>
              <a:p>
                <a:pPr marL="0" lvl="2" algn="ctr"/>
                <a:endParaRPr lang="en-US" sz="2000" dirty="0"/>
              </a:p>
              <a:p>
                <a:pPr marL="0" lvl="2"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𝑉𝐿𝐺</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r>
                          <a:rPr lang="en-US" sz="2000" i="1">
                            <a:latin typeface="Cambria Math"/>
                          </a:rPr>
                          <m:t>𝐴𝑉</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𝑉𝑡</m:t>
                            </m:r>
                          </m:e>
                          <m:sub>
                            <m:r>
                              <a:rPr lang="en-US" sz="2000" i="1">
                                <a:latin typeface="Cambria Math"/>
                              </a:rPr>
                              <m:t>𝑎𝑏𝑐</m:t>
                            </m:r>
                          </m:sub>
                        </m:sSub>
                      </m:e>
                    </m:d>
                  </m:oMath>
                </a14:m>
                <a:r>
                  <a:rPr lang="en-US" sz="2000" dirty="0"/>
                  <a:t>		</a:t>
                </a:r>
                <a:r>
                  <a:rPr lang="en-US" sz="2000" dirty="0" smtClean="0"/>
                  <a:t>	</a:t>
                </a:r>
                <a:r>
                  <a:rPr lang="en-US" sz="2000" dirty="0" smtClean="0"/>
                  <a:t>	</a:t>
                </a:r>
                <a:r>
                  <a:rPr lang="en-US" sz="2000" dirty="0" smtClean="0">
                    <a:latin typeface="Times New Roman" pitchFamily="18" charset="0"/>
                    <a:cs typeface="Times New Roman" pitchFamily="18" charset="0"/>
                  </a:rPr>
                  <a:t>(</a:t>
                </a:r>
                <a:r>
                  <a:rPr lang="en-US" sz="2000" dirty="0" smtClean="0">
                    <a:latin typeface="Times New Roman" pitchFamily="18" charset="0"/>
                    <a:cs typeface="Times New Roman" pitchFamily="18" charset="0"/>
                  </a:rPr>
                  <a:t>76)</a:t>
                </a:r>
                <a:endParaRPr lang="en-US" sz="2000" dirty="0">
                  <a:latin typeface="Times New Roman" pitchFamily="18" charset="0"/>
                  <a:cs typeface="Times New Roman" pitchFamily="18" charset="0"/>
                </a:endParaRPr>
              </a:p>
              <a:p>
                <a:pPr marL="342900" lvl="2" indent="-342900">
                  <a:buFont typeface="Arial" pitchFamily="34" charset="0"/>
                  <a:buChar char="•"/>
                </a:pPr>
                <a:endParaRPr lang="en-US" dirty="0" smtClean="0"/>
              </a:p>
              <a:p>
                <a:pPr marL="342900" lvl="2" indent="-342900">
                  <a:buFont typeface="Wingdings" pitchFamily="2" charset="2"/>
                  <a:buChar char="Ø"/>
                </a:pPr>
                <a:r>
                  <a:rPr lang="en-US" sz="2400" dirty="0">
                    <a:latin typeface="Times New Roman" pitchFamily="18" charset="0"/>
                    <a:cs typeface="Times New Roman" pitchFamily="18" charset="0"/>
                  </a:rPr>
                  <a:t>Substitute equation </a:t>
                </a:r>
                <a:r>
                  <a:rPr lang="en-US" sz="2400" dirty="0" smtClean="0">
                    <a:latin typeface="Times New Roman" pitchFamily="18" charset="0"/>
                    <a:cs typeface="Times New Roman" pitchFamily="18" charset="0"/>
                  </a:rPr>
                  <a:t>(74) </a:t>
                </a:r>
                <a:r>
                  <a:rPr lang="en-US" sz="2400" dirty="0">
                    <a:latin typeface="Times New Roman" pitchFamily="18" charset="0"/>
                    <a:cs typeface="Times New Roman" pitchFamily="18" charset="0"/>
                  </a:rPr>
                  <a:t>into equation </a:t>
                </a:r>
                <a:r>
                  <a:rPr lang="en-US" sz="2400" dirty="0" smtClean="0">
                    <a:latin typeface="Times New Roman" pitchFamily="18" charset="0"/>
                    <a:cs typeface="Times New Roman" pitchFamily="18" charset="0"/>
                  </a:rPr>
                  <a:t>(76):</a:t>
                </a:r>
                <a:endParaRPr lang="en-US" sz="2400" dirty="0">
                  <a:latin typeface="Times New Roman" pitchFamily="18" charset="0"/>
                  <a:cs typeface="Times New Roman" pitchFamily="18" charset="0"/>
                </a:endParaRPr>
              </a:p>
              <a:p>
                <a:pPr marL="342900" lvl="2" indent="-342900">
                  <a:buFont typeface="Arial" pitchFamily="34" charset="0"/>
                  <a:buChar char="•"/>
                </a:pPr>
                <a:endParaRPr lang="en-US" dirty="0"/>
              </a:p>
              <a:p>
                <a:pPr marL="0" lvl="2"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𝑉𝐿𝐺</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r>
                          <a:rPr lang="en-US" sz="2000" i="1">
                            <a:latin typeface="Cambria Math"/>
                          </a:rPr>
                          <m:t>𝐴𝑉</m:t>
                        </m:r>
                      </m:e>
                    </m:d>
                    <m:d>
                      <m:dPr>
                        <m:ctrlPr>
                          <a:rPr lang="en-US" sz="2000" i="1">
                            <a:latin typeface="Cambria Math"/>
                          </a:rPr>
                        </m:ctrlPr>
                      </m:dP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𝑉𝐿𝐺</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𝑍𝑡</m:t>
                                </m:r>
                              </m:e>
                              <m:sub>
                                <m:r>
                                  <a:rPr lang="en-US" sz="2000" i="1">
                                    <a:latin typeface="Cambria Math"/>
                                  </a:rPr>
                                  <m:t>𝑎𝑏𝑐</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e>
                    </m:d>
                  </m:oMath>
                </a14:m>
                <a:r>
                  <a:rPr lang="en-US" sz="2000" b="1" i="1" dirty="0" smtClean="0">
                    <a:solidFill>
                      <a:srgbClr val="FF0000"/>
                    </a:solidFill>
                  </a:rPr>
                  <a:t>	</a:t>
                </a:r>
                <a:r>
                  <a:rPr lang="en-US" sz="2000" dirty="0" smtClean="0">
                    <a:latin typeface="Times New Roman" pitchFamily="18" charset="0"/>
                    <a:cs typeface="Times New Roman" pitchFamily="18" charset="0"/>
                  </a:rPr>
                  <a:t>(</a:t>
                </a:r>
                <a:r>
                  <a:rPr lang="en-US" sz="2000" dirty="0" smtClean="0">
                    <a:latin typeface="Times New Roman" pitchFamily="18" charset="0"/>
                    <a:cs typeface="Times New Roman" pitchFamily="18" charset="0"/>
                  </a:rPr>
                  <a:t>77)</a:t>
                </a:r>
                <a:endParaRPr lang="en-US" sz="2000" dirty="0">
                  <a:latin typeface="Times New Roman" pitchFamily="18" charset="0"/>
                  <a:cs typeface="Times New Roman" pitchFamily="18" charset="0"/>
                </a:endParaRPr>
              </a:p>
              <a:p>
                <a:pPr marL="800100" lvl="3" indent="-342900"/>
                <a:endParaRPr lang="en-US" dirty="0" smtClean="0"/>
              </a:p>
            </p:txBody>
          </p:sp>
        </mc:Choice>
        <mc:Fallback>
          <p:sp>
            <p:nvSpPr>
              <p:cNvPr id="7" name="TextBox 6"/>
              <p:cNvSpPr txBox="1">
                <a:spLocks noRot="1" noChangeAspect="1" noMove="1" noResize="1" noEditPoints="1" noAdjustHandles="1" noChangeArrowheads="1" noChangeShapeType="1" noTextEdit="1"/>
              </p:cNvSpPr>
              <p:nvPr/>
            </p:nvSpPr>
            <p:spPr>
              <a:xfrm>
                <a:off x="381000" y="1946197"/>
                <a:ext cx="8458200" cy="4302203"/>
              </a:xfrm>
              <a:prstGeom prst="rect">
                <a:avLst/>
              </a:prstGeom>
              <a:blipFill rotWithShape="1">
                <a:blip r:embed="rId3"/>
                <a:stretch>
                  <a:fillRect l="-1009" t="-1133"/>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158</a:t>
            </a:fld>
            <a:endParaRPr lang="en-US"/>
          </a:p>
        </p:txBody>
      </p:sp>
      <p:sp>
        <p:nvSpPr>
          <p:cNvPr id="8" name="TextBox 7"/>
          <p:cNvSpPr txBox="1"/>
          <p:nvPr/>
        </p:nvSpPr>
        <p:spPr>
          <a:xfrm>
            <a:off x="-20972" y="381000"/>
            <a:ext cx="9144000" cy="1077218"/>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a:t>
            </a:r>
            <a:r>
              <a:rPr lang="en-US" sz="3200" dirty="0" smtClean="0">
                <a:latin typeface="Times New Roman" pitchFamily="18" charset="0"/>
                <a:cs typeface="Times New Roman" pitchFamily="18" charset="0"/>
              </a:rPr>
              <a:t>Models</a:t>
            </a:r>
          </a:p>
          <a:p>
            <a:pPr marL="457200" lvl="4" algn="ctr"/>
            <a:r>
              <a:rPr lang="en-US" sz="3200" dirty="0">
                <a:latin typeface="Times New Roman" pitchFamily="18" charset="0"/>
                <a:cs typeface="Times New Roman" pitchFamily="18" charset="0"/>
              </a:rPr>
              <a:t>The Grounded Wye-Grounded Wye Connection</a:t>
            </a:r>
          </a:p>
        </p:txBody>
      </p:sp>
    </p:spTree>
    <p:extLst>
      <p:ext uri="{BB962C8B-B14F-4D97-AF65-F5344CB8AC3E}">
        <p14:creationId xmlns:p14="http://schemas.microsoft.com/office/powerpoint/2010/main" val="2943543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mc:Choice xmlns:a14="http://schemas.microsoft.com/office/drawing/2010/main" Requires="a14">
          <p:sp>
            <p:nvSpPr>
              <p:cNvPr id="7" name="TextBox 6"/>
              <p:cNvSpPr txBox="1"/>
              <p:nvPr/>
            </p:nvSpPr>
            <p:spPr>
              <a:xfrm>
                <a:off x="304800" y="2017397"/>
                <a:ext cx="8534400" cy="3926203"/>
              </a:xfrm>
              <a:prstGeom prst="rect">
                <a:avLst/>
              </a:prstGeom>
              <a:noFill/>
            </p:spPr>
            <p:txBody>
              <a:bodyPr wrap="square" rtlCol="0">
                <a:spAutoFit/>
              </a:bodyPr>
              <a:lstStyle/>
              <a:p>
                <a:pPr marL="342900" lvl="2" indent="-342900">
                  <a:buFont typeface="Arial" pitchFamily="34" charset="0"/>
                  <a:buChar char="•"/>
                </a:pPr>
                <a:endParaRPr lang="en-US" dirty="0" smtClean="0"/>
              </a:p>
              <a:p>
                <a:pPr marL="342900" lvl="2" indent="-342900">
                  <a:buFont typeface="Wingdings" pitchFamily="2" charset="2"/>
                  <a:buChar char="Ø"/>
                </a:pPr>
                <a:r>
                  <a:rPr lang="en-US" sz="2400" dirty="0" smtClean="0">
                    <a:latin typeface="Times New Roman" pitchFamily="18" charset="0"/>
                    <a:cs typeface="Times New Roman" pitchFamily="18" charset="0"/>
                  </a:rPr>
                  <a:t>Equation</a:t>
                </a:r>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(77) is in the generalized form with the</a:t>
                </a:r>
                <a:r>
                  <a:rPr lang="en-US" sz="2400" dirty="0" smtClean="0"/>
                  <a:t> </a:t>
                </a:r>
                <a14:m>
                  <m:oMath xmlns:m="http://schemas.openxmlformats.org/officeDocument/2006/math">
                    <m:r>
                      <a:rPr lang="en-US" sz="2400" i="1" dirty="0" smtClean="0">
                        <a:latin typeface="Cambria Math"/>
                      </a:rPr>
                      <m:t>[</m:t>
                    </m:r>
                    <m:r>
                      <a:rPr lang="en-US" sz="2400" i="1" dirty="0" smtClean="0">
                        <a:latin typeface="Cambria Math"/>
                      </a:rPr>
                      <m:t>𝑎</m:t>
                    </m:r>
                    <m:r>
                      <a:rPr lang="en-US" sz="2400" i="1" dirty="0" smtClean="0">
                        <a:latin typeface="Cambria Math"/>
                      </a:rPr>
                      <m:t>]</m:t>
                    </m:r>
                  </m:oMath>
                </a14:m>
                <a:r>
                  <a:rPr lang="en-US" sz="2400" dirty="0" smtClean="0"/>
                  <a:t> </a:t>
                </a:r>
                <a:r>
                  <a:rPr lang="en-US" sz="2400" dirty="0">
                    <a:latin typeface="Times New Roman" pitchFamily="18" charset="0"/>
                    <a:cs typeface="Times New Roman" pitchFamily="18" charset="0"/>
                  </a:rPr>
                  <a:t>and</a:t>
                </a:r>
                <a:r>
                  <a:rPr lang="en-US" sz="2400" dirty="0" smtClean="0"/>
                  <a:t> </a:t>
                </a:r>
                <a14:m>
                  <m:oMath xmlns:m="http://schemas.openxmlformats.org/officeDocument/2006/math">
                    <m:r>
                      <a:rPr lang="en-US" sz="2400" i="1" dirty="0" smtClean="0">
                        <a:latin typeface="Cambria Math"/>
                      </a:rPr>
                      <m:t>[</m:t>
                    </m:r>
                    <m:r>
                      <a:rPr lang="en-US" sz="2400" i="1" dirty="0" smtClean="0">
                        <a:latin typeface="Cambria Math"/>
                      </a:rPr>
                      <m:t>𝑏</m:t>
                    </m:r>
                    <m:r>
                      <a:rPr lang="en-US" sz="2400" i="1" dirty="0" smtClean="0">
                        <a:latin typeface="Cambria Math"/>
                      </a:rPr>
                      <m:t>]</m:t>
                    </m:r>
                  </m:oMath>
                </a14:m>
                <a:r>
                  <a:rPr lang="en-US" sz="2400" dirty="0" smtClean="0"/>
                  <a:t> </a:t>
                </a:r>
                <a:r>
                  <a:rPr lang="en-US" sz="2400" dirty="0">
                    <a:latin typeface="Times New Roman" pitchFamily="18" charset="0"/>
                    <a:cs typeface="Times New Roman" pitchFamily="18" charset="0"/>
                  </a:rPr>
                  <a:t>matrices defined by:</a:t>
                </a:r>
              </a:p>
              <a:p>
                <a:pPr marL="342900" lvl="2" indent="-342900">
                  <a:buFont typeface="Arial" pitchFamily="34" charset="0"/>
                  <a:buChar char="•"/>
                </a:pPr>
                <a:endParaRPr lang="en-US" dirty="0" smtClean="0"/>
              </a:p>
              <a:p>
                <a:pPr marL="0" lvl="2"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𝑎</m:t>
                            </m:r>
                          </m:e>
                          <m:sub>
                            <m:r>
                              <a:rPr lang="en-US" sz="2000" i="1">
                                <a:latin typeface="Cambria Math"/>
                              </a:rPr>
                              <m:t>𝑡</m:t>
                            </m:r>
                          </m:sub>
                        </m:sSub>
                      </m:e>
                    </m:d>
                    <m:r>
                      <a:rPr lang="en-US" sz="2000" i="1">
                        <a:latin typeface="Cambria Math"/>
                      </a:rPr>
                      <m:t>=</m:t>
                    </m:r>
                    <m:d>
                      <m:dPr>
                        <m:begChr m:val="["/>
                        <m:endChr m:val="]"/>
                        <m:ctrlPr>
                          <a:rPr lang="en-US" sz="2000" i="1">
                            <a:latin typeface="Cambria Math"/>
                          </a:rPr>
                        </m:ctrlPr>
                      </m:dPr>
                      <m:e>
                        <m:r>
                          <a:rPr lang="en-US" sz="2000" i="1">
                            <a:latin typeface="Cambria Math"/>
                          </a:rPr>
                          <m:t>𝐴𝑉</m:t>
                        </m:r>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𝑛</m:t>
                                  </m:r>
                                </m:e>
                                <m:sub>
                                  <m:r>
                                    <a:rPr lang="en-US" sz="2000" i="1">
                                      <a:latin typeface="Cambria Math"/>
                                    </a:rPr>
                                    <m:t>𝑡</m:t>
                                  </m:r>
                                </m:sub>
                              </m:sSub>
                            </m:e>
                            <m:e>
                              <m:r>
                                <a:rPr lang="en-US" sz="2000" i="1">
                                  <a:latin typeface="Cambria Math"/>
                                </a:rPr>
                                <m:t>0</m:t>
                              </m:r>
                            </m:e>
                            <m:e>
                              <m:r>
                                <a:rPr lang="en-US" sz="2000" i="1">
                                  <a:latin typeface="Cambria Math"/>
                                </a:rPr>
                                <m:t>0</m:t>
                              </m:r>
                            </m:e>
                          </m:mr>
                          <m:mr>
                            <m:e>
                              <m:r>
                                <a:rPr lang="en-US" sz="2000" i="1">
                                  <a:latin typeface="Cambria Math"/>
                                </a:rPr>
                                <m:t>0</m:t>
                              </m:r>
                            </m:e>
                            <m:e>
                              <m:sSub>
                                <m:sSubPr>
                                  <m:ctrlPr>
                                    <a:rPr lang="en-US" sz="2000" i="1">
                                      <a:latin typeface="Cambria Math"/>
                                    </a:rPr>
                                  </m:ctrlPr>
                                </m:sSubPr>
                                <m:e>
                                  <m:r>
                                    <a:rPr lang="en-US" sz="2000" i="1">
                                      <a:latin typeface="Cambria Math"/>
                                    </a:rPr>
                                    <m:t>𝑛</m:t>
                                  </m:r>
                                </m:e>
                                <m:sub>
                                  <m:r>
                                    <a:rPr lang="en-US" sz="2000" i="1">
                                      <a:latin typeface="Cambria Math"/>
                                    </a:rPr>
                                    <m:t>𝑡</m:t>
                                  </m:r>
                                </m:sub>
                              </m:sSub>
                            </m:e>
                            <m:e>
                              <m:r>
                                <a:rPr lang="en-US" sz="2000" i="1">
                                  <a:latin typeface="Cambria Math"/>
                                </a:rPr>
                                <m:t>0</m:t>
                              </m:r>
                            </m:e>
                          </m:mr>
                          <m:mr>
                            <m:e>
                              <m:r>
                                <a:rPr lang="en-US" sz="2000" i="1">
                                  <a:latin typeface="Cambria Math"/>
                                </a:rPr>
                                <m:t>0</m:t>
                              </m:r>
                            </m:e>
                            <m:e>
                              <m:r>
                                <a:rPr lang="en-US" sz="2000" i="1">
                                  <a:latin typeface="Cambria Math"/>
                                </a:rPr>
                                <m:t>0</m:t>
                              </m:r>
                            </m:e>
                            <m:e>
                              <m:sSub>
                                <m:sSubPr>
                                  <m:ctrlPr>
                                    <a:rPr lang="en-US" sz="2000" i="1">
                                      <a:latin typeface="Cambria Math"/>
                                    </a:rPr>
                                  </m:ctrlPr>
                                </m:sSubPr>
                                <m:e>
                                  <m:r>
                                    <a:rPr lang="en-US" sz="2000" i="1">
                                      <a:latin typeface="Cambria Math"/>
                                    </a:rPr>
                                    <m:t>𝑛</m:t>
                                  </m:r>
                                </m:e>
                                <m:sub>
                                  <m:r>
                                    <a:rPr lang="en-US" sz="2000" i="1">
                                      <a:latin typeface="Cambria Math"/>
                                    </a:rPr>
                                    <m:t>𝑡</m:t>
                                  </m:r>
                                </m:sub>
                              </m:sSub>
                            </m:e>
                          </m:mr>
                        </m:m>
                      </m:e>
                    </m:d>
                  </m:oMath>
                </a14:m>
                <a:r>
                  <a:rPr lang="en-US" sz="2000" dirty="0" smtClean="0"/>
                  <a:t>					</a:t>
                </a:r>
                <a:r>
                  <a:rPr lang="en-US" sz="2000" dirty="0" smtClean="0">
                    <a:latin typeface="Times New Roman" pitchFamily="18" charset="0"/>
                    <a:cs typeface="Times New Roman" pitchFamily="18" charset="0"/>
                  </a:rPr>
                  <a:t>(78)</a:t>
                </a:r>
              </a:p>
              <a:p>
                <a:pPr marL="0" lvl="2" algn="ctr"/>
                <a:endParaRPr lang="en-US" sz="2000" dirty="0"/>
              </a:p>
              <a:p>
                <a:pPr marL="0" lvl="2" algn="ctr"/>
                <a14:m>
                  <m:oMath xmlns:m="http://schemas.openxmlformats.org/officeDocument/2006/math">
                    <m:d>
                      <m:dPr>
                        <m:begChr m:val="["/>
                        <m:endChr m:val="]"/>
                        <m:ctrlPr>
                          <a:rPr lang="en-US" sz="2000" i="1">
                            <a:latin typeface="Cambria Math"/>
                            <a:cs typeface="Times New Roman" pitchFamily="18" charset="0"/>
                          </a:rPr>
                        </m:ctrlPr>
                      </m:dPr>
                      <m:e>
                        <m:sSub>
                          <m:sSubPr>
                            <m:ctrlPr>
                              <a:rPr lang="en-US" sz="2000" i="1">
                                <a:latin typeface="Cambria Math"/>
                                <a:cs typeface="Times New Roman" pitchFamily="18" charset="0"/>
                              </a:rPr>
                            </m:ctrlPr>
                          </m:sSubPr>
                          <m:e>
                            <m:r>
                              <a:rPr lang="en-US" sz="2000">
                                <a:latin typeface="Cambria Math"/>
                                <a:cs typeface="Times New Roman" pitchFamily="18" charset="0"/>
                              </a:rPr>
                              <m:t>𝑏</m:t>
                            </m:r>
                          </m:e>
                          <m:sub>
                            <m:r>
                              <a:rPr lang="en-US" sz="2000">
                                <a:latin typeface="Cambria Math"/>
                                <a:cs typeface="Times New Roman" pitchFamily="18" charset="0"/>
                              </a:rPr>
                              <m:t>𝑡</m:t>
                            </m:r>
                          </m:sub>
                        </m:sSub>
                      </m:e>
                    </m:d>
                    <m:r>
                      <a:rPr lang="en-US" sz="2000">
                        <a:latin typeface="Cambria Math"/>
                        <a:cs typeface="Times New Roman" pitchFamily="18" charset="0"/>
                      </a:rPr>
                      <m:t>=</m:t>
                    </m:r>
                    <m:d>
                      <m:dPr>
                        <m:begChr m:val="["/>
                        <m:endChr m:val="]"/>
                        <m:ctrlPr>
                          <a:rPr lang="en-US" sz="2000" i="1">
                            <a:latin typeface="Cambria Math"/>
                            <a:cs typeface="Times New Roman" pitchFamily="18" charset="0"/>
                          </a:rPr>
                        </m:ctrlPr>
                      </m:dPr>
                      <m:e>
                        <m:r>
                          <a:rPr lang="en-US" sz="2000">
                            <a:latin typeface="Cambria Math"/>
                            <a:cs typeface="Times New Roman" pitchFamily="18" charset="0"/>
                          </a:rPr>
                          <m:t>𝐴𝑉</m:t>
                        </m:r>
                      </m:e>
                    </m:d>
                    <m:d>
                      <m:dPr>
                        <m:begChr m:val="["/>
                        <m:endChr m:val="]"/>
                        <m:ctrlPr>
                          <a:rPr lang="en-US" sz="2000" i="1">
                            <a:latin typeface="Cambria Math"/>
                            <a:cs typeface="Times New Roman" pitchFamily="18" charset="0"/>
                          </a:rPr>
                        </m:ctrlPr>
                      </m:dPr>
                      <m:e>
                        <m:sSub>
                          <m:sSubPr>
                            <m:ctrlPr>
                              <a:rPr lang="en-US" sz="2000" i="1">
                                <a:latin typeface="Cambria Math"/>
                                <a:cs typeface="Times New Roman" pitchFamily="18" charset="0"/>
                              </a:rPr>
                            </m:ctrlPr>
                          </m:sSubPr>
                          <m:e>
                            <m:r>
                              <a:rPr lang="en-US" sz="2000">
                                <a:latin typeface="Cambria Math"/>
                                <a:cs typeface="Times New Roman" pitchFamily="18" charset="0"/>
                              </a:rPr>
                              <m:t>𝑍𝑡</m:t>
                            </m:r>
                          </m:e>
                          <m:sub>
                            <m:r>
                              <a:rPr lang="en-US" sz="2000">
                                <a:latin typeface="Cambria Math"/>
                                <a:cs typeface="Times New Roman" pitchFamily="18" charset="0"/>
                              </a:rPr>
                              <m:t>𝑎𝑏𝑐</m:t>
                            </m:r>
                          </m:sub>
                        </m:sSub>
                      </m:e>
                    </m:d>
                    <m:r>
                      <a:rPr lang="en-US" sz="2000">
                        <a:latin typeface="Cambria Math"/>
                        <a:cs typeface="Times New Roman" pitchFamily="18" charset="0"/>
                      </a:rPr>
                      <m:t>=</m:t>
                    </m:r>
                    <m:d>
                      <m:dPr>
                        <m:begChr m:val="["/>
                        <m:endChr m:val="]"/>
                        <m:ctrlPr>
                          <a:rPr lang="en-US" sz="2000" i="1">
                            <a:latin typeface="Cambria Math"/>
                            <a:cs typeface="Times New Roman" pitchFamily="18" charset="0"/>
                          </a:rPr>
                        </m:ctrlPr>
                      </m:dPr>
                      <m:e>
                        <m:m>
                          <m:mPr>
                            <m:mcs>
                              <m:mc>
                                <m:mcPr>
                                  <m:count m:val="3"/>
                                  <m:mcJc m:val="center"/>
                                </m:mcPr>
                              </m:mc>
                            </m:mcs>
                            <m:ctrlPr>
                              <a:rPr lang="en-US" sz="2000" i="1">
                                <a:latin typeface="Cambria Math"/>
                                <a:cs typeface="Times New Roman" pitchFamily="18" charset="0"/>
                              </a:rPr>
                            </m:ctrlPr>
                          </m:mPr>
                          <m:mr>
                            <m:e>
                              <m:sSub>
                                <m:sSubPr>
                                  <m:ctrlPr>
                                    <a:rPr lang="en-US" sz="2000" i="1">
                                      <a:latin typeface="Cambria Math"/>
                                      <a:cs typeface="Times New Roman" pitchFamily="18" charset="0"/>
                                    </a:rPr>
                                  </m:ctrlPr>
                                </m:sSubPr>
                                <m:e>
                                  <m:sSub>
                                    <m:sSubPr>
                                      <m:ctrlPr>
                                        <a:rPr lang="en-US" sz="2000" i="1">
                                          <a:latin typeface="Cambria Math"/>
                                          <a:cs typeface="Times New Roman" pitchFamily="18" charset="0"/>
                                        </a:rPr>
                                      </m:ctrlPr>
                                    </m:sSubPr>
                                    <m:e>
                                      <m:r>
                                        <a:rPr lang="en-US" sz="2000">
                                          <a:latin typeface="Cambria Math"/>
                                          <a:cs typeface="Times New Roman" pitchFamily="18" charset="0"/>
                                        </a:rPr>
                                        <m:t>𝑛</m:t>
                                      </m:r>
                                    </m:e>
                                    <m:sub>
                                      <m:r>
                                        <a:rPr lang="en-US" sz="2000">
                                          <a:latin typeface="Cambria Math"/>
                                          <a:cs typeface="Times New Roman" pitchFamily="18" charset="0"/>
                                        </a:rPr>
                                        <m:t>𝑡</m:t>
                                      </m:r>
                                    </m:sub>
                                  </m:sSub>
                                  <m:r>
                                    <a:rPr lang="en-US" sz="2000">
                                      <a:latin typeface="Cambria Math"/>
                                      <a:cs typeface="Times New Roman" pitchFamily="18" charset="0"/>
                                    </a:rPr>
                                    <m:t>∙</m:t>
                                  </m:r>
                                  <m:r>
                                    <a:rPr lang="en-US" sz="2000">
                                      <a:latin typeface="Cambria Math"/>
                                      <a:cs typeface="Times New Roman" pitchFamily="18" charset="0"/>
                                    </a:rPr>
                                    <m:t>𝑍𝑡</m:t>
                                  </m:r>
                                </m:e>
                                <m:sub>
                                  <m:r>
                                    <a:rPr lang="en-US" sz="2000">
                                      <a:latin typeface="Cambria Math"/>
                                      <a:cs typeface="Times New Roman" pitchFamily="18" charset="0"/>
                                    </a:rPr>
                                    <m:t>𝑎</m:t>
                                  </m:r>
                                </m:sub>
                              </m:sSub>
                            </m:e>
                            <m:e>
                              <m:r>
                                <a:rPr lang="en-US" sz="2000">
                                  <a:latin typeface="Cambria Math"/>
                                  <a:cs typeface="Times New Roman" pitchFamily="18" charset="0"/>
                                </a:rPr>
                                <m:t>0</m:t>
                              </m:r>
                            </m:e>
                            <m:e>
                              <m:r>
                                <a:rPr lang="en-US" sz="2000">
                                  <a:latin typeface="Cambria Math"/>
                                  <a:cs typeface="Times New Roman" pitchFamily="18" charset="0"/>
                                </a:rPr>
                                <m:t>0</m:t>
                              </m:r>
                            </m:e>
                          </m:mr>
                          <m:mr>
                            <m:e>
                              <m:r>
                                <a:rPr lang="en-US" sz="2000">
                                  <a:latin typeface="Cambria Math"/>
                                  <a:cs typeface="Times New Roman" pitchFamily="18" charset="0"/>
                                </a:rPr>
                                <m:t>0</m:t>
                              </m:r>
                            </m:e>
                            <m:e>
                              <m:sSub>
                                <m:sSubPr>
                                  <m:ctrlPr>
                                    <a:rPr lang="en-US" sz="2000" i="1">
                                      <a:latin typeface="Cambria Math"/>
                                      <a:cs typeface="Times New Roman" pitchFamily="18" charset="0"/>
                                    </a:rPr>
                                  </m:ctrlPr>
                                </m:sSubPr>
                                <m:e>
                                  <m:sSub>
                                    <m:sSubPr>
                                      <m:ctrlPr>
                                        <a:rPr lang="en-US" sz="2000" i="1">
                                          <a:latin typeface="Cambria Math"/>
                                          <a:cs typeface="Times New Roman" pitchFamily="18" charset="0"/>
                                        </a:rPr>
                                      </m:ctrlPr>
                                    </m:sSubPr>
                                    <m:e>
                                      <m:r>
                                        <a:rPr lang="en-US" sz="2000">
                                          <a:latin typeface="Cambria Math"/>
                                          <a:cs typeface="Times New Roman" pitchFamily="18" charset="0"/>
                                        </a:rPr>
                                        <m:t>𝑛</m:t>
                                      </m:r>
                                    </m:e>
                                    <m:sub>
                                      <m:r>
                                        <a:rPr lang="en-US" sz="2000">
                                          <a:latin typeface="Cambria Math"/>
                                          <a:cs typeface="Times New Roman" pitchFamily="18" charset="0"/>
                                        </a:rPr>
                                        <m:t>𝑡</m:t>
                                      </m:r>
                                    </m:sub>
                                  </m:sSub>
                                  <m:r>
                                    <a:rPr lang="en-US" sz="2000">
                                      <a:latin typeface="Cambria Math"/>
                                      <a:cs typeface="Times New Roman" pitchFamily="18" charset="0"/>
                                    </a:rPr>
                                    <m:t>∙</m:t>
                                  </m:r>
                                  <m:r>
                                    <a:rPr lang="en-US" sz="2000">
                                      <a:latin typeface="Cambria Math"/>
                                      <a:cs typeface="Times New Roman" pitchFamily="18" charset="0"/>
                                    </a:rPr>
                                    <m:t>𝑡</m:t>
                                  </m:r>
                                </m:e>
                                <m:sub>
                                  <m:r>
                                    <a:rPr lang="en-US" sz="2000">
                                      <a:latin typeface="Cambria Math"/>
                                      <a:cs typeface="Times New Roman" pitchFamily="18" charset="0"/>
                                    </a:rPr>
                                    <m:t>𝑏</m:t>
                                  </m:r>
                                </m:sub>
                              </m:sSub>
                            </m:e>
                            <m:e>
                              <m:r>
                                <a:rPr lang="en-US" sz="2000">
                                  <a:latin typeface="Cambria Math"/>
                                  <a:cs typeface="Times New Roman" pitchFamily="18" charset="0"/>
                                </a:rPr>
                                <m:t>0</m:t>
                              </m:r>
                            </m:e>
                          </m:mr>
                          <m:mr>
                            <m:e>
                              <m:r>
                                <a:rPr lang="en-US" sz="2000">
                                  <a:latin typeface="Cambria Math"/>
                                  <a:cs typeface="Times New Roman" pitchFamily="18" charset="0"/>
                                </a:rPr>
                                <m:t>0</m:t>
                              </m:r>
                            </m:e>
                            <m:e>
                              <m:r>
                                <a:rPr lang="en-US" sz="2000">
                                  <a:latin typeface="Cambria Math"/>
                                  <a:cs typeface="Times New Roman" pitchFamily="18" charset="0"/>
                                </a:rPr>
                                <m:t>0</m:t>
                              </m:r>
                            </m:e>
                            <m:e>
                              <m:sSub>
                                <m:sSubPr>
                                  <m:ctrlPr>
                                    <a:rPr lang="en-US" sz="2000" i="1">
                                      <a:latin typeface="Cambria Math"/>
                                      <a:cs typeface="Times New Roman" pitchFamily="18" charset="0"/>
                                    </a:rPr>
                                  </m:ctrlPr>
                                </m:sSubPr>
                                <m:e>
                                  <m:sSub>
                                    <m:sSubPr>
                                      <m:ctrlPr>
                                        <a:rPr lang="en-US" sz="2000" i="1">
                                          <a:latin typeface="Cambria Math"/>
                                          <a:cs typeface="Times New Roman" pitchFamily="18" charset="0"/>
                                        </a:rPr>
                                      </m:ctrlPr>
                                    </m:sSubPr>
                                    <m:e>
                                      <m:r>
                                        <a:rPr lang="en-US" sz="2000">
                                          <a:latin typeface="Cambria Math"/>
                                          <a:cs typeface="Times New Roman" pitchFamily="18" charset="0"/>
                                        </a:rPr>
                                        <m:t>𝑛</m:t>
                                      </m:r>
                                    </m:e>
                                    <m:sub>
                                      <m:r>
                                        <a:rPr lang="en-US" sz="2000">
                                          <a:latin typeface="Cambria Math"/>
                                          <a:cs typeface="Times New Roman" pitchFamily="18" charset="0"/>
                                        </a:rPr>
                                        <m:t>𝑡</m:t>
                                      </m:r>
                                    </m:sub>
                                  </m:sSub>
                                  <m:r>
                                    <a:rPr lang="en-US" sz="2000">
                                      <a:latin typeface="Cambria Math"/>
                                      <a:cs typeface="Times New Roman" pitchFamily="18" charset="0"/>
                                    </a:rPr>
                                    <m:t>∙</m:t>
                                  </m:r>
                                  <m:r>
                                    <a:rPr lang="en-US" sz="2000">
                                      <a:latin typeface="Cambria Math"/>
                                      <a:cs typeface="Times New Roman" pitchFamily="18" charset="0"/>
                                    </a:rPr>
                                    <m:t>𝑍𝑡</m:t>
                                  </m:r>
                                </m:e>
                                <m:sub>
                                  <m:r>
                                    <a:rPr lang="en-US" sz="2000">
                                      <a:latin typeface="Cambria Math"/>
                                      <a:cs typeface="Times New Roman" pitchFamily="18" charset="0"/>
                                    </a:rPr>
                                    <m:t>𝑐</m:t>
                                  </m:r>
                                </m:sub>
                              </m:sSub>
                            </m:e>
                          </m:mr>
                        </m:m>
                      </m:e>
                    </m:d>
                  </m:oMath>
                </a14:m>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a:t>
                </a:r>
                <a:r>
                  <a:rPr lang="en-US" sz="2000" dirty="0" smtClean="0">
                    <a:latin typeface="Times New Roman" pitchFamily="18" charset="0"/>
                    <a:cs typeface="Times New Roman" pitchFamily="18" charset="0"/>
                  </a:rPr>
                  <a:t>	(</a:t>
                </a:r>
                <a:r>
                  <a:rPr lang="en-US" sz="2000" dirty="0" smtClean="0">
                    <a:latin typeface="Times New Roman" pitchFamily="18" charset="0"/>
                    <a:cs typeface="Times New Roman" pitchFamily="18" charset="0"/>
                  </a:rPr>
                  <a:t>79)</a:t>
                </a:r>
                <a:endParaRPr lang="en-US" sz="2000" dirty="0">
                  <a:latin typeface="Times New Roman" pitchFamily="18" charset="0"/>
                  <a:cs typeface="Times New Roman" pitchFamily="18" charset="0"/>
                </a:endParaRPr>
              </a:p>
              <a:p>
                <a:pPr marL="0" lvl="2"/>
                <a:r>
                  <a:rPr lang="en-US" dirty="0" smtClean="0"/>
                  <a:t> </a:t>
                </a:r>
              </a:p>
            </p:txBody>
          </p:sp>
        </mc:Choice>
        <mc:Fallback>
          <p:sp>
            <p:nvSpPr>
              <p:cNvPr id="7" name="TextBox 6"/>
              <p:cNvSpPr txBox="1">
                <a:spLocks noRot="1" noChangeAspect="1" noMove="1" noResize="1" noEditPoints="1" noAdjustHandles="1" noChangeArrowheads="1" noChangeShapeType="1" noTextEdit="1"/>
              </p:cNvSpPr>
              <p:nvPr/>
            </p:nvSpPr>
            <p:spPr>
              <a:xfrm>
                <a:off x="304800" y="2017397"/>
                <a:ext cx="8534400" cy="3926203"/>
              </a:xfrm>
              <a:prstGeom prst="rect">
                <a:avLst/>
              </a:prstGeom>
              <a:blipFill rotWithShape="1">
                <a:blip r:embed="rId3"/>
                <a:stretch>
                  <a:fillRect l="-929"/>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159</a:t>
            </a:fld>
            <a:endParaRPr lang="en-US"/>
          </a:p>
        </p:txBody>
      </p:sp>
      <p:sp>
        <p:nvSpPr>
          <p:cNvPr id="8" name="TextBox 7"/>
          <p:cNvSpPr txBox="1"/>
          <p:nvPr/>
        </p:nvSpPr>
        <p:spPr>
          <a:xfrm>
            <a:off x="-20972" y="381000"/>
            <a:ext cx="9144000" cy="1077218"/>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a:t>
            </a:r>
            <a:r>
              <a:rPr lang="en-US" sz="3200" dirty="0" smtClean="0">
                <a:latin typeface="Times New Roman" pitchFamily="18" charset="0"/>
                <a:cs typeface="Times New Roman" pitchFamily="18" charset="0"/>
              </a:rPr>
              <a:t>Models</a:t>
            </a:r>
          </a:p>
          <a:p>
            <a:pPr marL="457200" lvl="4" algn="ctr"/>
            <a:r>
              <a:rPr lang="en-US" sz="3200" dirty="0">
                <a:latin typeface="Times New Roman" pitchFamily="18" charset="0"/>
                <a:cs typeface="Times New Roman" pitchFamily="18" charset="0"/>
              </a:rPr>
              <a:t>The Grounded Wye-Grounded Wye Connection</a:t>
            </a:r>
          </a:p>
        </p:txBody>
      </p:sp>
    </p:spTree>
    <p:extLst>
      <p:ext uri="{BB962C8B-B14F-4D97-AF65-F5344CB8AC3E}">
        <p14:creationId xmlns:p14="http://schemas.microsoft.com/office/powerpoint/2010/main" val="150107837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0" y="294382"/>
            <a:ext cx="9144000" cy="1077218"/>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Series </a:t>
            </a:r>
            <a:r>
              <a:rPr lang="en-US" sz="3200" dirty="0" smtClean="0">
                <a:latin typeface="Times New Roman" pitchFamily="18" charset="0"/>
                <a:cs typeface="Times New Roman" pitchFamily="18" charset="0"/>
              </a:rPr>
              <a:t>Impedance </a:t>
            </a:r>
            <a:r>
              <a:rPr lang="en-US" sz="3200" dirty="0" smtClean="0">
                <a:latin typeface="Times New Roman" pitchFamily="18" charset="0"/>
                <a:cs typeface="Times New Roman" pitchFamily="18" charset="0"/>
              </a:rPr>
              <a:t>of Overhead </a:t>
            </a:r>
            <a:r>
              <a:rPr lang="en-US" sz="3200" dirty="0" smtClean="0">
                <a:latin typeface="Times New Roman" pitchFamily="18" charset="0"/>
                <a:cs typeface="Times New Roman" pitchFamily="18" charset="0"/>
              </a:rPr>
              <a:t>Lines</a:t>
            </a:r>
          </a:p>
          <a:p>
            <a:pPr marL="342900" indent="-342900" algn="ctr"/>
            <a:r>
              <a:rPr lang="en-US" sz="3200" dirty="0">
                <a:latin typeface="Times New Roman" pitchFamily="18" charset="0"/>
                <a:cs typeface="Times New Roman" pitchFamily="18" charset="0"/>
              </a:rPr>
              <a:t>Primitive Circuit </a:t>
            </a:r>
            <a:r>
              <a:rPr lang="en-US" sz="3200" dirty="0" smtClean="0">
                <a:latin typeface="Times New Roman" pitchFamily="18" charset="0"/>
                <a:cs typeface="Times New Roman" pitchFamily="18" charset="0"/>
              </a:rPr>
              <a:t>Impedances</a:t>
            </a:r>
            <a:endParaRPr lang="en-US" sz="3200" dirty="0">
              <a:latin typeface="Times New Roman" pitchFamily="18" charset="0"/>
              <a:cs typeface="Times New Roman" pitchFamily="18" charset="0"/>
            </a:endParaRP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7200" y="2006536"/>
            <a:ext cx="8458200" cy="2968163"/>
          </a:xfrm>
          <a:prstGeom prst="rect">
            <a:avLst/>
          </a:prstGeom>
        </p:spPr>
      </p:pic>
      <p:sp>
        <p:nvSpPr>
          <p:cNvPr id="5" name="TextBox 4"/>
          <p:cNvSpPr txBox="1"/>
          <p:nvPr/>
        </p:nvSpPr>
        <p:spPr>
          <a:xfrm>
            <a:off x="457200" y="5257800"/>
            <a:ext cx="1438712"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Figure 3.0</a:t>
            </a:r>
            <a:endParaRPr lang="en-US" sz="2000" dirty="0">
              <a:latin typeface="Times New Roman" pitchFamily="18" charset="0"/>
              <a:cs typeface="Times New Roman" pitchFamily="18" charset="0"/>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pPr/>
              <a:t>16</a:t>
            </a:fld>
            <a:endParaRPr lang="en-US"/>
          </a:p>
        </p:txBody>
      </p:sp>
    </p:spTree>
    <p:extLst>
      <p:ext uri="{BB962C8B-B14F-4D97-AF65-F5344CB8AC3E}">
        <p14:creationId xmlns:p14="http://schemas.microsoft.com/office/powerpoint/2010/main" val="1736909028"/>
      </p:ext>
    </p:extLst>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381000" y="1282005"/>
            <a:ext cx="8534400" cy="1384995"/>
          </a:xfrm>
          <a:prstGeom prst="rect">
            <a:avLst/>
          </a:prstGeom>
          <a:noFill/>
        </p:spPr>
        <p:txBody>
          <a:bodyPr wrap="square" rtlCol="0">
            <a:spAutoFit/>
          </a:bodyPr>
          <a:lstStyle/>
          <a:p>
            <a:pPr marL="342900" lvl="2" indent="-342900">
              <a:buFont typeface="Arial" pitchFamily="34" charset="0"/>
              <a:buChar char="•"/>
            </a:pPr>
            <a:endParaRPr lang="en-US" dirty="0" smtClean="0"/>
          </a:p>
          <a:p>
            <a:pPr marL="342900" lvl="2" indent="-342900">
              <a:buFont typeface="Arial" pitchFamily="34" charset="0"/>
              <a:buChar char="•"/>
            </a:pPr>
            <a:endParaRPr lang="en-US" b="1" dirty="0" smtClean="0">
              <a:solidFill>
                <a:srgbClr val="FF0000"/>
              </a:solidFill>
            </a:endParaRPr>
          </a:p>
          <a:p>
            <a:pPr marL="342900" lvl="2" indent="-342900">
              <a:buFont typeface="Wingdings" pitchFamily="2" charset="2"/>
              <a:buChar char="Ø"/>
            </a:pPr>
            <a:r>
              <a:rPr lang="en-US" sz="2400" dirty="0" smtClean="0">
                <a:latin typeface="Times New Roman" pitchFamily="18" charset="0"/>
                <a:cs typeface="Times New Roman" pitchFamily="18" charset="0"/>
              </a:rPr>
              <a:t>The primary line currents as a function of the secondary line currents is given by:</a:t>
            </a:r>
          </a:p>
        </p:txBody>
      </p:sp>
      <mc:AlternateContent xmlns:mc="http://schemas.openxmlformats.org/markup-compatibility/2006">
        <mc:Choice xmlns:a14="http://schemas.microsoft.com/office/drawing/2010/main" Requires="a14">
          <p:sp>
            <p:nvSpPr>
              <p:cNvPr id="3" name="Rectangle 2"/>
              <p:cNvSpPr/>
              <p:nvPr/>
            </p:nvSpPr>
            <p:spPr>
              <a:xfrm>
                <a:off x="0" y="2724090"/>
                <a:ext cx="9144000" cy="400110"/>
              </a:xfrm>
              <a:prstGeom prst="rect">
                <a:avLst/>
              </a:prstGeom>
            </p:spPr>
            <p:txBody>
              <a:bodyPr wrap="square">
                <a:spAutoFit/>
              </a:bodyPr>
              <a:lstStyle/>
              <a:p>
                <a:pPr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𝑑</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r>
                  <a:rPr lang="en-US" sz="2000" dirty="0" smtClean="0"/>
                  <a:t>	</a:t>
                </a:r>
                <a:r>
                  <a:rPr lang="en-US" sz="2000" dirty="0"/>
                  <a:t> </a:t>
                </a:r>
                <a:r>
                  <a:rPr lang="en-US" sz="2000" dirty="0" smtClean="0"/>
                  <a:t>           			</a:t>
                </a:r>
                <a:r>
                  <a:rPr lang="en-US" sz="2000" dirty="0" smtClean="0">
                    <a:latin typeface="Times New Roman" pitchFamily="18" charset="0"/>
                    <a:cs typeface="Times New Roman" pitchFamily="18" charset="0"/>
                  </a:rPr>
                  <a:t>(80)</a:t>
                </a:r>
                <a:endParaRPr lang="en-US" sz="2000" dirty="0">
                  <a:latin typeface="Times New Roman" pitchFamily="18" charset="0"/>
                  <a:cs typeface="Times New Roman" pitchFamily="18" charset="0"/>
                </a:endParaRPr>
              </a:p>
            </p:txBody>
          </p:sp>
        </mc:Choice>
        <mc:Fallback>
          <p:sp>
            <p:nvSpPr>
              <p:cNvPr id="3" name="Rectangle 2"/>
              <p:cNvSpPr>
                <a:spLocks noRot="1" noChangeAspect="1" noMove="1" noResize="1" noEditPoints="1" noAdjustHandles="1" noChangeArrowheads="1" noChangeShapeType="1" noTextEdit="1"/>
              </p:cNvSpPr>
              <p:nvPr/>
            </p:nvSpPr>
            <p:spPr>
              <a:xfrm>
                <a:off x="0" y="2724090"/>
                <a:ext cx="9144000" cy="400110"/>
              </a:xfrm>
              <a:prstGeom prst="rect">
                <a:avLst/>
              </a:prstGeom>
              <a:blipFill rotWithShape="1">
                <a:blip r:embed="rId3"/>
                <a:stretch>
                  <a:fillRect t="-9091" b="-2424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 name="Rectangle 4"/>
              <p:cNvSpPr/>
              <p:nvPr/>
            </p:nvSpPr>
            <p:spPr>
              <a:xfrm>
                <a:off x="0" y="3272835"/>
                <a:ext cx="9144000" cy="1603965"/>
              </a:xfrm>
              <a:prstGeom prst="rect">
                <a:avLst/>
              </a:prstGeom>
            </p:spPr>
            <p:txBody>
              <a:bodyPr wrap="square">
                <a:spAutoFit/>
              </a:bodyPr>
              <a:lstStyle/>
              <a:p>
                <a:pPr algn="ctr"/>
                <a:r>
                  <a:rPr lang="en-US" sz="2000" dirty="0">
                    <a:latin typeface="Times New Roman" pitchFamily="18" charset="0"/>
                    <a:cs typeface="Times New Roman" pitchFamily="18" charset="0"/>
                  </a:rPr>
                  <a:t>where</a:t>
                </a:r>
                <a:r>
                  <a:rPr lang="en-US" sz="20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𝑑</m:t>
                            </m:r>
                          </m:e>
                          <m:sub>
                            <m:r>
                              <a:rPr lang="en-US" sz="2000" i="1">
                                <a:latin typeface="Cambria Math"/>
                              </a:rPr>
                              <m:t>𝑡</m:t>
                            </m:r>
                          </m:sub>
                        </m:sSub>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𝑛</m:t>
                                      </m:r>
                                    </m:e>
                                    <m:sub>
                                      <m:r>
                                        <a:rPr lang="en-US" sz="2000" i="1">
                                          <a:latin typeface="Cambria Math"/>
                                        </a:rPr>
                                        <m:t>𝑡</m:t>
                                      </m:r>
                                    </m:sub>
                                  </m:sSub>
                                </m:den>
                              </m:f>
                            </m:e>
                            <m:e>
                              <m:r>
                                <a:rPr lang="en-US" sz="2000" i="1">
                                  <a:latin typeface="Cambria Math"/>
                                </a:rPr>
                                <m:t>0</m:t>
                              </m:r>
                            </m:e>
                            <m:e>
                              <m:r>
                                <a:rPr lang="en-US" sz="2000" i="1">
                                  <a:latin typeface="Cambria Math"/>
                                </a:rPr>
                                <m:t>0</m:t>
                              </m:r>
                            </m:e>
                          </m:mr>
                          <m:mr>
                            <m:e>
                              <m:r>
                                <a:rPr lang="en-US" sz="2000" i="1">
                                  <a:latin typeface="Cambria Math"/>
                                </a:rPr>
                                <m:t>0</m:t>
                              </m:r>
                            </m:e>
                            <m:e>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𝑛</m:t>
                                      </m:r>
                                    </m:e>
                                    <m:sub>
                                      <m:r>
                                        <a:rPr lang="en-US" sz="2000" i="1">
                                          <a:latin typeface="Cambria Math"/>
                                        </a:rPr>
                                        <m:t>𝑡</m:t>
                                      </m:r>
                                    </m:sub>
                                  </m:sSub>
                                </m:den>
                              </m:f>
                            </m:e>
                            <m:e>
                              <m:r>
                                <a:rPr lang="en-US" sz="2000" i="1">
                                  <a:latin typeface="Cambria Math"/>
                                </a:rPr>
                                <m:t>0</m:t>
                              </m:r>
                            </m:e>
                          </m:mr>
                          <m:mr>
                            <m:e>
                              <m:r>
                                <a:rPr lang="en-US" sz="2000" i="1">
                                  <a:latin typeface="Cambria Math"/>
                                </a:rPr>
                                <m:t>0</m:t>
                              </m:r>
                            </m:e>
                            <m:e>
                              <m:r>
                                <a:rPr lang="en-US" sz="2000" i="1">
                                  <a:latin typeface="Cambria Math"/>
                                </a:rPr>
                                <m:t>0</m:t>
                              </m:r>
                            </m:e>
                            <m:e>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𝑛</m:t>
                                      </m:r>
                                    </m:e>
                                    <m:sub>
                                      <m:r>
                                        <a:rPr lang="en-US" sz="2000" i="1">
                                          <a:latin typeface="Cambria Math"/>
                                        </a:rPr>
                                        <m:t>𝑡</m:t>
                                      </m:r>
                                    </m:sub>
                                  </m:sSub>
                                </m:den>
                              </m:f>
                            </m:e>
                          </m:mr>
                        </m:m>
                      </m:e>
                    </m:d>
                  </m:oMath>
                </a14:m>
                <a:r>
                  <a:rPr lang="en-US" sz="2000" dirty="0" smtClean="0"/>
                  <a:t>          			</a:t>
                </a:r>
                <a:r>
                  <a:rPr lang="en-US" sz="2000" dirty="0" smtClean="0">
                    <a:latin typeface="Times New Roman" pitchFamily="18" charset="0"/>
                    <a:cs typeface="Times New Roman" pitchFamily="18" charset="0"/>
                  </a:rPr>
                  <a:t>(81)</a:t>
                </a:r>
                <a:endParaRPr lang="en-US" sz="2000" dirty="0">
                  <a:latin typeface="Times New Roman" pitchFamily="18" charset="0"/>
                  <a:cs typeface="Times New Roman" pitchFamily="18" charset="0"/>
                </a:endParaRPr>
              </a:p>
            </p:txBody>
          </p:sp>
        </mc:Choice>
        <mc:Fallback>
          <p:sp>
            <p:nvSpPr>
              <p:cNvPr id="5" name="Rectangle 4"/>
              <p:cNvSpPr>
                <a:spLocks noRot="1" noChangeAspect="1" noMove="1" noResize="1" noEditPoints="1" noAdjustHandles="1" noChangeArrowheads="1" noChangeShapeType="1" noTextEdit="1"/>
              </p:cNvSpPr>
              <p:nvPr/>
            </p:nvSpPr>
            <p:spPr>
              <a:xfrm>
                <a:off x="0" y="3272835"/>
                <a:ext cx="9144000" cy="1603965"/>
              </a:xfrm>
              <a:prstGeom prst="rect">
                <a:avLst/>
              </a:prstGeom>
              <a:blipFill rotWithShape="1">
                <a:blip r:embed="rId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 name="Rectangle 7"/>
              <p:cNvSpPr/>
              <p:nvPr/>
            </p:nvSpPr>
            <p:spPr>
              <a:xfrm>
                <a:off x="381000" y="5027474"/>
                <a:ext cx="8534400" cy="1754326"/>
              </a:xfrm>
              <a:prstGeom prst="rect">
                <a:avLst/>
              </a:prstGeom>
            </p:spPr>
            <p:txBody>
              <a:bodyPr wrap="square">
                <a:spAutoFit/>
              </a:bodyPr>
              <a:lstStyle/>
              <a:p>
                <a:pPr marL="342900" lvl="2" indent="-342900">
                  <a:buFont typeface="Wingdings" pitchFamily="2" charset="2"/>
                  <a:buChar char="Ø"/>
                </a:pPr>
                <a:r>
                  <a:rPr lang="en-US" sz="2400" dirty="0">
                    <a:latin typeface="Times New Roman" pitchFamily="18" charset="0"/>
                    <a:cs typeface="Times New Roman" pitchFamily="18" charset="0"/>
                  </a:rPr>
                  <a:t>The reverse equation is determined by solving equation </a:t>
                </a:r>
                <a:r>
                  <a:rPr lang="en-US" sz="2400" dirty="0" smtClean="0">
                    <a:latin typeface="Times New Roman" pitchFamily="18" charset="0"/>
                    <a:cs typeface="Times New Roman" pitchFamily="18" charset="0"/>
                  </a:rPr>
                  <a:t>(77) </a:t>
                </a:r>
                <a:r>
                  <a:rPr lang="en-US" sz="2400" dirty="0">
                    <a:latin typeface="Times New Roman" pitchFamily="18" charset="0"/>
                    <a:cs typeface="Times New Roman" pitchFamily="18" charset="0"/>
                  </a:rPr>
                  <a:t>for the secondary line-to-ground voltages:</a:t>
                </a:r>
              </a:p>
              <a:p>
                <a:pPr marL="342900" lvl="2" indent="-342900">
                  <a:buFont typeface="Arial" pitchFamily="34" charset="0"/>
                  <a:buChar char="•"/>
                </a:pPr>
                <a:endParaRPr lang="en-US" b="1" dirty="0">
                  <a:solidFill>
                    <a:srgbClr val="FF0000"/>
                  </a:solidFill>
                </a:endParaRPr>
              </a:p>
              <a:p>
                <a:pPr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𝑉𝐿𝐺</m:t>
                            </m:r>
                          </m:e>
                          <m:sub>
                            <m:r>
                              <a:rPr lang="en-US" sz="2000" i="1">
                                <a:latin typeface="Cambria Math"/>
                              </a:rPr>
                              <m:t>𝑎𝑏𝑐</m:t>
                            </m:r>
                          </m:sub>
                        </m:sSub>
                      </m:e>
                    </m:d>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r>
                              <a:rPr lang="en-US" sz="2000" i="1">
                                <a:latin typeface="Cambria Math"/>
                              </a:rPr>
                              <m:t>𝐴𝑉</m:t>
                            </m:r>
                          </m:e>
                        </m:d>
                      </m:e>
                      <m:sup>
                        <m:r>
                          <a:rPr lang="en-US" sz="2000" i="1">
                            <a:latin typeface="Cambria Math"/>
                          </a:rPr>
                          <m:t>−1</m:t>
                        </m:r>
                      </m:sup>
                    </m:sSup>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𝑉𝐿𝐺</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𝑍𝑡</m:t>
                            </m:r>
                          </m:e>
                          <m:sub>
                            <m:r>
                              <a:rPr lang="en-US" sz="2000" i="1">
                                <a:latin typeface="Cambria Math"/>
                              </a:rPr>
                              <m:t>𝑎𝑏𝑐</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r>
                  <a:rPr lang="en-US" sz="2000" dirty="0"/>
                  <a:t>	</a:t>
                </a:r>
                <a:r>
                  <a:rPr lang="en-US" sz="2000" dirty="0" smtClean="0">
                    <a:latin typeface="Times New Roman" pitchFamily="18" charset="0"/>
                    <a:cs typeface="Times New Roman" pitchFamily="18" charset="0"/>
                  </a:rPr>
                  <a:t>(82)</a:t>
                </a:r>
                <a:endParaRPr lang="en-US" sz="2000" dirty="0">
                  <a:latin typeface="Times New Roman" pitchFamily="18" charset="0"/>
                  <a:cs typeface="Times New Roman" pitchFamily="18" charset="0"/>
                </a:endParaRPr>
              </a:p>
              <a:p>
                <a:pPr algn="ctr"/>
                <a:endParaRPr lang="en-US" dirty="0"/>
              </a:p>
            </p:txBody>
          </p:sp>
        </mc:Choice>
        <mc:Fallback>
          <p:sp>
            <p:nvSpPr>
              <p:cNvPr id="8" name="Rectangle 7"/>
              <p:cNvSpPr>
                <a:spLocks noRot="1" noChangeAspect="1" noMove="1" noResize="1" noEditPoints="1" noAdjustHandles="1" noChangeArrowheads="1" noChangeShapeType="1" noTextEdit="1"/>
              </p:cNvSpPr>
              <p:nvPr/>
            </p:nvSpPr>
            <p:spPr>
              <a:xfrm>
                <a:off x="381000" y="5027474"/>
                <a:ext cx="8534400" cy="1754326"/>
              </a:xfrm>
              <a:prstGeom prst="rect">
                <a:avLst/>
              </a:prstGeom>
              <a:blipFill rotWithShape="1">
                <a:blip r:embed="rId5"/>
                <a:stretch>
                  <a:fillRect l="-1000" t="-2778"/>
                </a:stretch>
              </a:blipFill>
            </p:spPr>
            <p:txBody>
              <a:bodyPr/>
              <a:lstStyle/>
              <a:p>
                <a:r>
                  <a:rPr lang="en-US">
                    <a:noFill/>
                  </a:rPr>
                  <a:t> </a:t>
                </a:r>
              </a:p>
            </p:txBody>
          </p:sp>
        </mc:Fallback>
      </mc:AlternateContent>
      <p:sp>
        <p:nvSpPr>
          <p:cNvPr id="9" name="Slide Number Placeholder 8"/>
          <p:cNvSpPr>
            <a:spLocks noGrp="1"/>
          </p:cNvSpPr>
          <p:nvPr>
            <p:ph type="sldNum" sz="quarter" idx="12"/>
          </p:nvPr>
        </p:nvSpPr>
        <p:spPr/>
        <p:txBody>
          <a:bodyPr/>
          <a:lstStyle/>
          <a:p>
            <a:fld id="{B6F15528-21DE-4FAA-801E-634DDDAF4B2B}" type="slidenum">
              <a:rPr lang="en-US" smtClean="0"/>
              <a:pPr/>
              <a:t>160</a:t>
            </a:fld>
            <a:endParaRPr lang="en-US" dirty="0"/>
          </a:p>
        </p:txBody>
      </p:sp>
      <p:sp>
        <p:nvSpPr>
          <p:cNvPr id="10" name="TextBox 9"/>
          <p:cNvSpPr txBox="1"/>
          <p:nvPr/>
        </p:nvSpPr>
        <p:spPr>
          <a:xfrm>
            <a:off x="-20972" y="381000"/>
            <a:ext cx="9144000" cy="1077218"/>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a:t>
            </a:r>
            <a:r>
              <a:rPr lang="en-US" sz="3200" dirty="0" smtClean="0">
                <a:latin typeface="Times New Roman" pitchFamily="18" charset="0"/>
                <a:cs typeface="Times New Roman" pitchFamily="18" charset="0"/>
              </a:rPr>
              <a:t>Models</a:t>
            </a:r>
          </a:p>
          <a:p>
            <a:pPr marL="457200" lvl="4" algn="ctr"/>
            <a:r>
              <a:rPr lang="en-US" sz="3200" dirty="0">
                <a:latin typeface="Times New Roman" pitchFamily="18" charset="0"/>
                <a:cs typeface="Times New Roman" pitchFamily="18" charset="0"/>
              </a:rPr>
              <a:t>The Grounded Wye-Grounded Wye Connection</a:t>
            </a:r>
          </a:p>
        </p:txBody>
      </p:sp>
    </p:spTree>
    <p:extLst>
      <p:ext uri="{BB962C8B-B14F-4D97-AF65-F5344CB8AC3E}">
        <p14:creationId xmlns:p14="http://schemas.microsoft.com/office/powerpoint/2010/main" val="3029063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Rectangle 3"/>
              <p:cNvSpPr/>
              <p:nvPr/>
            </p:nvSpPr>
            <p:spPr>
              <a:xfrm>
                <a:off x="521563" y="1905000"/>
                <a:ext cx="8470037" cy="4090287"/>
              </a:xfrm>
              <a:prstGeom prst="rect">
                <a:avLst/>
              </a:prstGeom>
            </p:spPr>
            <p:txBody>
              <a:bodyPr wrap="square">
                <a:spAutoFit/>
              </a:bodyPr>
              <a:lstStyle/>
              <a:p>
                <a:pPr marL="800100" lvl="3" indent="-342900"/>
                <a:endParaRPr lang="en-US" b="1" dirty="0">
                  <a:solidFill>
                    <a:srgbClr val="FF0000"/>
                  </a:solidFill>
                </a:endParaRPr>
              </a:p>
              <a:p>
                <a:pPr marL="457200" lvl="2" indent="-457200">
                  <a:buFont typeface="Wingdings" pitchFamily="2" charset="2"/>
                  <a:buChar char="Ø"/>
                </a:pPr>
                <a:r>
                  <a:rPr lang="en-US" sz="2400" dirty="0">
                    <a:latin typeface="Times New Roman" pitchFamily="18" charset="0"/>
                    <a:cs typeface="Times New Roman" pitchFamily="18" charset="0"/>
                  </a:rPr>
                  <a:t>Constant matrices for the reverse equation are given by:</a:t>
                </a:r>
              </a:p>
              <a:p>
                <a:pPr marL="342900" lvl="2" indent="-342900">
                  <a:buFont typeface="Arial" pitchFamily="34" charset="0"/>
                  <a:buChar char="•"/>
                </a:pPr>
                <a:endParaRPr lang="en-US" dirty="0"/>
              </a:p>
              <a:p>
                <a:pPr marL="800100" lvl="3" indent="-342900"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𝑡</m:t>
                            </m:r>
                          </m:sub>
                        </m:sSub>
                      </m:e>
                    </m:d>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r>
                              <a:rPr lang="en-US" sz="2000" i="1">
                                <a:latin typeface="Cambria Math"/>
                              </a:rPr>
                              <m:t>𝐴𝑉</m:t>
                            </m:r>
                          </m:e>
                        </m:d>
                      </m:e>
                      <m:sup>
                        <m:r>
                          <a:rPr lang="en-US" sz="2000" i="1">
                            <a:latin typeface="Cambria Math"/>
                          </a:rPr>
                          <m:t>−1</m:t>
                        </m:r>
                      </m:sup>
                    </m:sSup>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𝑛</m:t>
                                      </m:r>
                                    </m:e>
                                    <m:sub>
                                      <m:r>
                                        <a:rPr lang="en-US" sz="2000" i="1">
                                          <a:latin typeface="Cambria Math"/>
                                        </a:rPr>
                                        <m:t>𝑡</m:t>
                                      </m:r>
                                    </m:sub>
                                  </m:sSub>
                                </m:den>
                              </m:f>
                            </m:e>
                            <m:e>
                              <m:r>
                                <a:rPr lang="en-US" sz="2000" i="1">
                                  <a:latin typeface="Cambria Math"/>
                                </a:rPr>
                                <m:t>0</m:t>
                              </m:r>
                            </m:e>
                            <m:e>
                              <m:r>
                                <a:rPr lang="en-US" sz="2000" i="1">
                                  <a:latin typeface="Cambria Math"/>
                                </a:rPr>
                                <m:t>0</m:t>
                              </m:r>
                            </m:e>
                          </m:mr>
                          <m:mr>
                            <m:e>
                              <m:r>
                                <a:rPr lang="en-US" sz="2000" i="1">
                                  <a:latin typeface="Cambria Math"/>
                                </a:rPr>
                                <m:t>0</m:t>
                              </m:r>
                            </m:e>
                            <m:e>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𝑛</m:t>
                                      </m:r>
                                    </m:e>
                                    <m:sub>
                                      <m:r>
                                        <a:rPr lang="en-US" sz="2000" i="1">
                                          <a:latin typeface="Cambria Math"/>
                                        </a:rPr>
                                        <m:t>𝑡</m:t>
                                      </m:r>
                                    </m:sub>
                                  </m:sSub>
                                </m:den>
                              </m:f>
                            </m:e>
                            <m:e>
                              <m:r>
                                <a:rPr lang="en-US" sz="2000" i="1">
                                  <a:latin typeface="Cambria Math"/>
                                </a:rPr>
                                <m:t>0</m:t>
                              </m:r>
                            </m:e>
                          </m:mr>
                          <m:mr>
                            <m:e>
                              <m:r>
                                <a:rPr lang="en-US" sz="2000" i="1">
                                  <a:latin typeface="Cambria Math"/>
                                </a:rPr>
                                <m:t>0</m:t>
                              </m:r>
                            </m:e>
                            <m:e>
                              <m:r>
                                <a:rPr lang="en-US" sz="2000" i="1">
                                  <a:latin typeface="Cambria Math"/>
                                </a:rPr>
                                <m:t>0</m:t>
                              </m:r>
                            </m:e>
                            <m:e>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𝑛</m:t>
                                      </m:r>
                                    </m:e>
                                    <m:sub>
                                      <m:r>
                                        <a:rPr lang="en-US" sz="2000" i="1">
                                          <a:latin typeface="Cambria Math"/>
                                        </a:rPr>
                                        <m:t>𝑡</m:t>
                                      </m:r>
                                    </m:sub>
                                  </m:sSub>
                                </m:den>
                              </m:f>
                            </m:e>
                          </m:mr>
                        </m:m>
                      </m:e>
                    </m:d>
                  </m:oMath>
                </a14:m>
                <a:r>
                  <a:rPr lang="en-US" sz="2000" dirty="0" smtClean="0"/>
                  <a:t>		</a:t>
                </a:r>
                <a:r>
                  <a:rPr lang="en-US" sz="2000" dirty="0" smtClean="0"/>
                  <a:t>	</a:t>
                </a:r>
                <a:r>
                  <a:rPr lang="en-US" sz="2000" dirty="0" smtClean="0">
                    <a:latin typeface="Times New Roman" pitchFamily="18" charset="0"/>
                    <a:cs typeface="Times New Roman" pitchFamily="18" charset="0"/>
                  </a:rPr>
                  <a:t>(</a:t>
                </a:r>
                <a:r>
                  <a:rPr lang="en-US" sz="2000" dirty="0" smtClean="0">
                    <a:latin typeface="Times New Roman" pitchFamily="18" charset="0"/>
                    <a:cs typeface="Times New Roman" pitchFamily="18" charset="0"/>
                  </a:rPr>
                  <a:t>83)</a:t>
                </a:r>
              </a:p>
              <a:p>
                <a:pPr marL="800100" lvl="3" indent="-342900" algn="ctr"/>
                <a:endParaRPr lang="en-US" sz="2000" dirty="0"/>
              </a:p>
              <a:p>
                <a:pPr marL="800100" lvl="3" indent="-342900"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𝐵</m:t>
                            </m:r>
                          </m:e>
                          <m:sub>
                            <m:r>
                              <a:rPr lang="en-US" sz="2000" i="1">
                                <a:latin typeface="Cambria Math"/>
                              </a:rPr>
                              <m:t>𝑡</m:t>
                            </m:r>
                          </m:sub>
                        </m:sSub>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𝑍𝑡</m:t>
                                  </m:r>
                                </m:e>
                                <m:sub>
                                  <m:r>
                                    <a:rPr lang="en-US" sz="2000" i="1">
                                      <a:latin typeface="Cambria Math"/>
                                    </a:rPr>
                                    <m:t>𝑎</m:t>
                                  </m:r>
                                </m:sub>
                              </m:sSub>
                            </m:e>
                            <m:e>
                              <m:r>
                                <a:rPr lang="en-US" sz="2000" i="1">
                                  <a:latin typeface="Cambria Math"/>
                                </a:rPr>
                                <m:t>0</m:t>
                              </m:r>
                            </m:e>
                            <m:e>
                              <m:r>
                                <a:rPr lang="en-US" sz="2000" i="1">
                                  <a:latin typeface="Cambria Math"/>
                                </a:rPr>
                                <m:t>0</m:t>
                              </m:r>
                            </m:e>
                          </m:mr>
                          <m:mr>
                            <m:e>
                              <m:r>
                                <a:rPr lang="en-US" sz="2000" i="1">
                                  <a:latin typeface="Cambria Math"/>
                                </a:rPr>
                                <m:t>0</m:t>
                              </m:r>
                            </m:e>
                            <m:e>
                              <m:sSub>
                                <m:sSubPr>
                                  <m:ctrlPr>
                                    <a:rPr lang="en-US" sz="2000" i="1">
                                      <a:latin typeface="Cambria Math"/>
                                    </a:rPr>
                                  </m:ctrlPr>
                                </m:sSubPr>
                                <m:e>
                                  <m:r>
                                    <a:rPr lang="en-US" sz="2000" i="1">
                                      <a:latin typeface="Cambria Math"/>
                                    </a:rPr>
                                    <m:t>𝑍𝑡</m:t>
                                  </m:r>
                                </m:e>
                                <m:sub>
                                  <m:r>
                                    <a:rPr lang="en-US" sz="2000" i="1">
                                      <a:latin typeface="Cambria Math"/>
                                    </a:rPr>
                                    <m:t>𝑏</m:t>
                                  </m:r>
                                </m:sub>
                              </m:sSub>
                            </m:e>
                            <m:e>
                              <m:r>
                                <a:rPr lang="en-US" sz="2000" i="1">
                                  <a:latin typeface="Cambria Math"/>
                                </a:rPr>
                                <m:t>0</m:t>
                              </m:r>
                            </m:e>
                          </m:mr>
                          <m:mr>
                            <m:e>
                              <m:r>
                                <a:rPr lang="en-US" sz="2000" i="1">
                                  <a:latin typeface="Cambria Math"/>
                                </a:rPr>
                                <m:t>0</m:t>
                              </m:r>
                            </m:e>
                            <m:e>
                              <m:r>
                                <a:rPr lang="en-US" sz="2000" i="1">
                                  <a:latin typeface="Cambria Math"/>
                                </a:rPr>
                                <m:t>0</m:t>
                              </m:r>
                            </m:e>
                            <m:e>
                              <m:sSub>
                                <m:sSubPr>
                                  <m:ctrlPr>
                                    <a:rPr lang="en-US" sz="2000" i="1">
                                      <a:latin typeface="Cambria Math"/>
                                    </a:rPr>
                                  </m:ctrlPr>
                                </m:sSubPr>
                                <m:e>
                                  <m:r>
                                    <a:rPr lang="en-US" sz="2000" i="1">
                                      <a:latin typeface="Cambria Math"/>
                                    </a:rPr>
                                    <m:t>𝑍𝑡</m:t>
                                  </m:r>
                                </m:e>
                                <m:sub>
                                  <m:r>
                                    <a:rPr lang="en-US" sz="2000" i="1">
                                      <a:latin typeface="Cambria Math"/>
                                    </a:rPr>
                                    <m:t>𝑐</m:t>
                                  </m:r>
                                </m:sub>
                              </m:sSub>
                            </m:e>
                          </m:mr>
                        </m:m>
                      </m:e>
                    </m:d>
                  </m:oMath>
                </a14:m>
                <a:r>
                  <a:rPr lang="en-US" sz="2000" b="1" dirty="0" smtClean="0">
                    <a:solidFill>
                      <a:srgbClr val="FF0000"/>
                    </a:solidFill>
                  </a:rPr>
                  <a:t>			</a:t>
                </a:r>
                <a:r>
                  <a:rPr lang="en-US" sz="2000" dirty="0" smtClean="0">
                    <a:latin typeface="Times New Roman" pitchFamily="18" charset="0"/>
                    <a:cs typeface="Times New Roman" pitchFamily="18" charset="0"/>
                  </a:rPr>
                  <a:t>(84)</a:t>
                </a:r>
                <a:endParaRPr lang="en-US" sz="2000" dirty="0">
                  <a:latin typeface="Times New Roman" pitchFamily="18" charset="0"/>
                  <a:cs typeface="Times New Roman" pitchFamily="18" charset="0"/>
                </a:endParaRPr>
              </a:p>
              <a:p>
                <a:pPr marL="800100" lvl="3" indent="-342900"/>
                <a:endParaRPr lang="en-US" dirty="0"/>
              </a:p>
            </p:txBody>
          </p:sp>
        </mc:Choice>
        <mc:Fallback>
          <p:sp>
            <p:nvSpPr>
              <p:cNvPr id="4" name="Rectangle 3"/>
              <p:cNvSpPr>
                <a:spLocks noRot="1" noChangeAspect="1" noMove="1" noResize="1" noEditPoints="1" noAdjustHandles="1" noChangeArrowheads="1" noChangeShapeType="1" noTextEdit="1"/>
              </p:cNvSpPr>
              <p:nvPr/>
            </p:nvSpPr>
            <p:spPr>
              <a:xfrm>
                <a:off x="521563" y="1905000"/>
                <a:ext cx="8470037" cy="4090287"/>
              </a:xfrm>
              <a:prstGeom prst="rect">
                <a:avLst/>
              </a:prstGeom>
              <a:blipFill rotWithShape="1">
                <a:blip r:embed="rId2"/>
                <a:stretch>
                  <a:fillRect l="-100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B6F15528-21DE-4FAA-801E-634DDDAF4B2B}" type="slidenum">
              <a:rPr lang="en-US" smtClean="0"/>
              <a:pPr/>
              <a:t>161</a:t>
            </a:fld>
            <a:endParaRPr lang="en-US"/>
          </a:p>
        </p:txBody>
      </p:sp>
      <p:sp>
        <p:nvSpPr>
          <p:cNvPr id="6" name="TextBox 5"/>
          <p:cNvSpPr txBox="1"/>
          <p:nvPr/>
        </p:nvSpPr>
        <p:spPr>
          <a:xfrm>
            <a:off x="-20972" y="381000"/>
            <a:ext cx="9144000" cy="1077218"/>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a:t>
            </a:r>
            <a:r>
              <a:rPr lang="en-US" sz="3200" dirty="0" smtClean="0">
                <a:latin typeface="Times New Roman" pitchFamily="18" charset="0"/>
                <a:cs typeface="Times New Roman" pitchFamily="18" charset="0"/>
              </a:rPr>
              <a:t>Models</a:t>
            </a:r>
          </a:p>
          <a:p>
            <a:pPr marL="457200" lvl="4" algn="ctr"/>
            <a:r>
              <a:rPr lang="en-US" sz="3200" dirty="0">
                <a:latin typeface="Times New Roman" pitchFamily="18" charset="0"/>
                <a:cs typeface="Times New Roman" pitchFamily="18" charset="0"/>
              </a:rPr>
              <a:t>The Grounded Wye-Grounded Wye Connection</a:t>
            </a:r>
          </a:p>
        </p:txBody>
      </p:sp>
    </p:spTree>
    <p:extLst>
      <p:ext uri="{BB962C8B-B14F-4D97-AF65-F5344CB8AC3E}">
        <p14:creationId xmlns:p14="http://schemas.microsoft.com/office/powerpoint/2010/main" val="263239982"/>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 3: Three Phase Transformer Models</a:t>
            </a:r>
          </a:p>
        </p:txBody>
      </p:sp>
      <p:sp>
        <p:nvSpPr>
          <p:cNvPr id="3" name="Content Placeholder 2"/>
          <p:cNvSpPr>
            <a:spLocks noGrp="1"/>
          </p:cNvSpPr>
          <p:nvPr>
            <p:ph idx="1"/>
          </p:nvPr>
        </p:nvSpPr>
        <p:spPr/>
        <p:txBody>
          <a:bodyPr>
            <a:normAutofit/>
          </a:bodyPr>
          <a:lstStyle/>
          <a:p>
            <a:r>
              <a:rPr lang="en-US" dirty="0"/>
              <a:t>Three Phase Transformer Models</a:t>
            </a:r>
          </a:p>
          <a:p>
            <a:pPr lvl="1"/>
            <a:r>
              <a:rPr lang="en-US" sz="2400" dirty="0"/>
              <a:t>General Three Phase Transformer Banks</a:t>
            </a:r>
          </a:p>
          <a:p>
            <a:pPr lvl="1"/>
            <a:r>
              <a:rPr lang="en-US" sz="2400" dirty="0"/>
              <a:t>Generalized Matrices</a:t>
            </a:r>
          </a:p>
          <a:p>
            <a:pPr lvl="1"/>
            <a:r>
              <a:rPr lang="en-US" sz="2400" dirty="0" smtClean="0"/>
              <a:t>Symmetrical Components</a:t>
            </a:r>
            <a:endParaRPr lang="en-US" sz="2400" dirty="0"/>
          </a:p>
          <a:p>
            <a:pPr lvl="1"/>
            <a:r>
              <a:rPr lang="en-US" sz="2400" dirty="0"/>
              <a:t>The Delta-Grounded Wye Step Down Connection</a:t>
            </a:r>
          </a:p>
          <a:p>
            <a:pPr lvl="1"/>
            <a:r>
              <a:rPr lang="en-US" sz="2400" dirty="0"/>
              <a:t>The </a:t>
            </a:r>
            <a:r>
              <a:rPr lang="en-US" sz="2400" dirty="0" smtClean="0"/>
              <a:t>Ungrounded </a:t>
            </a:r>
            <a:r>
              <a:rPr lang="en-US" sz="2400" dirty="0"/>
              <a:t>Wye-Delta Step Down Connection</a:t>
            </a:r>
          </a:p>
          <a:p>
            <a:pPr lvl="1"/>
            <a:r>
              <a:rPr lang="en-US" sz="2400" dirty="0"/>
              <a:t>The Grounded Wye-Grounded Wye Connection</a:t>
            </a:r>
          </a:p>
          <a:p>
            <a:pPr lvl="1"/>
            <a:r>
              <a:rPr lang="en-US" sz="2400" b="1" u="sng" dirty="0"/>
              <a:t>The Delta-Delta  Connection</a:t>
            </a:r>
          </a:p>
          <a:p>
            <a:pPr lvl="1"/>
            <a:r>
              <a:rPr lang="en-US" sz="2400" dirty="0"/>
              <a:t>Open Wye-Open Delta</a:t>
            </a:r>
          </a:p>
          <a:p>
            <a:pPr lvl="1"/>
            <a:r>
              <a:rPr lang="en-US" sz="2400" dirty="0"/>
              <a:t>Thevenin Equivalent Circuit</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162</a:t>
            </a:fld>
            <a:endParaRPr lang="en-US"/>
          </a:p>
        </p:txBody>
      </p:sp>
    </p:spTree>
    <p:extLst>
      <p:ext uri="{BB962C8B-B14F-4D97-AF65-F5344CB8AC3E}">
        <p14:creationId xmlns:p14="http://schemas.microsoft.com/office/powerpoint/2010/main" val="1090775320"/>
      </p:ext>
    </p:extLst>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85360" y="1676400"/>
            <a:ext cx="3901440" cy="4876800"/>
          </a:xfrm>
          <a:prstGeom prst="rect">
            <a:avLst/>
          </a:prstGeom>
        </p:spPr>
      </p:pic>
      <p:sp>
        <p:nvSpPr>
          <p:cNvPr id="5" name="Rectangle 4"/>
          <p:cNvSpPr/>
          <p:nvPr/>
        </p:nvSpPr>
        <p:spPr>
          <a:xfrm>
            <a:off x="457200" y="1665744"/>
            <a:ext cx="3886200" cy="2677656"/>
          </a:xfrm>
          <a:prstGeom prst="rect">
            <a:avLst/>
          </a:prstGeom>
        </p:spPr>
        <p:txBody>
          <a:bodyPr wrap="square">
            <a:spAutoFit/>
          </a:bodyPr>
          <a:lstStyle/>
          <a:p>
            <a:pPr marL="342900" lvl="2" indent="-342900">
              <a:buFont typeface="Wingdings" pitchFamily="2" charset="2"/>
              <a:buChar char="Ø"/>
            </a:pPr>
            <a:r>
              <a:rPr lang="en-US" sz="2400" dirty="0">
                <a:latin typeface="Times New Roman" pitchFamily="18" charset="0"/>
                <a:cs typeface="Times New Roman" pitchFamily="18" charset="0"/>
              </a:rPr>
              <a:t>The delta-delta connection is primarily used on three wire systems to provide service to a three-phase load or a combination of three-phase and single-phase </a:t>
            </a:r>
            <a:r>
              <a:rPr lang="en-US" sz="2400" dirty="0" smtClean="0">
                <a:latin typeface="Times New Roman" pitchFamily="18" charset="0"/>
                <a:cs typeface="Times New Roman" pitchFamily="18" charset="0"/>
              </a:rPr>
              <a:t>loads.</a:t>
            </a:r>
            <a:endParaRPr lang="en-US" sz="2400" dirty="0">
              <a:latin typeface="Times New Roman" pitchFamily="18" charset="0"/>
              <a:cs typeface="Times New Roman" pitchFamily="18" charset="0"/>
            </a:endParaRPr>
          </a:p>
        </p:txBody>
      </p:sp>
      <p:sp>
        <p:nvSpPr>
          <p:cNvPr id="8" name="TextBox 7"/>
          <p:cNvSpPr txBox="1"/>
          <p:nvPr/>
        </p:nvSpPr>
        <p:spPr>
          <a:xfrm>
            <a:off x="2133600" y="5967680"/>
            <a:ext cx="19812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Figure 9.0</a:t>
            </a:r>
            <a:endParaRPr lang="en-US" sz="2000" dirty="0">
              <a:latin typeface="Times New Roman" pitchFamily="18" charset="0"/>
              <a:cs typeface="Times New Roman" pitchFamily="18" charset="0"/>
            </a:endParaRPr>
          </a:p>
        </p:txBody>
      </p:sp>
      <p:sp>
        <p:nvSpPr>
          <p:cNvPr id="9" name="Slide Number Placeholder 8"/>
          <p:cNvSpPr>
            <a:spLocks noGrp="1"/>
          </p:cNvSpPr>
          <p:nvPr>
            <p:ph type="sldNum" sz="quarter" idx="12"/>
          </p:nvPr>
        </p:nvSpPr>
        <p:spPr/>
        <p:txBody>
          <a:bodyPr/>
          <a:lstStyle/>
          <a:p>
            <a:fld id="{B6F15528-21DE-4FAA-801E-634DDDAF4B2B}" type="slidenum">
              <a:rPr lang="en-US" smtClean="0"/>
              <a:pPr/>
              <a:t>163</a:t>
            </a:fld>
            <a:endParaRPr lang="en-US"/>
          </a:p>
        </p:txBody>
      </p:sp>
      <p:sp>
        <p:nvSpPr>
          <p:cNvPr id="10" name="TextBox 9"/>
          <p:cNvSpPr txBox="1"/>
          <p:nvPr/>
        </p:nvSpPr>
        <p:spPr>
          <a:xfrm>
            <a:off x="-20972" y="381000"/>
            <a:ext cx="9144000" cy="1077218"/>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a:t>
            </a:r>
            <a:r>
              <a:rPr lang="en-US" sz="3200" dirty="0" smtClean="0">
                <a:latin typeface="Times New Roman" pitchFamily="18" charset="0"/>
                <a:cs typeface="Times New Roman" pitchFamily="18" charset="0"/>
              </a:rPr>
              <a:t>Models</a:t>
            </a:r>
          </a:p>
          <a:p>
            <a:pPr marL="457200" lvl="4" algn="ctr"/>
            <a:r>
              <a:rPr lang="en-US" sz="3200" dirty="0">
                <a:latin typeface="Times New Roman" pitchFamily="18" charset="0"/>
                <a:cs typeface="Times New Roman" pitchFamily="18" charset="0"/>
              </a:rPr>
              <a:t>The </a:t>
            </a:r>
            <a:r>
              <a:rPr lang="en-US" sz="3200" dirty="0" smtClean="0">
                <a:latin typeface="Times New Roman" pitchFamily="18" charset="0"/>
                <a:cs typeface="Times New Roman" pitchFamily="18" charset="0"/>
              </a:rPr>
              <a:t>Delta-Delta Connection</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2943667159"/>
      </p:ext>
    </p:extLst>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Rectangle 1"/>
              <p:cNvSpPr/>
              <p:nvPr/>
            </p:nvSpPr>
            <p:spPr>
              <a:xfrm>
                <a:off x="381000" y="1891310"/>
                <a:ext cx="8458200" cy="4357090"/>
              </a:xfrm>
              <a:prstGeom prst="rect">
                <a:avLst/>
              </a:prstGeom>
            </p:spPr>
            <p:txBody>
              <a:bodyPr wrap="square">
                <a:spAutoFit/>
              </a:bodyPr>
              <a:lstStyle/>
              <a:p>
                <a:pPr marL="342900" lvl="2" indent="-342900">
                  <a:buFont typeface="Wingdings" pitchFamily="2" charset="2"/>
                  <a:buChar char="Ø"/>
                </a:pPr>
                <a:r>
                  <a:rPr lang="en-US" sz="2400" dirty="0">
                    <a:latin typeface="Times New Roman" pitchFamily="18" charset="0"/>
                    <a:cs typeface="Times New Roman" pitchFamily="18" charset="0"/>
                  </a:rPr>
                  <a:t>The basic ideal transformer voltage and current equations as a function of the turns ratio </a:t>
                </a:r>
                <a:r>
                  <a:rPr lang="en-US" sz="2400" dirty="0" smtClean="0">
                    <a:latin typeface="Times New Roman" pitchFamily="18" charset="0"/>
                    <a:cs typeface="Times New Roman" pitchFamily="18" charset="0"/>
                  </a:rPr>
                  <a:t>are:</a:t>
                </a:r>
              </a:p>
              <a:p>
                <a:pPr marL="342900" lvl="2" indent="-342900">
                  <a:buFont typeface="Arial" pitchFamily="34" charset="0"/>
                  <a:buChar char="•"/>
                </a:pPr>
                <a:endParaRPr lang="en-US" dirty="0" smtClean="0"/>
              </a:p>
              <a:p>
                <a:pPr marL="0" lvl="2" algn="ct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𝑉𝐿𝐿</m:t>
                                  </m:r>
                                </m:e>
                                <m:sub>
                                  <m:r>
                                    <a:rPr lang="en-US" sz="2000" i="1">
                                      <a:latin typeface="Cambria Math"/>
                                    </a:rPr>
                                    <m:t>𝐴𝐵</m:t>
                                  </m:r>
                                </m:sub>
                              </m:sSub>
                            </m:e>
                          </m:mr>
                          <m:mr>
                            <m:e>
                              <m:sSub>
                                <m:sSubPr>
                                  <m:ctrlPr>
                                    <a:rPr lang="en-US" sz="2000" i="1">
                                      <a:latin typeface="Cambria Math"/>
                                    </a:rPr>
                                  </m:ctrlPr>
                                </m:sSubPr>
                                <m:e>
                                  <m:r>
                                    <a:rPr lang="en-US" sz="2000" i="1">
                                      <a:latin typeface="Cambria Math"/>
                                    </a:rPr>
                                    <m:t>𝑉𝐿𝐿</m:t>
                                  </m:r>
                                </m:e>
                                <m:sub>
                                  <m:r>
                                    <a:rPr lang="en-US" sz="2000" i="1">
                                      <a:latin typeface="Cambria Math"/>
                                    </a:rPr>
                                    <m:t>𝐵𝐶</m:t>
                                  </m:r>
                                </m:sub>
                              </m:sSub>
                            </m:e>
                          </m:mr>
                          <m:mr>
                            <m:e>
                              <m:sSub>
                                <m:sSubPr>
                                  <m:ctrlPr>
                                    <a:rPr lang="en-US" sz="2000" i="1">
                                      <a:latin typeface="Cambria Math"/>
                                    </a:rPr>
                                  </m:ctrlPr>
                                </m:sSubPr>
                                <m:e>
                                  <m:r>
                                    <a:rPr lang="en-US" sz="2000" i="1">
                                      <a:latin typeface="Cambria Math"/>
                                    </a:rPr>
                                    <m:t>𝑉𝐿𝐿</m:t>
                                  </m:r>
                                </m:e>
                                <m:sub>
                                  <m:r>
                                    <a:rPr lang="en-US" sz="2000" i="1">
                                      <a:latin typeface="Cambria Math"/>
                                    </a:rPr>
                                    <m:t>𝐶𝐴</m:t>
                                  </m:r>
                                </m:sub>
                              </m:sSub>
                            </m:e>
                          </m:mr>
                        </m:m>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𝑛</m:t>
                                  </m:r>
                                </m:e>
                                <m:sub>
                                  <m:r>
                                    <a:rPr lang="en-US" sz="2000" i="1">
                                      <a:latin typeface="Cambria Math"/>
                                    </a:rPr>
                                    <m:t>𝑡</m:t>
                                  </m:r>
                                </m:sub>
                              </m:sSub>
                            </m:e>
                            <m:e>
                              <m:r>
                                <a:rPr lang="en-US" sz="2000" i="1">
                                  <a:latin typeface="Cambria Math"/>
                                </a:rPr>
                                <m:t>0</m:t>
                              </m:r>
                            </m:e>
                            <m:e>
                              <m:r>
                                <a:rPr lang="en-US" sz="2000" i="1">
                                  <a:latin typeface="Cambria Math"/>
                                </a:rPr>
                                <m:t>0</m:t>
                              </m:r>
                            </m:e>
                          </m:mr>
                          <m:mr>
                            <m:e>
                              <m:r>
                                <a:rPr lang="en-US" sz="2000" i="1">
                                  <a:latin typeface="Cambria Math"/>
                                </a:rPr>
                                <m:t>0</m:t>
                              </m:r>
                            </m:e>
                            <m:e>
                              <m:sSub>
                                <m:sSubPr>
                                  <m:ctrlPr>
                                    <a:rPr lang="en-US" sz="2000" i="1">
                                      <a:latin typeface="Cambria Math"/>
                                    </a:rPr>
                                  </m:ctrlPr>
                                </m:sSubPr>
                                <m:e>
                                  <m:r>
                                    <a:rPr lang="en-US" sz="2000" i="1">
                                      <a:latin typeface="Cambria Math"/>
                                    </a:rPr>
                                    <m:t>𝑛</m:t>
                                  </m:r>
                                </m:e>
                                <m:sub>
                                  <m:r>
                                    <a:rPr lang="en-US" sz="2000" i="1">
                                      <a:latin typeface="Cambria Math"/>
                                    </a:rPr>
                                    <m:t>𝑡</m:t>
                                  </m:r>
                                </m:sub>
                              </m:sSub>
                            </m:e>
                            <m:e>
                              <m:r>
                                <a:rPr lang="en-US" sz="2000" i="1">
                                  <a:latin typeface="Cambria Math"/>
                                </a:rPr>
                                <m:t>0</m:t>
                              </m:r>
                            </m:e>
                          </m:mr>
                          <m:mr>
                            <m:e>
                              <m:r>
                                <a:rPr lang="en-US" sz="2000" i="1">
                                  <a:latin typeface="Cambria Math"/>
                                </a:rPr>
                                <m:t>0</m:t>
                              </m:r>
                            </m:e>
                            <m:e>
                              <m:r>
                                <a:rPr lang="en-US" sz="2000" i="1">
                                  <a:latin typeface="Cambria Math"/>
                                </a:rPr>
                                <m:t>0</m:t>
                              </m:r>
                            </m:e>
                            <m:e>
                              <m:sSub>
                                <m:sSubPr>
                                  <m:ctrlPr>
                                    <a:rPr lang="en-US" sz="2000" i="1">
                                      <a:latin typeface="Cambria Math"/>
                                    </a:rPr>
                                  </m:ctrlPr>
                                </m:sSubPr>
                                <m:e>
                                  <m:r>
                                    <a:rPr lang="en-US" sz="2000" i="1">
                                      <a:latin typeface="Cambria Math"/>
                                    </a:rPr>
                                    <m:t>𝑛</m:t>
                                  </m:r>
                                </m:e>
                                <m:sub>
                                  <m:r>
                                    <a:rPr lang="en-US" sz="2000" i="1">
                                      <a:latin typeface="Cambria Math"/>
                                    </a:rPr>
                                    <m:t>𝑡</m:t>
                                  </m:r>
                                </m:sub>
                              </m:sSub>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𝑉𝑡</m:t>
                                  </m:r>
                                </m:e>
                                <m:sub>
                                  <m:r>
                                    <a:rPr lang="en-US" sz="2000" i="1">
                                      <a:latin typeface="Cambria Math"/>
                                    </a:rPr>
                                    <m:t>𝑎𝑏</m:t>
                                  </m:r>
                                </m:sub>
                              </m:sSub>
                            </m:e>
                          </m:mr>
                          <m:mr>
                            <m:e>
                              <m:sSub>
                                <m:sSubPr>
                                  <m:ctrlPr>
                                    <a:rPr lang="en-US" sz="2000" i="1">
                                      <a:latin typeface="Cambria Math"/>
                                    </a:rPr>
                                  </m:ctrlPr>
                                </m:sSubPr>
                                <m:e>
                                  <m:r>
                                    <a:rPr lang="en-US" sz="2000" i="1">
                                      <a:latin typeface="Cambria Math"/>
                                    </a:rPr>
                                    <m:t>𝑉𝑡</m:t>
                                  </m:r>
                                </m:e>
                                <m:sub>
                                  <m:r>
                                    <a:rPr lang="en-US" sz="2000" i="1">
                                      <a:latin typeface="Cambria Math"/>
                                    </a:rPr>
                                    <m:t>𝑏𝑐</m:t>
                                  </m:r>
                                </m:sub>
                              </m:sSub>
                            </m:e>
                          </m:mr>
                          <m:mr>
                            <m:e>
                              <m:sSub>
                                <m:sSubPr>
                                  <m:ctrlPr>
                                    <a:rPr lang="en-US" sz="2000" i="1">
                                      <a:latin typeface="Cambria Math"/>
                                    </a:rPr>
                                  </m:ctrlPr>
                                </m:sSubPr>
                                <m:e>
                                  <m:r>
                                    <a:rPr lang="en-US" sz="2000" i="1">
                                      <a:latin typeface="Cambria Math"/>
                                    </a:rPr>
                                    <m:t>𝑉𝑡</m:t>
                                  </m:r>
                                </m:e>
                                <m:sub>
                                  <m:r>
                                    <a:rPr lang="en-US" sz="2000" i="1">
                                      <a:latin typeface="Cambria Math"/>
                                    </a:rPr>
                                    <m:t>𝑐𝑎</m:t>
                                  </m:r>
                                </m:sub>
                              </m:sSub>
                            </m:e>
                          </m:mr>
                        </m:m>
                      </m:e>
                    </m:d>
                  </m:oMath>
                </a14:m>
                <a:r>
                  <a:rPr lang="en-US" sz="2000" dirty="0" smtClean="0"/>
                  <a:t>	</a:t>
                </a:r>
                <a:r>
                  <a:rPr lang="en-US" sz="2000" dirty="0" smtClean="0"/>
                  <a:t>	</a:t>
                </a:r>
                <a:r>
                  <a:rPr lang="en-US" sz="2000" dirty="0" smtClean="0">
                    <a:latin typeface="Times New Roman" pitchFamily="18" charset="0"/>
                    <a:cs typeface="Times New Roman" pitchFamily="18" charset="0"/>
                  </a:rPr>
                  <a:t>(</a:t>
                </a:r>
                <a:r>
                  <a:rPr lang="en-US" sz="2000" dirty="0" smtClean="0">
                    <a:latin typeface="Times New Roman" pitchFamily="18" charset="0"/>
                    <a:cs typeface="Times New Roman" pitchFamily="18" charset="0"/>
                  </a:rPr>
                  <a:t>85)</a:t>
                </a:r>
                <a:endParaRPr lang="en-US" sz="2000" dirty="0">
                  <a:latin typeface="Times New Roman" pitchFamily="18" charset="0"/>
                  <a:cs typeface="Times New Roman" pitchFamily="18" charset="0"/>
                </a:endParaRPr>
              </a:p>
              <a:p>
                <a:pPr marL="0" lvl="2" algn="ctr"/>
                <a:endParaRPr lang="en-US" sz="2000" dirty="0"/>
              </a:p>
              <a:p>
                <a:pPr marL="0" lvl="2"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𝑉𝐿𝐿</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r>
                          <a:rPr lang="en-US" sz="2000" i="1">
                            <a:latin typeface="Cambria Math"/>
                          </a:rPr>
                          <m:t>𝐴𝑉</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𝑉𝑡</m:t>
                            </m:r>
                          </m:e>
                          <m:sub>
                            <m:r>
                              <a:rPr lang="en-US" sz="2000" i="1">
                                <a:latin typeface="Cambria Math"/>
                              </a:rPr>
                              <m:t>𝑎𝑏𝑐</m:t>
                            </m:r>
                          </m:sub>
                        </m:sSub>
                      </m:e>
                    </m:d>
                  </m:oMath>
                </a14:m>
                <a:r>
                  <a:rPr lang="en-US" sz="2000" dirty="0" smtClean="0"/>
                  <a:t>		</a:t>
                </a:r>
                <a:r>
                  <a:rPr lang="en-US" sz="2000" dirty="0" smtClean="0"/>
                  <a:t>	</a:t>
                </a:r>
                <a:r>
                  <a:rPr lang="en-US" sz="2000" dirty="0" smtClean="0">
                    <a:latin typeface="Times New Roman" pitchFamily="18" charset="0"/>
                    <a:cs typeface="Times New Roman" pitchFamily="18" charset="0"/>
                  </a:rPr>
                  <a:t>(</a:t>
                </a:r>
                <a:r>
                  <a:rPr lang="en-US" sz="2000" dirty="0" smtClean="0">
                    <a:latin typeface="Times New Roman" pitchFamily="18" charset="0"/>
                    <a:cs typeface="Times New Roman" pitchFamily="18" charset="0"/>
                  </a:rPr>
                  <a:t>86)</a:t>
                </a:r>
                <a:endParaRPr lang="en-US" sz="2000" dirty="0">
                  <a:latin typeface="Times New Roman" pitchFamily="18" charset="0"/>
                  <a:cs typeface="Times New Roman" pitchFamily="18" charset="0"/>
                </a:endParaRPr>
              </a:p>
              <a:p>
                <a:pPr marL="342900" lvl="2" indent="-342900">
                  <a:buFont typeface="Arial" pitchFamily="34" charset="0"/>
                  <a:buChar char="•"/>
                </a:pPr>
                <a:endParaRPr lang="en-US" sz="2000" b="1" dirty="0">
                  <a:solidFill>
                    <a:srgbClr val="FF0000"/>
                  </a:solidFill>
                </a:endParaRPr>
              </a:p>
              <a:p>
                <a:pPr marL="0" lvl="2" algn="ct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𝑏𝑎</m:t>
                                  </m:r>
                                </m:sub>
                              </m:sSub>
                            </m:e>
                          </m:mr>
                          <m:mr>
                            <m:e>
                              <m:sSub>
                                <m:sSubPr>
                                  <m:ctrlPr>
                                    <a:rPr lang="en-US" sz="2000" i="1">
                                      <a:latin typeface="Cambria Math"/>
                                    </a:rPr>
                                  </m:ctrlPr>
                                </m:sSubPr>
                                <m:e>
                                  <m:r>
                                    <a:rPr lang="en-US" sz="2000" i="1">
                                      <a:latin typeface="Cambria Math"/>
                                    </a:rPr>
                                    <m:t>𝐼</m:t>
                                  </m:r>
                                </m:e>
                                <m:sub>
                                  <m:r>
                                    <a:rPr lang="en-US" sz="2000" i="1">
                                      <a:latin typeface="Cambria Math"/>
                                    </a:rPr>
                                    <m:t>𝑐𝑏</m:t>
                                  </m:r>
                                </m:sub>
                              </m:sSub>
                            </m:e>
                          </m:mr>
                          <m:mr>
                            <m:e>
                              <m:sSub>
                                <m:sSubPr>
                                  <m:ctrlPr>
                                    <a:rPr lang="en-US" sz="2000" i="1">
                                      <a:latin typeface="Cambria Math"/>
                                    </a:rPr>
                                  </m:ctrlPr>
                                </m:sSubPr>
                                <m:e>
                                  <m:r>
                                    <a:rPr lang="en-US" sz="2000" i="1">
                                      <a:latin typeface="Cambria Math"/>
                                    </a:rPr>
                                    <m:t>𝐼</m:t>
                                  </m:r>
                                </m:e>
                                <m:sub>
                                  <m:r>
                                    <a:rPr lang="en-US" sz="2000" i="1">
                                      <a:latin typeface="Cambria Math"/>
                                    </a:rPr>
                                    <m:t>𝑐𝑎</m:t>
                                  </m:r>
                                </m:sub>
                              </m:sSub>
                            </m:e>
                          </m:mr>
                        </m:m>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𝑛</m:t>
                                  </m:r>
                                </m:e>
                                <m:sub>
                                  <m:r>
                                    <a:rPr lang="en-US" sz="2000" i="1">
                                      <a:latin typeface="Cambria Math"/>
                                    </a:rPr>
                                    <m:t>𝑡</m:t>
                                  </m:r>
                                </m:sub>
                              </m:sSub>
                            </m:e>
                            <m:e>
                              <m:r>
                                <a:rPr lang="en-US" sz="2000" i="1">
                                  <a:latin typeface="Cambria Math"/>
                                </a:rPr>
                                <m:t>0</m:t>
                              </m:r>
                            </m:e>
                            <m:e>
                              <m:r>
                                <a:rPr lang="en-US" sz="2000" i="1">
                                  <a:latin typeface="Cambria Math"/>
                                </a:rPr>
                                <m:t>0</m:t>
                              </m:r>
                            </m:e>
                          </m:mr>
                          <m:mr>
                            <m:e>
                              <m:r>
                                <a:rPr lang="en-US" sz="2000" i="1">
                                  <a:latin typeface="Cambria Math"/>
                                </a:rPr>
                                <m:t>0</m:t>
                              </m:r>
                            </m:e>
                            <m:e>
                              <m:sSub>
                                <m:sSubPr>
                                  <m:ctrlPr>
                                    <a:rPr lang="en-US" sz="2000" i="1">
                                      <a:latin typeface="Cambria Math"/>
                                    </a:rPr>
                                  </m:ctrlPr>
                                </m:sSubPr>
                                <m:e>
                                  <m:r>
                                    <a:rPr lang="en-US" sz="2000" i="1">
                                      <a:latin typeface="Cambria Math"/>
                                    </a:rPr>
                                    <m:t>𝑛</m:t>
                                  </m:r>
                                </m:e>
                                <m:sub>
                                  <m:r>
                                    <a:rPr lang="en-US" sz="2000" i="1">
                                      <a:latin typeface="Cambria Math"/>
                                    </a:rPr>
                                    <m:t>𝑡</m:t>
                                  </m:r>
                                </m:sub>
                              </m:sSub>
                            </m:e>
                            <m:e>
                              <m:r>
                                <a:rPr lang="en-US" sz="2000" i="1">
                                  <a:latin typeface="Cambria Math"/>
                                </a:rPr>
                                <m:t>0</m:t>
                              </m:r>
                            </m:e>
                          </m:mr>
                          <m:mr>
                            <m:e>
                              <m:r>
                                <a:rPr lang="en-US" sz="2000" i="1">
                                  <a:latin typeface="Cambria Math"/>
                                </a:rPr>
                                <m:t>0</m:t>
                              </m:r>
                            </m:e>
                            <m:e>
                              <m:r>
                                <a:rPr lang="en-US" sz="2000" i="1">
                                  <a:latin typeface="Cambria Math"/>
                                </a:rPr>
                                <m:t>0</m:t>
                              </m:r>
                            </m:e>
                            <m:e>
                              <m:sSub>
                                <m:sSubPr>
                                  <m:ctrlPr>
                                    <a:rPr lang="en-US" sz="2000" i="1">
                                      <a:latin typeface="Cambria Math"/>
                                    </a:rPr>
                                  </m:ctrlPr>
                                </m:sSubPr>
                                <m:e>
                                  <m:r>
                                    <a:rPr lang="en-US" sz="2000" i="1">
                                      <a:latin typeface="Cambria Math"/>
                                    </a:rPr>
                                    <m:t>𝑛</m:t>
                                  </m:r>
                                </m:e>
                                <m:sub>
                                  <m:r>
                                    <a:rPr lang="en-US" sz="2000" i="1">
                                      <a:latin typeface="Cambria Math"/>
                                    </a:rPr>
                                    <m:t>𝑡</m:t>
                                  </m:r>
                                </m:sub>
                              </m:sSub>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𝐴𝐵</m:t>
                                  </m:r>
                                </m:sub>
                              </m:sSub>
                            </m:e>
                          </m:mr>
                          <m:mr>
                            <m:e>
                              <m:sSub>
                                <m:sSubPr>
                                  <m:ctrlPr>
                                    <a:rPr lang="en-US" sz="2000" i="1">
                                      <a:latin typeface="Cambria Math"/>
                                    </a:rPr>
                                  </m:ctrlPr>
                                </m:sSubPr>
                                <m:e>
                                  <m:r>
                                    <a:rPr lang="en-US" sz="2000" i="1">
                                      <a:latin typeface="Cambria Math"/>
                                    </a:rPr>
                                    <m:t>𝐼</m:t>
                                  </m:r>
                                </m:e>
                                <m:sub>
                                  <m:r>
                                    <a:rPr lang="en-US" sz="2000" i="1">
                                      <a:latin typeface="Cambria Math"/>
                                    </a:rPr>
                                    <m:t>𝐵𝐶</m:t>
                                  </m:r>
                                </m:sub>
                              </m:sSub>
                            </m:e>
                          </m:mr>
                          <m:mr>
                            <m:e>
                              <m:sSub>
                                <m:sSubPr>
                                  <m:ctrlPr>
                                    <a:rPr lang="en-US" sz="2000" i="1">
                                      <a:latin typeface="Cambria Math"/>
                                    </a:rPr>
                                  </m:ctrlPr>
                                </m:sSubPr>
                                <m:e>
                                  <m:r>
                                    <a:rPr lang="en-US" sz="2000" i="1">
                                      <a:latin typeface="Cambria Math"/>
                                    </a:rPr>
                                    <m:t>𝐼</m:t>
                                  </m:r>
                                </m:e>
                                <m:sub>
                                  <m:r>
                                    <a:rPr lang="en-US" sz="2000" i="1">
                                      <a:latin typeface="Cambria Math"/>
                                    </a:rPr>
                                    <m:t>𝐶𝐴</m:t>
                                  </m:r>
                                </m:sub>
                              </m:sSub>
                            </m:e>
                          </m:mr>
                        </m:m>
                      </m:e>
                    </m:d>
                  </m:oMath>
                </a14:m>
                <a:r>
                  <a:rPr lang="en-US" sz="2000" dirty="0" smtClean="0"/>
                  <a:t>		</a:t>
                </a:r>
                <a:r>
                  <a:rPr lang="en-US" sz="2000" dirty="0" smtClean="0">
                    <a:latin typeface="Times New Roman" pitchFamily="18" charset="0"/>
                    <a:cs typeface="Times New Roman" pitchFamily="18" charset="0"/>
                  </a:rPr>
                  <a:t>(87)</a:t>
                </a:r>
                <a:endParaRPr lang="en-US" sz="2000" dirty="0">
                  <a:latin typeface="Times New Roman" pitchFamily="18" charset="0"/>
                  <a:cs typeface="Times New Roman" pitchFamily="18" charset="0"/>
                </a:endParaRPr>
              </a:p>
              <a:p>
                <a:pPr marL="0" lvl="2" algn="ctr"/>
                <a:endParaRPr lang="en-US" sz="2400" dirty="0"/>
              </a:p>
            </p:txBody>
          </p:sp>
        </mc:Choice>
        <mc:Fallback>
          <p:sp>
            <p:nvSpPr>
              <p:cNvPr id="2" name="Rectangle 1"/>
              <p:cNvSpPr>
                <a:spLocks noRot="1" noChangeAspect="1" noMove="1" noResize="1" noEditPoints="1" noAdjustHandles="1" noChangeArrowheads="1" noChangeShapeType="1" noTextEdit="1"/>
              </p:cNvSpPr>
              <p:nvPr/>
            </p:nvSpPr>
            <p:spPr>
              <a:xfrm>
                <a:off x="381000" y="1891310"/>
                <a:ext cx="8458200" cy="4357090"/>
              </a:xfrm>
              <a:prstGeom prst="rect">
                <a:avLst/>
              </a:prstGeom>
              <a:blipFill rotWithShape="1">
                <a:blip r:embed="rId2"/>
                <a:stretch>
                  <a:fillRect l="-1009" t="-1119"/>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B6F15528-21DE-4FAA-801E-634DDDAF4B2B}" type="slidenum">
              <a:rPr lang="en-US" smtClean="0"/>
              <a:pPr/>
              <a:t>164</a:t>
            </a:fld>
            <a:endParaRPr lang="en-US"/>
          </a:p>
        </p:txBody>
      </p:sp>
      <p:sp>
        <p:nvSpPr>
          <p:cNvPr id="6" name="TextBox 5"/>
          <p:cNvSpPr txBox="1"/>
          <p:nvPr/>
        </p:nvSpPr>
        <p:spPr>
          <a:xfrm>
            <a:off x="-20972" y="381000"/>
            <a:ext cx="9144000" cy="1077218"/>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a:t>
            </a:r>
            <a:r>
              <a:rPr lang="en-US" sz="3200" dirty="0" smtClean="0">
                <a:latin typeface="Times New Roman" pitchFamily="18" charset="0"/>
                <a:cs typeface="Times New Roman" pitchFamily="18" charset="0"/>
              </a:rPr>
              <a:t>Models</a:t>
            </a:r>
          </a:p>
          <a:p>
            <a:pPr marL="457200" lvl="4" algn="ctr"/>
            <a:r>
              <a:rPr lang="en-US" sz="3200" dirty="0">
                <a:latin typeface="Times New Roman" pitchFamily="18" charset="0"/>
                <a:cs typeface="Times New Roman" pitchFamily="18" charset="0"/>
              </a:rPr>
              <a:t>The </a:t>
            </a:r>
            <a:r>
              <a:rPr lang="en-US" sz="3200" dirty="0" smtClean="0">
                <a:latin typeface="Times New Roman" pitchFamily="18" charset="0"/>
                <a:cs typeface="Times New Roman" pitchFamily="18" charset="0"/>
              </a:rPr>
              <a:t>Delta-Delta Connection</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2619287901"/>
      </p:ext>
    </p:extLst>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Rectangle 1"/>
              <p:cNvSpPr/>
              <p:nvPr/>
            </p:nvSpPr>
            <p:spPr>
              <a:xfrm>
                <a:off x="381000" y="2443585"/>
                <a:ext cx="8839200" cy="1899815"/>
              </a:xfrm>
              <a:prstGeom prst="rect">
                <a:avLst/>
              </a:prstGeom>
            </p:spPr>
            <p:txBody>
              <a:bodyPr wrap="square">
                <a:spAutoFit/>
              </a:bodyPr>
              <a:lstStyle/>
              <a:p>
                <a:pPr marL="0" lvl="2" algn="ctr"/>
                <a:endParaRPr lang="en-US" sz="2400" i="1" dirty="0" smtClean="0">
                  <a:latin typeface="Cambria Math"/>
                </a:endParaRPr>
              </a:p>
              <a:p>
                <a:pPr marL="0" lvl="2"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𝐼𝐷</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r>
                          <a:rPr lang="en-US" sz="2000" i="1">
                            <a:latin typeface="Cambria Math"/>
                          </a:rPr>
                          <m:t>𝐴𝐼</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𝐼𝐷</m:t>
                            </m:r>
                          </m:e>
                          <m:sub>
                            <m:r>
                              <a:rPr lang="en-US" sz="2000" i="1">
                                <a:latin typeface="Cambria Math"/>
                              </a:rPr>
                              <m:t>𝐴𝐵𝐶</m:t>
                            </m:r>
                          </m:sub>
                        </m:sSub>
                      </m:e>
                    </m:d>
                  </m:oMath>
                </a14:m>
                <a:r>
                  <a:rPr lang="en-US" sz="2000" dirty="0" smtClean="0"/>
                  <a:t>			</a:t>
                </a:r>
                <a:r>
                  <a:rPr lang="en-US" sz="2000" dirty="0" smtClean="0"/>
                  <a:t>	</a:t>
                </a:r>
                <a:r>
                  <a:rPr lang="en-US" sz="2000" dirty="0" smtClean="0">
                    <a:latin typeface="Times New Roman" pitchFamily="18" charset="0"/>
                    <a:cs typeface="Times New Roman" pitchFamily="18" charset="0"/>
                  </a:rPr>
                  <a:t>(</a:t>
                </a:r>
                <a:r>
                  <a:rPr lang="en-US" sz="2000" dirty="0" smtClean="0">
                    <a:latin typeface="Times New Roman" pitchFamily="18" charset="0"/>
                    <a:cs typeface="Times New Roman" pitchFamily="18" charset="0"/>
                  </a:rPr>
                  <a:t>88)</a:t>
                </a:r>
              </a:p>
              <a:p>
                <a:pPr marL="0" lvl="2" algn="ctr"/>
                <a:endParaRPr lang="en-US" sz="2000" dirty="0">
                  <a:latin typeface="Times New Roman" pitchFamily="18" charset="0"/>
                  <a:cs typeface="Times New Roman" pitchFamily="18" charset="0"/>
                </a:endParaRPr>
              </a:p>
              <a:p>
                <a:pPr marL="0" lvl="2" algn="ctr"/>
                <a:endParaRPr lang="en-US" sz="2000" dirty="0"/>
              </a:p>
              <a:p>
                <a:pPr marL="0" lvl="2" algn="ctr"/>
                <a:r>
                  <a:rPr lang="en-US" sz="2000" dirty="0">
                    <a:latin typeface="Times New Roman" pitchFamily="18" charset="0"/>
                    <a:cs typeface="Times New Roman" pitchFamily="18" charset="0"/>
                  </a:rPr>
                  <a:t>w</a:t>
                </a:r>
                <a:r>
                  <a:rPr lang="en-US" sz="2000" dirty="0" smtClean="0">
                    <a:latin typeface="Times New Roman" pitchFamily="18" charset="0"/>
                    <a:cs typeface="Times New Roman" pitchFamily="18" charset="0"/>
                  </a:rPr>
                  <a:t>here</a:t>
                </a:r>
                <a:r>
                  <a:rPr lang="en-US" sz="2000" dirty="0" smtClean="0"/>
                  <a:t>   </a:t>
                </a:r>
                <a14:m>
                  <m:oMath xmlns:m="http://schemas.openxmlformats.org/officeDocument/2006/math">
                    <m:sSub>
                      <m:sSubPr>
                        <m:ctrlPr>
                          <a:rPr lang="en-US" sz="2000" i="1">
                            <a:latin typeface="Cambria Math"/>
                          </a:rPr>
                        </m:ctrlPr>
                      </m:sSubPr>
                      <m:e>
                        <m:r>
                          <a:rPr lang="en-US" sz="2000" i="1">
                            <a:latin typeface="Cambria Math"/>
                          </a:rPr>
                          <m:t>𝑛</m:t>
                        </m:r>
                      </m:e>
                      <m:sub>
                        <m:r>
                          <a:rPr lang="en-US" sz="2000" i="1">
                            <a:latin typeface="Cambria Math"/>
                          </a:rPr>
                          <m:t>𝑡</m:t>
                        </m:r>
                      </m:sub>
                    </m:sSub>
                    <m:r>
                      <a:rPr lang="en-US" sz="2000" i="1">
                        <a:latin typeface="Cambria Math"/>
                      </a:rPr>
                      <m:t>=</m:t>
                    </m:r>
                    <m:f>
                      <m:fPr>
                        <m:ctrlPr>
                          <a:rPr lang="en-US" sz="2000" i="1">
                            <a:latin typeface="Cambria Math"/>
                          </a:rPr>
                        </m:ctrlPr>
                      </m:fPr>
                      <m:num>
                        <m:sSub>
                          <m:sSubPr>
                            <m:ctrlPr>
                              <a:rPr lang="en-US" sz="2000" i="1">
                                <a:latin typeface="Cambria Math"/>
                              </a:rPr>
                            </m:ctrlPr>
                          </m:sSubPr>
                          <m:e>
                            <m:r>
                              <a:rPr lang="en-US" sz="2000" i="1">
                                <a:latin typeface="Cambria Math"/>
                              </a:rPr>
                              <m:t>𝑉𝐿𝐿</m:t>
                            </m:r>
                          </m:e>
                          <m:sub>
                            <m:r>
                              <a:rPr lang="en-US" sz="2000" i="1">
                                <a:latin typeface="Cambria Math"/>
                              </a:rPr>
                              <m:t>𝑅𝑎𝑡𝑒𝑑</m:t>
                            </m:r>
                            <m:r>
                              <a:rPr lang="en-US" sz="2000" i="1">
                                <a:latin typeface="Cambria Math"/>
                              </a:rPr>
                              <m:t>_</m:t>
                            </m:r>
                            <m:r>
                              <a:rPr lang="en-US" sz="2000" i="1">
                                <a:latin typeface="Cambria Math"/>
                              </a:rPr>
                              <m:t>𝐻𝑖𝑔h</m:t>
                            </m:r>
                            <m:r>
                              <a:rPr lang="en-US" sz="2000" i="1">
                                <a:latin typeface="Cambria Math"/>
                              </a:rPr>
                              <m:t>_</m:t>
                            </m:r>
                            <m:r>
                              <a:rPr lang="en-US" sz="2000" i="1">
                                <a:latin typeface="Cambria Math"/>
                              </a:rPr>
                              <m:t>𝑆𝑖𝑑𝑒</m:t>
                            </m:r>
                          </m:sub>
                        </m:sSub>
                      </m:num>
                      <m:den>
                        <m:sSub>
                          <m:sSubPr>
                            <m:ctrlPr>
                              <a:rPr lang="en-US" sz="2000" i="1">
                                <a:latin typeface="Cambria Math"/>
                              </a:rPr>
                            </m:ctrlPr>
                          </m:sSubPr>
                          <m:e>
                            <m:r>
                              <a:rPr lang="en-US" sz="2000" i="1">
                                <a:latin typeface="Cambria Math"/>
                              </a:rPr>
                              <m:t>𝑉𝐿𝐿</m:t>
                            </m:r>
                          </m:e>
                          <m:sub>
                            <m:r>
                              <a:rPr lang="en-US" sz="2000" i="1">
                                <a:latin typeface="Cambria Math"/>
                              </a:rPr>
                              <m:t>𝑅𝑎𝑡𝑒𝑑</m:t>
                            </m:r>
                            <m:r>
                              <a:rPr lang="en-US" sz="2000" i="1">
                                <a:latin typeface="Cambria Math"/>
                              </a:rPr>
                              <m:t>_</m:t>
                            </m:r>
                            <m:r>
                              <a:rPr lang="en-US" sz="2000" i="1">
                                <a:latin typeface="Cambria Math"/>
                              </a:rPr>
                              <m:t>𝐿𝑜𝑤</m:t>
                            </m:r>
                            <m:r>
                              <a:rPr lang="en-US" sz="2000" i="1">
                                <a:latin typeface="Cambria Math"/>
                              </a:rPr>
                              <m:t>_</m:t>
                            </m:r>
                            <m:r>
                              <a:rPr lang="en-US" sz="2000" i="1">
                                <a:latin typeface="Cambria Math"/>
                              </a:rPr>
                              <m:t>𝑆𝑖𝑑𝑒</m:t>
                            </m:r>
                          </m:sub>
                        </m:sSub>
                      </m:den>
                    </m:f>
                  </m:oMath>
                </a14:m>
                <a:r>
                  <a:rPr lang="en-US" sz="2000" dirty="0" smtClean="0"/>
                  <a:t>			</a:t>
                </a:r>
                <a:r>
                  <a:rPr lang="en-US" sz="2000" dirty="0" smtClean="0">
                    <a:latin typeface="Times New Roman" pitchFamily="18" charset="0"/>
                    <a:cs typeface="Times New Roman" pitchFamily="18" charset="0"/>
                  </a:rPr>
                  <a:t> (89)</a:t>
                </a:r>
                <a:endParaRPr lang="en-US" sz="2000" dirty="0">
                  <a:latin typeface="Times New Roman" pitchFamily="18" charset="0"/>
                  <a:cs typeface="Times New Roman" pitchFamily="18" charset="0"/>
                </a:endParaRPr>
              </a:p>
            </p:txBody>
          </p:sp>
        </mc:Choice>
        <mc:Fallback>
          <p:sp>
            <p:nvSpPr>
              <p:cNvPr id="2" name="Rectangle 1"/>
              <p:cNvSpPr>
                <a:spLocks noRot="1" noChangeAspect="1" noMove="1" noResize="1" noEditPoints="1" noAdjustHandles="1" noChangeArrowheads="1" noChangeShapeType="1" noTextEdit="1"/>
              </p:cNvSpPr>
              <p:nvPr/>
            </p:nvSpPr>
            <p:spPr>
              <a:xfrm>
                <a:off x="381000" y="2443585"/>
                <a:ext cx="8839200" cy="1899815"/>
              </a:xfrm>
              <a:prstGeom prst="rect">
                <a:avLst/>
              </a:prstGeom>
              <a:blipFill rotWithShape="1">
                <a:blip r:embed="rId2"/>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 name="Rectangle 4"/>
              <p:cNvSpPr/>
              <p:nvPr/>
            </p:nvSpPr>
            <p:spPr>
              <a:xfrm>
                <a:off x="457200" y="4820960"/>
                <a:ext cx="8686800" cy="1046440"/>
              </a:xfrm>
              <a:prstGeom prst="rect">
                <a:avLst/>
              </a:prstGeom>
            </p:spPr>
            <p:txBody>
              <a:bodyPr wrap="square">
                <a:spAutoFit/>
              </a:bodyPr>
              <a:lstStyle/>
              <a:p>
                <a:pPr marL="342900" lvl="2" indent="-342900">
                  <a:buFont typeface="Wingdings" pitchFamily="2" charset="2"/>
                  <a:buChar char="Ø"/>
                </a:pPr>
                <a:r>
                  <a:rPr lang="en-US" sz="2400" dirty="0">
                    <a:latin typeface="Times New Roman" pitchFamily="18" charset="0"/>
                    <a:cs typeface="Times New Roman" pitchFamily="18" charset="0"/>
                  </a:rPr>
                  <a:t>Solve equation (</a:t>
                </a:r>
                <a:r>
                  <a:rPr lang="en-US" sz="2400" dirty="0" smtClean="0">
                    <a:latin typeface="Times New Roman" pitchFamily="18" charset="0"/>
                    <a:cs typeface="Times New Roman" pitchFamily="18" charset="0"/>
                  </a:rPr>
                  <a:t>88) </a:t>
                </a:r>
                <a:r>
                  <a:rPr lang="en-US" sz="2400" dirty="0">
                    <a:latin typeface="Times New Roman" pitchFamily="18" charset="0"/>
                    <a:cs typeface="Times New Roman" pitchFamily="18" charset="0"/>
                  </a:rPr>
                  <a:t>for the source side delta </a:t>
                </a:r>
                <a:r>
                  <a:rPr lang="en-US" sz="2400" dirty="0" smtClean="0">
                    <a:latin typeface="Times New Roman" pitchFamily="18" charset="0"/>
                    <a:cs typeface="Times New Roman" pitchFamily="18" charset="0"/>
                  </a:rPr>
                  <a:t>currents.</a:t>
                </a:r>
                <a:endParaRPr lang="en-US" sz="2400" dirty="0">
                  <a:latin typeface="Times New Roman" pitchFamily="18" charset="0"/>
                  <a:cs typeface="Times New Roman" pitchFamily="18" charset="0"/>
                </a:endParaRPr>
              </a:p>
              <a:p>
                <a:pPr marL="342900" lvl="2" indent="-342900">
                  <a:buFont typeface="Arial" pitchFamily="34" charset="0"/>
                  <a:buChar char="•"/>
                </a:pPr>
                <a:endParaRPr lang="en-US" dirty="0"/>
              </a:p>
              <a:p>
                <a:pPr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𝐼𝐷</m:t>
                            </m:r>
                          </m:e>
                          <m:sub>
                            <m:r>
                              <a:rPr lang="en-US" sz="2000" i="1">
                                <a:latin typeface="Cambria Math"/>
                              </a:rPr>
                              <m:t>𝐴𝐵𝐶</m:t>
                            </m:r>
                          </m:sub>
                        </m:sSub>
                      </m:e>
                    </m:d>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r>
                              <a:rPr lang="en-US" sz="2000" i="1">
                                <a:latin typeface="Cambria Math"/>
                              </a:rPr>
                              <m:t>𝐴𝐼</m:t>
                            </m:r>
                          </m:e>
                        </m:d>
                      </m:e>
                      <m:sup>
                        <m:r>
                          <a:rPr lang="en-US" sz="2000" i="1">
                            <a:latin typeface="Cambria Math"/>
                          </a:rPr>
                          <m:t>−1</m:t>
                        </m:r>
                      </m:sup>
                    </m:sSup>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𝐼𝐷</m:t>
                            </m:r>
                          </m:e>
                          <m:sub>
                            <m:r>
                              <a:rPr lang="en-US" sz="2000" i="1">
                                <a:latin typeface="Cambria Math"/>
                              </a:rPr>
                              <m:t>𝑎𝑏𝑐</m:t>
                            </m:r>
                          </m:sub>
                        </m:sSub>
                      </m:e>
                    </m:d>
                  </m:oMath>
                </a14:m>
                <a:r>
                  <a:rPr lang="en-US" sz="2000" dirty="0"/>
                  <a:t>		</a:t>
                </a:r>
                <a:r>
                  <a:rPr lang="en-US" sz="2000" dirty="0" smtClean="0"/>
                  <a:t>	</a:t>
                </a:r>
                <a:r>
                  <a:rPr lang="en-US" sz="2000" dirty="0" smtClean="0"/>
                  <a:t>	</a:t>
                </a:r>
                <a:r>
                  <a:rPr lang="en-US" sz="2000" dirty="0" smtClean="0">
                    <a:latin typeface="Times New Roman" pitchFamily="18" charset="0"/>
                    <a:cs typeface="Times New Roman" pitchFamily="18" charset="0"/>
                  </a:rPr>
                  <a:t>(</a:t>
                </a:r>
                <a:r>
                  <a:rPr lang="en-US" sz="2000" dirty="0" smtClean="0">
                    <a:latin typeface="Times New Roman" pitchFamily="18" charset="0"/>
                    <a:cs typeface="Times New Roman" pitchFamily="18" charset="0"/>
                  </a:rPr>
                  <a:t>90)</a:t>
                </a:r>
                <a:endParaRPr lang="en-US" sz="2000" dirty="0">
                  <a:latin typeface="Times New Roman" pitchFamily="18" charset="0"/>
                  <a:cs typeface="Times New Roman" pitchFamily="18" charset="0"/>
                </a:endParaRPr>
              </a:p>
            </p:txBody>
          </p:sp>
        </mc:Choice>
        <mc:Fallback>
          <p:sp>
            <p:nvSpPr>
              <p:cNvPr id="5" name="Rectangle 4"/>
              <p:cNvSpPr>
                <a:spLocks noRot="1" noChangeAspect="1" noMove="1" noResize="1" noEditPoints="1" noAdjustHandles="1" noChangeArrowheads="1" noChangeShapeType="1" noTextEdit="1"/>
              </p:cNvSpPr>
              <p:nvPr/>
            </p:nvSpPr>
            <p:spPr>
              <a:xfrm>
                <a:off x="457200" y="4820960"/>
                <a:ext cx="8686800" cy="1046440"/>
              </a:xfrm>
              <a:prstGeom prst="rect">
                <a:avLst/>
              </a:prstGeom>
              <a:blipFill rotWithShape="1">
                <a:blip r:embed="rId3"/>
                <a:stretch>
                  <a:fillRect l="-912" t="-4651" b="-8721"/>
                </a:stretch>
              </a:blipFill>
            </p:spPr>
            <p:txBody>
              <a:bodyPr/>
              <a:lstStyle/>
              <a:p>
                <a:r>
                  <a:rPr lang="en-US">
                    <a:noFill/>
                  </a:rPr>
                  <a:t> </a:t>
                </a:r>
              </a:p>
            </p:txBody>
          </p:sp>
        </mc:Fallback>
      </mc:AlternateContent>
      <p:sp>
        <p:nvSpPr>
          <p:cNvPr id="6" name="Rectangle 5"/>
          <p:cNvSpPr/>
          <p:nvPr/>
        </p:nvSpPr>
        <p:spPr>
          <a:xfrm>
            <a:off x="457200" y="1759803"/>
            <a:ext cx="8610600" cy="830997"/>
          </a:xfrm>
          <a:prstGeom prst="rect">
            <a:avLst/>
          </a:prstGeom>
        </p:spPr>
        <p:txBody>
          <a:bodyPr wrap="square">
            <a:spAutoFit/>
          </a:bodyPr>
          <a:lstStyle/>
          <a:p>
            <a:pPr marL="342900" lvl="2" indent="-342900">
              <a:buFont typeface="Wingdings" pitchFamily="2" charset="2"/>
              <a:buChar char="Ø"/>
            </a:pPr>
            <a:r>
              <a:rPr lang="en-US" sz="2400" dirty="0">
                <a:latin typeface="Times New Roman" pitchFamily="18" charset="0"/>
                <a:cs typeface="Times New Roman" pitchFamily="18" charset="0"/>
              </a:rPr>
              <a:t>The basic ideal transformer voltage and current equations as a function of the turns ratio </a:t>
            </a:r>
            <a:r>
              <a:rPr lang="en-US" sz="2400" dirty="0" smtClean="0">
                <a:latin typeface="Times New Roman" pitchFamily="18" charset="0"/>
                <a:cs typeface="Times New Roman" pitchFamily="18" charset="0"/>
              </a:rPr>
              <a:t>(continued):</a:t>
            </a:r>
            <a:endParaRPr lang="en-US" sz="2400" dirty="0">
              <a:latin typeface="Times New Roman" pitchFamily="18" charset="0"/>
              <a:cs typeface="Times New Roman" pitchFamily="18" charset="0"/>
            </a:endParaRPr>
          </a:p>
        </p:txBody>
      </p:sp>
      <p:sp>
        <p:nvSpPr>
          <p:cNvPr id="7" name="Slide Number Placeholder 6"/>
          <p:cNvSpPr>
            <a:spLocks noGrp="1"/>
          </p:cNvSpPr>
          <p:nvPr>
            <p:ph type="sldNum" sz="quarter" idx="12"/>
          </p:nvPr>
        </p:nvSpPr>
        <p:spPr/>
        <p:txBody>
          <a:bodyPr/>
          <a:lstStyle/>
          <a:p>
            <a:fld id="{B6F15528-21DE-4FAA-801E-634DDDAF4B2B}" type="slidenum">
              <a:rPr lang="en-US" smtClean="0"/>
              <a:pPr/>
              <a:t>165</a:t>
            </a:fld>
            <a:endParaRPr lang="en-US"/>
          </a:p>
        </p:txBody>
      </p:sp>
      <p:sp>
        <p:nvSpPr>
          <p:cNvPr id="8" name="TextBox 7"/>
          <p:cNvSpPr txBox="1"/>
          <p:nvPr/>
        </p:nvSpPr>
        <p:spPr>
          <a:xfrm>
            <a:off x="-20972" y="381000"/>
            <a:ext cx="9144000" cy="1077218"/>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a:t>
            </a:r>
            <a:r>
              <a:rPr lang="en-US" sz="3200" dirty="0" smtClean="0">
                <a:latin typeface="Times New Roman" pitchFamily="18" charset="0"/>
                <a:cs typeface="Times New Roman" pitchFamily="18" charset="0"/>
              </a:rPr>
              <a:t>Models</a:t>
            </a:r>
          </a:p>
          <a:p>
            <a:pPr marL="457200" lvl="4" algn="ctr"/>
            <a:r>
              <a:rPr lang="en-US" sz="3200" dirty="0">
                <a:latin typeface="Times New Roman" pitchFamily="18" charset="0"/>
                <a:cs typeface="Times New Roman" pitchFamily="18" charset="0"/>
              </a:rPr>
              <a:t>The </a:t>
            </a:r>
            <a:r>
              <a:rPr lang="en-US" sz="3200" dirty="0" smtClean="0">
                <a:latin typeface="Times New Roman" pitchFamily="18" charset="0"/>
                <a:cs typeface="Times New Roman" pitchFamily="18" charset="0"/>
              </a:rPr>
              <a:t>Delta-Delta Connection</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3065751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mc:Choice xmlns:a14="http://schemas.microsoft.com/office/drawing/2010/main" Requires="a14">
          <p:sp>
            <p:nvSpPr>
              <p:cNvPr id="7" name="TextBox 6"/>
              <p:cNvSpPr txBox="1"/>
              <p:nvPr/>
            </p:nvSpPr>
            <p:spPr>
              <a:xfrm>
                <a:off x="381000" y="1512333"/>
                <a:ext cx="8458200" cy="5040867"/>
              </a:xfrm>
              <a:prstGeom prst="rect">
                <a:avLst/>
              </a:prstGeom>
              <a:noFill/>
            </p:spPr>
            <p:txBody>
              <a:bodyPr wrap="square" rtlCol="0">
                <a:spAutoFit/>
              </a:bodyPr>
              <a:lstStyle/>
              <a:p>
                <a:pPr marL="0" lvl="2"/>
                <a:endParaRPr lang="en-US" dirty="0" smtClean="0"/>
              </a:p>
              <a:p>
                <a:pPr marL="342900" lvl="2" indent="-342900">
                  <a:buFont typeface="Wingdings" pitchFamily="2" charset="2"/>
                  <a:buChar char="Ø"/>
                </a:pPr>
                <a:r>
                  <a:rPr lang="en-US" sz="2400" dirty="0" smtClean="0">
                    <a:latin typeface="Times New Roman" pitchFamily="18" charset="0"/>
                    <a:cs typeface="Times New Roman" pitchFamily="18" charset="0"/>
                  </a:rPr>
                  <a:t>The line currents as a function of the delta currents on the source side are given by:</a:t>
                </a:r>
              </a:p>
              <a:p>
                <a:pPr marL="800100" lvl="3" indent="-342900">
                  <a:buFont typeface="Arial" pitchFamily="34" charset="0"/>
                  <a:buChar char="•"/>
                </a:pPr>
                <a:endParaRPr lang="en-US" sz="2400" dirty="0" smtClean="0">
                  <a:latin typeface="Times New Roman" pitchFamily="18" charset="0"/>
                  <a:cs typeface="Times New Roman" pitchFamily="18" charset="0"/>
                </a:endParaRPr>
              </a:p>
              <a:p>
                <a:pPr algn="ct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𝐴</m:t>
                                  </m:r>
                                </m:sub>
                              </m:sSub>
                            </m:e>
                          </m:mr>
                          <m:mr>
                            <m:e>
                              <m:sSub>
                                <m:sSubPr>
                                  <m:ctrlPr>
                                    <a:rPr lang="en-US" sz="2000" i="1">
                                      <a:latin typeface="Cambria Math"/>
                                    </a:rPr>
                                  </m:ctrlPr>
                                </m:sSubPr>
                                <m:e>
                                  <m:r>
                                    <a:rPr lang="en-US" sz="2000" i="1">
                                      <a:latin typeface="Cambria Math"/>
                                    </a:rPr>
                                    <m:t>𝐼</m:t>
                                  </m:r>
                                </m:e>
                                <m:sub>
                                  <m:r>
                                    <a:rPr lang="en-US" sz="2000" i="1">
                                      <a:latin typeface="Cambria Math"/>
                                    </a:rPr>
                                    <m:t>𝐵</m:t>
                                  </m:r>
                                </m:sub>
                              </m:sSub>
                            </m:e>
                          </m:mr>
                          <m:mr>
                            <m:e>
                              <m:sSub>
                                <m:sSubPr>
                                  <m:ctrlPr>
                                    <a:rPr lang="en-US" sz="2000" i="1">
                                      <a:latin typeface="Cambria Math"/>
                                    </a:rPr>
                                  </m:ctrlPr>
                                </m:sSubPr>
                                <m:e>
                                  <m:r>
                                    <a:rPr lang="en-US" sz="2000" i="1">
                                      <a:latin typeface="Cambria Math"/>
                                    </a:rPr>
                                    <m:t>𝐼</m:t>
                                  </m:r>
                                </m:e>
                                <m:sub>
                                  <m:r>
                                    <a:rPr lang="en-US" sz="2000" i="1">
                                      <a:latin typeface="Cambria Math"/>
                                    </a:rPr>
                                    <m:t>𝐶</m:t>
                                  </m:r>
                                </m:sub>
                              </m:sSub>
                            </m:e>
                          </m:mr>
                        </m:m>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1</m:t>
                              </m:r>
                            </m:e>
                            <m:e>
                              <m:r>
                                <a:rPr lang="en-US" sz="2000" i="1">
                                  <a:latin typeface="Cambria Math"/>
                                </a:rPr>
                                <m:t>0</m:t>
                              </m:r>
                            </m:e>
                            <m:e>
                              <m:r>
                                <a:rPr lang="en-US" sz="2000" i="1">
                                  <a:latin typeface="Cambria Math"/>
                                </a:rPr>
                                <m:t>−1</m:t>
                              </m:r>
                            </m:e>
                          </m:mr>
                          <m:mr>
                            <m:e>
                              <m:r>
                                <a:rPr lang="en-US" sz="2000" i="1">
                                  <a:latin typeface="Cambria Math"/>
                                </a:rPr>
                                <m:t>−1</m:t>
                              </m:r>
                            </m:e>
                            <m:e>
                              <m:r>
                                <a:rPr lang="en-US" sz="2000" i="1">
                                  <a:latin typeface="Cambria Math"/>
                                </a:rPr>
                                <m:t>1</m:t>
                              </m:r>
                            </m:e>
                            <m:e>
                              <m:r>
                                <a:rPr lang="en-US" sz="2000" i="1">
                                  <a:latin typeface="Cambria Math"/>
                                </a:rPr>
                                <m:t>0</m:t>
                              </m:r>
                            </m:e>
                          </m:mr>
                          <m:mr>
                            <m:e>
                              <m:r>
                                <a:rPr lang="en-US" sz="2000" i="1">
                                  <a:latin typeface="Cambria Math"/>
                                </a:rPr>
                                <m:t>0</m:t>
                              </m:r>
                            </m:e>
                            <m:e>
                              <m:r>
                                <a:rPr lang="en-US" sz="2000" i="1">
                                  <a:latin typeface="Cambria Math"/>
                                </a:rPr>
                                <m:t>−1</m:t>
                              </m:r>
                            </m:e>
                            <m:e>
                              <m:r>
                                <a:rPr lang="en-US" sz="2000" i="1">
                                  <a:latin typeface="Cambria Math"/>
                                </a:rPr>
                                <m:t>1</m:t>
                              </m:r>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𝐴𝐵</m:t>
                                  </m:r>
                                </m:sub>
                              </m:sSub>
                            </m:e>
                          </m:mr>
                          <m:mr>
                            <m:e>
                              <m:sSub>
                                <m:sSubPr>
                                  <m:ctrlPr>
                                    <a:rPr lang="en-US" sz="2000" i="1">
                                      <a:latin typeface="Cambria Math"/>
                                    </a:rPr>
                                  </m:ctrlPr>
                                </m:sSubPr>
                                <m:e>
                                  <m:r>
                                    <a:rPr lang="en-US" sz="2000" i="1">
                                      <a:latin typeface="Cambria Math"/>
                                    </a:rPr>
                                    <m:t>𝐼</m:t>
                                  </m:r>
                                </m:e>
                                <m:sub>
                                  <m:r>
                                    <a:rPr lang="en-US" sz="2000" i="1">
                                      <a:latin typeface="Cambria Math"/>
                                    </a:rPr>
                                    <m:t>𝐵𝐶</m:t>
                                  </m:r>
                                </m:sub>
                              </m:sSub>
                            </m:e>
                          </m:mr>
                          <m:mr>
                            <m:e>
                              <m:sSub>
                                <m:sSubPr>
                                  <m:ctrlPr>
                                    <a:rPr lang="en-US" sz="2000" i="1">
                                      <a:latin typeface="Cambria Math"/>
                                    </a:rPr>
                                  </m:ctrlPr>
                                </m:sSubPr>
                                <m:e>
                                  <m:r>
                                    <a:rPr lang="en-US" sz="2000" i="1">
                                      <a:latin typeface="Cambria Math"/>
                                    </a:rPr>
                                    <m:t>𝐼</m:t>
                                  </m:r>
                                </m:e>
                                <m:sub>
                                  <m:r>
                                    <a:rPr lang="en-US" sz="2000" i="1">
                                      <a:latin typeface="Cambria Math"/>
                                    </a:rPr>
                                    <m:t>𝐶𝐴</m:t>
                                  </m:r>
                                </m:sub>
                              </m:sSub>
                            </m:e>
                          </m:mr>
                        </m:m>
                      </m:e>
                    </m:d>
                  </m:oMath>
                </a14:m>
                <a:r>
                  <a:rPr lang="en-US" sz="2000" dirty="0" smtClean="0">
                    <a:latin typeface="Times New Roman" pitchFamily="18" charset="0"/>
                    <a:cs typeface="Times New Roman" pitchFamily="18" charset="0"/>
                  </a:rPr>
                  <a:t>		(91)</a:t>
                </a:r>
              </a:p>
              <a:p>
                <a:pPr algn="ctr"/>
                <a:endParaRPr lang="en-US" sz="2000" dirty="0" smtClean="0">
                  <a:latin typeface="Times New Roman" pitchFamily="18" charset="0"/>
                  <a:cs typeface="Times New Roman" pitchFamily="18" charset="0"/>
                </a:endParaRPr>
              </a:p>
              <a:p>
                <a:pPr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r>
                          <a:rPr lang="en-US" sz="2000" i="1">
                            <a:latin typeface="Cambria Math"/>
                          </a:rPr>
                          <m:t>𝐷𝐼</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𝐼𝐷</m:t>
                            </m:r>
                          </m:e>
                          <m:sub>
                            <m:r>
                              <a:rPr lang="en-US" sz="2000" i="1">
                                <a:latin typeface="Cambria Math"/>
                              </a:rPr>
                              <m:t>𝐴𝐵𝐶</m:t>
                            </m:r>
                          </m:sub>
                        </m:sSub>
                      </m:e>
                    </m:d>
                  </m:oMath>
                </a14:m>
                <a:r>
                  <a:rPr lang="en-US" sz="2000" dirty="0" smtClean="0">
                    <a:latin typeface="Times New Roman" pitchFamily="18" charset="0"/>
                    <a:cs typeface="Times New Roman" pitchFamily="18" charset="0"/>
                  </a:rPr>
                  <a:t>			(92)</a:t>
                </a:r>
                <a:endParaRPr lang="en-US" sz="2000" dirty="0">
                  <a:latin typeface="Times New Roman" pitchFamily="18" charset="0"/>
                  <a:cs typeface="Times New Roman" pitchFamily="18" charset="0"/>
                </a:endParaRPr>
              </a:p>
              <a:p>
                <a:pPr marL="800100" lvl="3" indent="-342900">
                  <a:buFont typeface="Arial" pitchFamily="34" charset="0"/>
                  <a:buChar char="•"/>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Substitute equation (90) into equation (92).</a:t>
                </a:r>
              </a:p>
              <a:p>
                <a:pPr marL="800100" lvl="3" indent="-342900">
                  <a:buFont typeface="Wingdings" pitchFamily="2" charset="2"/>
                  <a:buChar char="Ø"/>
                </a:pPr>
                <a:endParaRPr lang="en-US" sz="2400" dirty="0" smtClean="0">
                  <a:latin typeface="Times New Roman" pitchFamily="18" charset="0"/>
                  <a:cs typeface="Times New Roman" pitchFamily="18" charset="0"/>
                </a:endParaRPr>
              </a:p>
              <a:p>
                <a:pPr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r>
                          <a:rPr lang="en-US" sz="2000" i="1">
                            <a:latin typeface="Cambria Math"/>
                          </a:rPr>
                          <m:t>𝐷𝐼</m:t>
                        </m:r>
                      </m:e>
                    </m:d>
                    <m:sSup>
                      <m:sSupPr>
                        <m:ctrlPr>
                          <a:rPr lang="en-US" sz="2000" i="1">
                            <a:latin typeface="Cambria Math"/>
                          </a:rPr>
                        </m:ctrlPr>
                      </m:sSupPr>
                      <m:e>
                        <m:d>
                          <m:dPr>
                            <m:begChr m:val="["/>
                            <m:endChr m:val="]"/>
                            <m:ctrlPr>
                              <a:rPr lang="en-US" sz="2000" i="1">
                                <a:latin typeface="Cambria Math"/>
                              </a:rPr>
                            </m:ctrlPr>
                          </m:dPr>
                          <m:e>
                            <m:r>
                              <a:rPr lang="en-US" sz="2000" i="1">
                                <a:latin typeface="Cambria Math"/>
                              </a:rPr>
                              <m:t>𝐴𝐼</m:t>
                            </m:r>
                          </m:e>
                        </m:d>
                      </m:e>
                      <m:sup>
                        <m:r>
                          <a:rPr lang="en-US" sz="2000" i="1">
                            <a:latin typeface="Cambria Math"/>
                          </a:rPr>
                          <m:t>−1</m:t>
                        </m:r>
                      </m:sup>
                    </m:sSup>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𝐼𝐷</m:t>
                            </m:r>
                          </m:e>
                          <m:sub>
                            <m:r>
                              <a:rPr lang="en-US" sz="2000" b="0" i="1" smtClean="0">
                                <a:latin typeface="Cambria Math"/>
                              </a:rPr>
                              <m:t>𝑎𝑏𝑐</m:t>
                            </m:r>
                          </m:sub>
                        </m:sSub>
                      </m:e>
                    </m:d>
                  </m:oMath>
                </a14:m>
                <a:r>
                  <a:rPr lang="en-US" sz="2000" dirty="0" smtClean="0">
                    <a:latin typeface="Times New Roman" pitchFamily="18" charset="0"/>
                    <a:cs typeface="Times New Roman" pitchFamily="18" charset="0"/>
                  </a:rPr>
                  <a:t>		(93)</a:t>
                </a:r>
                <a:endParaRPr lang="en-US" sz="2000" dirty="0">
                  <a:latin typeface="Times New Roman" pitchFamily="18" charset="0"/>
                  <a:cs typeface="Times New Roman" pitchFamily="18" charset="0"/>
                </a:endParaRPr>
              </a:p>
              <a:p>
                <a:pPr marL="800100" lvl="3" indent="-342900">
                  <a:buFont typeface="Arial" pitchFamily="34" charset="0"/>
                  <a:buChar char="•"/>
                </a:pPr>
                <a:endParaRPr lang="en-US" dirty="0" smtClean="0"/>
              </a:p>
              <a:p>
                <a:pPr marL="342900" lvl="2" indent="-342900">
                  <a:buFont typeface="Arial" pitchFamily="34" charset="0"/>
                  <a:buChar char="•"/>
                </a:pPr>
                <a:endParaRPr lang="en-US" dirty="0" smtClean="0"/>
              </a:p>
            </p:txBody>
          </p:sp>
        </mc:Choice>
        <mc:Fallback>
          <p:sp>
            <p:nvSpPr>
              <p:cNvPr id="7" name="TextBox 6"/>
              <p:cNvSpPr txBox="1">
                <a:spLocks noRot="1" noChangeAspect="1" noMove="1" noResize="1" noEditPoints="1" noAdjustHandles="1" noChangeArrowheads="1" noChangeShapeType="1" noTextEdit="1"/>
              </p:cNvSpPr>
              <p:nvPr/>
            </p:nvSpPr>
            <p:spPr>
              <a:xfrm>
                <a:off x="381000" y="1512333"/>
                <a:ext cx="8458200" cy="5040867"/>
              </a:xfrm>
              <a:prstGeom prst="rect">
                <a:avLst/>
              </a:prstGeom>
              <a:blipFill rotWithShape="1">
                <a:blip r:embed="rId3"/>
                <a:stretch>
                  <a:fillRect l="-1009" r="-1586"/>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166</a:t>
            </a:fld>
            <a:endParaRPr lang="en-US"/>
          </a:p>
        </p:txBody>
      </p:sp>
      <p:sp>
        <p:nvSpPr>
          <p:cNvPr id="8" name="TextBox 7"/>
          <p:cNvSpPr txBox="1"/>
          <p:nvPr/>
        </p:nvSpPr>
        <p:spPr>
          <a:xfrm>
            <a:off x="-20972" y="381000"/>
            <a:ext cx="9144000" cy="1077218"/>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a:t>
            </a:r>
            <a:r>
              <a:rPr lang="en-US" sz="3200" dirty="0" smtClean="0">
                <a:latin typeface="Times New Roman" pitchFamily="18" charset="0"/>
                <a:cs typeface="Times New Roman" pitchFamily="18" charset="0"/>
              </a:rPr>
              <a:t>Models</a:t>
            </a:r>
          </a:p>
          <a:p>
            <a:pPr marL="457200" lvl="4" algn="ctr"/>
            <a:r>
              <a:rPr lang="en-US" sz="3200" dirty="0">
                <a:latin typeface="Times New Roman" pitchFamily="18" charset="0"/>
                <a:cs typeface="Times New Roman" pitchFamily="18" charset="0"/>
              </a:rPr>
              <a:t>The </a:t>
            </a:r>
            <a:r>
              <a:rPr lang="en-US" sz="3200" dirty="0" smtClean="0">
                <a:latin typeface="Times New Roman" pitchFamily="18" charset="0"/>
                <a:cs typeface="Times New Roman" pitchFamily="18" charset="0"/>
              </a:rPr>
              <a:t>Delta-Delta Connection</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2225080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mc:Choice xmlns:a14="http://schemas.microsoft.com/office/drawing/2010/main" Requires="a14">
          <p:sp>
            <p:nvSpPr>
              <p:cNvPr id="7" name="TextBox 6"/>
              <p:cNvSpPr txBox="1"/>
              <p:nvPr/>
            </p:nvSpPr>
            <p:spPr>
              <a:xfrm>
                <a:off x="457200" y="1985427"/>
                <a:ext cx="8382000" cy="1138773"/>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Since </a:t>
                </a:r>
                <a14:m>
                  <m:oMath xmlns:m="http://schemas.openxmlformats.org/officeDocument/2006/math">
                    <m:r>
                      <a:rPr lang="en-US" sz="2400" i="1" dirty="0" smtClean="0">
                        <a:latin typeface="Cambria Math"/>
                      </a:rPr>
                      <m:t>[</m:t>
                    </m:r>
                    <m:r>
                      <a:rPr lang="en-US" sz="2400" i="1" dirty="0" smtClean="0">
                        <a:latin typeface="Cambria Math"/>
                      </a:rPr>
                      <m:t>𝐴𝐼</m:t>
                    </m:r>
                    <m:r>
                      <a:rPr lang="en-US" sz="2400" i="1" dirty="0" smtClean="0">
                        <a:latin typeface="Cambria Math"/>
                      </a:rPr>
                      <m:t>] </m:t>
                    </m:r>
                  </m:oMath>
                </a14:m>
                <a:r>
                  <a:rPr lang="en-US" sz="2400" dirty="0" smtClean="0">
                    <a:latin typeface="Times New Roman" pitchFamily="18" charset="0"/>
                    <a:cs typeface="Times New Roman" pitchFamily="18" charset="0"/>
                  </a:rPr>
                  <a:t>is a diagonal matrix, Equation (93)</a:t>
                </a:r>
                <a:r>
                  <a:rPr lang="en-US" sz="2400" b="1" dirty="0" smtClean="0">
                    <a:solidFill>
                      <a:srgbClr val="FF0000"/>
                    </a:solidFill>
                    <a:latin typeface="Times New Roman" pitchFamily="18" charset="0"/>
                    <a:cs typeface="Times New Roman" pitchFamily="18" charset="0"/>
                  </a:rPr>
                  <a:t> </a:t>
                </a:r>
                <a:r>
                  <a:rPr lang="en-US" sz="2400" dirty="0" smtClean="0">
                    <a:latin typeface="Times New Roman" pitchFamily="18" charset="0"/>
                    <a:cs typeface="Times New Roman" pitchFamily="18" charset="0"/>
                  </a:rPr>
                  <a:t>can be rewritten as: </a:t>
                </a:r>
              </a:p>
              <a:p>
                <a:pPr marL="0" lvl="2"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𝐴𝐵𝐶</m:t>
                            </m:r>
                          </m:sub>
                        </m:sSub>
                      </m:e>
                    </m:d>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r>
                              <a:rPr lang="en-US" sz="2000" i="1">
                                <a:latin typeface="Cambria Math"/>
                              </a:rPr>
                              <m:t>𝐴𝐼</m:t>
                            </m:r>
                          </m:e>
                        </m:d>
                      </m:e>
                      <m:sup>
                        <m:r>
                          <a:rPr lang="en-US" sz="2000" i="1">
                            <a:latin typeface="Cambria Math"/>
                          </a:rPr>
                          <m:t>−1</m:t>
                        </m:r>
                      </m:sup>
                    </m:sSup>
                    <m:d>
                      <m:dPr>
                        <m:begChr m:val="["/>
                        <m:endChr m:val="]"/>
                        <m:ctrlPr>
                          <a:rPr lang="en-US" sz="2000" i="1">
                            <a:latin typeface="Cambria Math"/>
                          </a:rPr>
                        </m:ctrlPr>
                      </m:dPr>
                      <m:e>
                        <m:r>
                          <a:rPr lang="en-US" sz="2000" i="1">
                            <a:latin typeface="Cambria Math"/>
                          </a:rPr>
                          <m:t>𝐷𝐼</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𝐼𝐷</m:t>
                            </m:r>
                          </m:e>
                          <m:sub>
                            <m:r>
                              <a:rPr lang="en-US" sz="2000" b="0" i="1" smtClean="0">
                                <a:latin typeface="Cambria Math"/>
                              </a:rPr>
                              <m:t>𝑎𝑏𝑐</m:t>
                            </m:r>
                          </m:sub>
                        </m:sSub>
                      </m:e>
                    </m:d>
                  </m:oMath>
                </a14:m>
                <a:r>
                  <a:rPr lang="en-US" sz="2000" dirty="0" smtClean="0">
                    <a:latin typeface="Times New Roman" pitchFamily="18" charset="0"/>
                    <a:cs typeface="Times New Roman" pitchFamily="18" charset="0"/>
                  </a:rPr>
                  <a:t>		(94)</a:t>
                </a:r>
              </a:p>
            </p:txBody>
          </p:sp>
        </mc:Choice>
        <mc:Fallback>
          <p:sp>
            <p:nvSpPr>
              <p:cNvPr id="7" name="TextBox 6"/>
              <p:cNvSpPr txBox="1">
                <a:spLocks noRot="1" noChangeAspect="1" noMove="1" noResize="1" noEditPoints="1" noAdjustHandles="1" noChangeArrowheads="1" noChangeShapeType="1" noTextEdit="1"/>
              </p:cNvSpPr>
              <p:nvPr/>
            </p:nvSpPr>
            <p:spPr>
              <a:xfrm>
                <a:off x="457200" y="1985427"/>
                <a:ext cx="8382000" cy="1138773"/>
              </a:xfrm>
              <a:prstGeom prst="rect">
                <a:avLst/>
              </a:prstGeom>
              <a:blipFill rotWithShape="1">
                <a:blip r:embed="rId3"/>
                <a:stretch>
                  <a:fillRect l="-945" t="-4278" b="-855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 name="Rectangle 2"/>
              <p:cNvSpPr/>
              <p:nvPr/>
            </p:nvSpPr>
            <p:spPr>
              <a:xfrm>
                <a:off x="457200" y="3530502"/>
                <a:ext cx="8382000" cy="2794098"/>
              </a:xfrm>
              <a:prstGeom prst="rect">
                <a:avLst/>
              </a:prstGeom>
            </p:spPr>
            <p:txBody>
              <a:bodyPr wrap="square">
                <a:spAutoFit/>
              </a:bodyPr>
              <a:lstStyle/>
              <a:p>
                <a:pPr marL="342900" lvl="2" indent="-342900">
                  <a:buFont typeface="Wingdings" pitchFamily="2" charset="2"/>
                  <a:buChar char="Ø"/>
                </a:pPr>
                <a:r>
                  <a:rPr lang="en-US" sz="2400" dirty="0">
                    <a:latin typeface="Times New Roman" pitchFamily="18" charset="0"/>
                    <a:cs typeface="Times New Roman" pitchFamily="18" charset="0"/>
                  </a:rPr>
                  <a:t>The load side line currents as a function of the load side delta currents is given by:</a:t>
                </a:r>
              </a:p>
              <a:p>
                <a:pPr marL="342900" lvl="2" indent="-342900">
                  <a:buFont typeface="Arial" pitchFamily="34" charset="0"/>
                  <a:buChar char="•"/>
                </a:pPr>
                <a:endParaRPr lang="en-US" sz="2400" dirty="0">
                  <a:latin typeface="Times New Roman" pitchFamily="18" charset="0"/>
                  <a:cs typeface="Times New Roman" pitchFamily="18" charset="0"/>
                </a:endParaRPr>
              </a:p>
              <a:p>
                <a:pPr marL="0" lvl="2" algn="ct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𝑎</m:t>
                                  </m:r>
                                </m:sub>
                              </m:sSub>
                            </m:e>
                          </m:mr>
                          <m:mr>
                            <m:e>
                              <m:sSub>
                                <m:sSubPr>
                                  <m:ctrlPr>
                                    <a:rPr lang="en-US" sz="2000" i="1">
                                      <a:latin typeface="Cambria Math"/>
                                    </a:rPr>
                                  </m:ctrlPr>
                                </m:sSubPr>
                                <m:e>
                                  <m:r>
                                    <a:rPr lang="en-US" sz="2000" i="1">
                                      <a:latin typeface="Cambria Math"/>
                                    </a:rPr>
                                    <m:t>𝐼</m:t>
                                  </m:r>
                                </m:e>
                                <m:sub>
                                  <m:r>
                                    <a:rPr lang="en-US" sz="2000" i="1">
                                      <a:latin typeface="Cambria Math"/>
                                    </a:rPr>
                                    <m:t>𝑏</m:t>
                                  </m:r>
                                </m:sub>
                              </m:sSub>
                            </m:e>
                          </m:mr>
                          <m:mr>
                            <m:e>
                              <m:sSub>
                                <m:sSubPr>
                                  <m:ctrlPr>
                                    <a:rPr lang="en-US" sz="2000" i="1">
                                      <a:latin typeface="Cambria Math"/>
                                    </a:rPr>
                                  </m:ctrlPr>
                                </m:sSubPr>
                                <m:e>
                                  <m:r>
                                    <a:rPr lang="en-US" sz="2000" i="1">
                                      <a:latin typeface="Cambria Math"/>
                                    </a:rPr>
                                    <m:t>𝐼</m:t>
                                  </m:r>
                                </m:e>
                                <m:sub>
                                  <m:r>
                                    <a:rPr lang="en-US" sz="2000" i="1">
                                      <a:latin typeface="Cambria Math"/>
                                    </a:rPr>
                                    <m:t>𝑐</m:t>
                                  </m:r>
                                </m:sub>
                              </m:sSub>
                            </m:e>
                          </m:mr>
                        </m:m>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1</m:t>
                              </m:r>
                            </m:e>
                            <m:e>
                              <m:r>
                                <a:rPr lang="en-US" sz="2000" i="1">
                                  <a:latin typeface="Cambria Math"/>
                                </a:rPr>
                                <m:t>0</m:t>
                              </m:r>
                            </m:e>
                            <m:e>
                              <m:r>
                                <a:rPr lang="en-US" sz="2000" i="1">
                                  <a:latin typeface="Cambria Math"/>
                                </a:rPr>
                                <m:t>−1</m:t>
                              </m:r>
                            </m:e>
                          </m:mr>
                          <m:mr>
                            <m:e>
                              <m:r>
                                <a:rPr lang="en-US" sz="2000" i="1">
                                  <a:latin typeface="Cambria Math"/>
                                </a:rPr>
                                <m:t>−1</m:t>
                              </m:r>
                            </m:e>
                            <m:e>
                              <m:r>
                                <a:rPr lang="en-US" sz="2000" i="1">
                                  <a:latin typeface="Cambria Math"/>
                                </a:rPr>
                                <m:t>1</m:t>
                              </m:r>
                            </m:e>
                            <m:e>
                              <m:r>
                                <a:rPr lang="en-US" sz="2000" i="1">
                                  <a:latin typeface="Cambria Math"/>
                                </a:rPr>
                                <m:t>0</m:t>
                              </m:r>
                            </m:e>
                          </m:mr>
                          <m:mr>
                            <m:e>
                              <m:r>
                                <a:rPr lang="en-US" sz="2000" i="1">
                                  <a:latin typeface="Cambria Math"/>
                                </a:rPr>
                                <m:t>0</m:t>
                              </m:r>
                            </m:e>
                            <m:e>
                              <m:r>
                                <a:rPr lang="en-US" sz="2000" i="1">
                                  <a:latin typeface="Cambria Math"/>
                                </a:rPr>
                                <m:t>−1</m:t>
                              </m:r>
                            </m:e>
                            <m:e>
                              <m:r>
                                <a:rPr lang="en-US" sz="2000" i="1">
                                  <a:latin typeface="Cambria Math"/>
                                </a:rPr>
                                <m:t>1</m:t>
                              </m:r>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𝑏𝑎</m:t>
                                  </m:r>
                                </m:sub>
                              </m:sSub>
                            </m:e>
                          </m:mr>
                          <m:mr>
                            <m:e>
                              <m:sSub>
                                <m:sSubPr>
                                  <m:ctrlPr>
                                    <a:rPr lang="en-US" sz="2000" i="1">
                                      <a:latin typeface="Cambria Math"/>
                                    </a:rPr>
                                  </m:ctrlPr>
                                </m:sSubPr>
                                <m:e>
                                  <m:r>
                                    <a:rPr lang="en-US" sz="2000" i="1">
                                      <a:latin typeface="Cambria Math"/>
                                    </a:rPr>
                                    <m:t>𝐼</m:t>
                                  </m:r>
                                </m:e>
                                <m:sub>
                                  <m:r>
                                    <a:rPr lang="en-US" sz="2000" i="1">
                                      <a:latin typeface="Cambria Math"/>
                                    </a:rPr>
                                    <m:t>𝑐𝑏</m:t>
                                  </m:r>
                                </m:sub>
                              </m:sSub>
                            </m:e>
                          </m:mr>
                          <m:mr>
                            <m:e>
                              <m:sSub>
                                <m:sSubPr>
                                  <m:ctrlPr>
                                    <a:rPr lang="en-US" sz="2000" i="1">
                                      <a:latin typeface="Cambria Math"/>
                                    </a:rPr>
                                  </m:ctrlPr>
                                </m:sSubPr>
                                <m:e>
                                  <m:r>
                                    <a:rPr lang="en-US" sz="2000" i="1">
                                      <a:latin typeface="Cambria Math"/>
                                    </a:rPr>
                                    <m:t>𝐼</m:t>
                                  </m:r>
                                </m:e>
                                <m:sub>
                                  <m:r>
                                    <a:rPr lang="en-US" sz="2000" i="1">
                                      <a:latin typeface="Cambria Math"/>
                                    </a:rPr>
                                    <m:t>𝑎𝑐</m:t>
                                  </m:r>
                                </m:sub>
                              </m:sSub>
                            </m:e>
                          </m:mr>
                        </m:m>
                      </m:e>
                    </m:d>
                  </m:oMath>
                </a14:m>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(95)</a:t>
                </a:r>
                <a:endParaRPr lang="en-US" sz="2000" dirty="0">
                  <a:latin typeface="Times New Roman" pitchFamily="18" charset="0"/>
                  <a:cs typeface="Times New Roman" pitchFamily="18" charset="0"/>
                </a:endParaRPr>
              </a:p>
              <a:p>
                <a:pPr marL="0" lvl="2" algn="ctr"/>
                <a:endParaRPr lang="en-US" sz="2000" dirty="0">
                  <a:latin typeface="Times New Roman" pitchFamily="18" charset="0"/>
                  <a:cs typeface="Times New Roman" pitchFamily="18" charset="0"/>
                </a:endParaRPr>
              </a:p>
              <a:p>
                <a:pPr marL="0" lvl="2"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r>
                          <a:rPr lang="en-US" sz="2000" i="1">
                            <a:latin typeface="Cambria Math"/>
                          </a:rPr>
                          <m:t>𝐷𝐼</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𝐼𝐷</m:t>
                            </m:r>
                          </m:e>
                          <m:sub>
                            <m:r>
                              <a:rPr lang="en-US" sz="2000" i="1">
                                <a:latin typeface="Cambria Math"/>
                              </a:rPr>
                              <m:t>𝑎𝑏𝑐</m:t>
                            </m:r>
                          </m:sub>
                        </m:sSub>
                      </m:e>
                    </m:d>
                  </m:oMath>
                </a14:m>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(96)</a:t>
                </a:r>
                <a:endParaRPr lang="en-US" sz="2000" dirty="0">
                  <a:latin typeface="Times New Roman" pitchFamily="18" charset="0"/>
                  <a:cs typeface="Times New Roman" pitchFamily="18" charset="0"/>
                </a:endParaRPr>
              </a:p>
            </p:txBody>
          </p:sp>
        </mc:Choice>
        <mc:Fallback>
          <p:sp>
            <p:nvSpPr>
              <p:cNvPr id="3" name="Rectangle 2"/>
              <p:cNvSpPr>
                <a:spLocks noRot="1" noChangeAspect="1" noMove="1" noResize="1" noEditPoints="1" noAdjustHandles="1" noChangeArrowheads="1" noChangeShapeType="1" noTextEdit="1"/>
              </p:cNvSpPr>
              <p:nvPr/>
            </p:nvSpPr>
            <p:spPr>
              <a:xfrm>
                <a:off x="457200" y="3530502"/>
                <a:ext cx="8382000" cy="2794098"/>
              </a:xfrm>
              <a:prstGeom prst="rect">
                <a:avLst/>
              </a:prstGeom>
              <a:blipFill rotWithShape="1">
                <a:blip r:embed="rId4"/>
                <a:stretch>
                  <a:fillRect l="-945" t="-1743" b="-2832"/>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B6F15528-21DE-4FAA-801E-634DDDAF4B2B}" type="slidenum">
              <a:rPr lang="en-US" smtClean="0"/>
              <a:pPr/>
              <a:t>167</a:t>
            </a:fld>
            <a:endParaRPr lang="en-US"/>
          </a:p>
        </p:txBody>
      </p:sp>
      <p:sp>
        <p:nvSpPr>
          <p:cNvPr id="8" name="TextBox 7"/>
          <p:cNvSpPr txBox="1"/>
          <p:nvPr/>
        </p:nvSpPr>
        <p:spPr>
          <a:xfrm>
            <a:off x="-20972" y="381000"/>
            <a:ext cx="9144000" cy="1077218"/>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a:t>
            </a:r>
            <a:r>
              <a:rPr lang="en-US" sz="3200" dirty="0" smtClean="0">
                <a:latin typeface="Times New Roman" pitchFamily="18" charset="0"/>
                <a:cs typeface="Times New Roman" pitchFamily="18" charset="0"/>
              </a:rPr>
              <a:t>Models</a:t>
            </a:r>
          </a:p>
          <a:p>
            <a:pPr marL="457200" lvl="4" algn="ctr"/>
            <a:r>
              <a:rPr lang="en-US" sz="3200" dirty="0">
                <a:latin typeface="Times New Roman" pitchFamily="18" charset="0"/>
                <a:cs typeface="Times New Roman" pitchFamily="18" charset="0"/>
              </a:rPr>
              <a:t>The </a:t>
            </a:r>
            <a:r>
              <a:rPr lang="en-US" sz="3200" dirty="0" smtClean="0">
                <a:latin typeface="Times New Roman" pitchFamily="18" charset="0"/>
                <a:cs typeface="Times New Roman" pitchFamily="18" charset="0"/>
              </a:rPr>
              <a:t>Delta-Delta Connection</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1914497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mc:Choice xmlns:a14="http://schemas.microsoft.com/office/drawing/2010/main" Requires="a14">
          <p:sp>
            <p:nvSpPr>
              <p:cNvPr id="7" name="TextBox 6"/>
              <p:cNvSpPr txBox="1"/>
              <p:nvPr/>
            </p:nvSpPr>
            <p:spPr>
              <a:xfrm>
                <a:off x="304800" y="1800285"/>
                <a:ext cx="8534400" cy="4524315"/>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Applying </a:t>
                </a:r>
                <a:r>
                  <a:rPr lang="en-US" sz="2400" dirty="0" smtClean="0">
                    <a:latin typeface="Times New Roman" pitchFamily="18" charset="0"/>
                    <a:cs typeface="Times New Roman" pitchFamily="18" charset="0"/>
                  </a:rPr>
                  <a:t>equation (96), equation (94) becomes:</a:t>
                </a:r>
              </a:p>
              <a:p>
                <a:pPr marL="342900" lvl="2" indent="-342900">
                  <a:buFont typeface="Wingdings" pitchFamily="2" charset="2"/>
                  <a:buChar char="Ø"/>
                </a:pPr>
                <a:endParaRPr lang="en-US" sz="2400" b="1" dirty="0" smtClean="0">
                  <a:solidFill>
                    <a:srgbClr val="FF0000"/>
                  </a:solidFill>
                  <a:latin typeface="Times New Roman" pitchFamily="18" charset="0"/>
                  <a:cs typeface="Times New Roman" pitchFamily="18" charset="0"/>
                </a:endParaRPr>
              </a:p>
              <a:p>
                <a:pPr marL="0" lvl="2" algn="just"/>
                <a:r>
                  <a:rPr lang="en-US" sz="24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𝐴𝐵𝐶</m:t>
                            </m:r>
                          </m:sub>
                        </m:sSub>
                      </m:e>
                    </m:d>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r>
                              <a:rPr lang="en-US" sz="2000" i="1">
                                <a:latin typeface="Cambria Math"/>
                              </a:rPr>
                              <m:t>𝐴𝐼</m:t>
                            </m:r>
                          </m:e>
                        </m:d>
                      </m:e>
                      <m:sup>
                        <m:r>
                          <a:rPr lang="en-US" sz="2000" i="1">
                            <a:latin typeface="Cambria Math"/>
                          </a:rPr>
                          <m:t>−1</m:t>
                        </m:r>
                      </m:sup>
                    </m:sSup>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r>
                  <a:rPr lang="en-US" sz="2000" b="1" dirty="0" smtClean="0">
                    <a:solidFill>
                      <a:srgbClr val="FF0000"/>
                    </a:solidFill>
                    <a:latin typeface="Times New Roman" pitchFamily="18" charset="0"/>
                    <a:cs typeface="Times New Roman" pitchFamily="18" charset="0"/>
                  </a:rPr>
                  <a:t>			</a:t>
                </a:r>
                <a:r>
                  <a:rPr lang="en-US" sz="2000" dirty="0" smtClean="0">
                    <a:latin typeface="Times New Roman" pitchFamily="18" charset="0"/>
                    <a:cs typeface="Times New Roman" pitchFamily="18" charset="0"/>
                  </a:rPr>
                  <a:t>(</a:t>
                </a:r>
                <a:r>
                  <a:rPr lang="en-US" sz="2000" dirty="0" smtClean="0">
                    <a:latin typeface="Times New Roman" pitchFamily="18" charset="0"/>
                    <a:cs typeface="Times New Roman" pitchFamily="18" charset="0"/>
                  </a:rPr>
                  <a:t>97)</a:t>
                </a:r>
              </a:p>
              <a:p>
                <a:pPr marL="0" lvl="2"/>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From the above equation, the load side line currents as a function of the source side line currents are given by:</a:t>
                </a: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0" lvl="2" algn="just"/>
                <a:r>
                  <a:rPr lang="en-US" sz="24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r>
                          <a:rPr lang="en-US" sz="2000" i="1">
                            <a:latin typeface="Cambria Math"/>
                          </a:rPr>
                          <m:t>𝐴𝐼</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𝐴𝐵𝐶</m:t>
                            </m:r>
                          </m:sub>
                        </m:sSub>
                      </m:e>
                    </m:d>
                  </m:oMath>
                </a14:m>
                <a:r>
                  <a:rPr lang="en-US" sz="2000" dirty="0" smtClean="0">
                    <a:latin typeface="Times New Roman" pitchFamily="18" charset="0"/>
                    <a:cs typeface="Times New Roman" pitchFamily="18" charset="0"/>
                  </a:rPr>
                  <a:t>			</a:t>
                </a:r>
                <a:r>
                  <a:rPr lang="en-US" sz="2000" dirty="0" smtClean="0">
                    <a:latin typeface="Times New Roman" pitchFamily="18" charset="0"/>
                    <a:cs typeface="Times New Roman" pitchFamily="18" charset="0"/>
                  </a:rPr>
                  <a:t>(</a:t>
                </a:r>
                <a:r>
                  <a:rPr lang="en-US" sz="2000" dirty="0" smtClean="0">
                    <a:latin typeface="Times New Roman" pitchFamily="18" charset="0"/>
                    <a:cs typeface="Times New Roman" pitchFamily="18" charset="0"/>
                  </a:rPr>
                  <a:t>98)</a:t>
                </a:r>
              </a:p>
              <a:p>
                <a:pPr marL="0" lvl="2"/>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Equation (97) and equation (98) demonstrate that the line currents on the two sides of the transformer are in phase and differ only by the turns ratio of the transformer windings.</a:t>
                </a:r>
              </a:p>
            </p:txBody>
          </p:sp>
        </mc:Choice>
        <mc:Fallback>
          <p:sp>
            <p:nvSpPr>
              <p:cNvPr id="7" name="TextBox 6"/>
              <p:cNvSpPr txBox="1">
                <a:spLocks noRot="1" noChangeAspect="1" noMove="1" noResize="1" noEditPoints="1" noAdjustHandles="1" noChangeArrowheads="1" noChangeShapeType="1" noTextEdit="1"/>
              </p:cNvSpPr>
              <p:nvPr/>
            </p:nvSpPr>
            <p:spPr>
              <a:xfrm>
                <a:off x="304800" y="1800285"/>
                <a:ext cx="8534400" cy="4524315"/>
              </a:xfrm>
              <a:prstGeom prst="rect">
                <a:avLst/>
              </a:prstGeom>
              <a:blipFill rotWithShape="1">
                <a:blip r:embed="rId3"/>
                <a:stretch>
                  <a:fillRect l="-929" t="-1077" r="-1214" b="-2019"/>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168</a:t>
            </a:fld>
            <a:endParaRPr lang="en-US"/>
          </a:p>
        </p:txBody>
      </p:sp>
      <p:sp>
        <p:nvSpPr>
          <p:cNvPr id="8" name="TextBox 7"/>
          <p:cNvSpPr txBox="1"/>
          <p:nvPr/>
        </p:nvSpPr>
        <p:spPr>
          <a:xfrm>
            <a:off x="-20972" y="381000"/>
            <a:ext cx="9144000" cy="1077218"/>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a:t>
            </a:r>
            <a:r>
              <a:rPr lang="en-US" sz="3200" dirty="0" smtClean="0">
                <a:latin typeface="Times New Roman" pitchFamily="18" charset="0"/>
                <a:cs typeface="Times New Roman" pitchFamily="18" charset="0"/>
              </a:rPr>
              <a:t>Models</a:t>
            </a:r>
          </a:p>
          <a:p>
            <a:pPr marL="457200" lvl="4" algn="ctr"/>
            <a:r>
              <a:rPr lang="en-US" sz="3200" dirty="0">
                <a:latin typeface="Times New Roman" pitchFamily="18" charset="0"/>
                <a:cs typeface="Times New Roman" pitchFamily="18" charset="0"/>
              </a:rPr>
              <a:t>The </a:t>
            </a:r>
            <a:r>
              <a:rPr lang="en-US" sz="3200" dirty="0" smtClean="0">
                <a:latin typeface="Times New Roman" pitchFamily="18" charset="0"/>
                <a:cs typeface="Times New Roman" pitchFamily="18" charset="0"/>
              </a:rPr>
              <a:t>Delta-Delta Connection</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2182910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solidFill>
                  <a:prstClr val="black"/>
                </a:solidFill>
              </a:rPr>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solidFill>
                  <a:prstClr val="black"/>
                </a:solidFill>
              </a:rPr>
              <a:t>	</a:t>
            </a:r>
          </a:p>
        </p:txBody>
      </p:sp>
      <mc:AlternateContent xmlns:mc="http://schemas.openxmlformats.org/markup-compatibility/2006">
        <mc:Choice xmlns:a14="http://schemas.microsoft.com/office/drawing/2010/main" Requires="a14">
          <p:sp>
            <p:nvSpPr>
              <p:cNvPr id="7" name="TextBox 6"/>
              <p:cNvSpPr txBox="1"/>
              <p:nvPr/>
            </p:nvSpPr>
            <p:spPr>
              <a:xfrm>
                <a:off x="380999" y="1625264"/>
                <a:ext cx="8458201" cy="4394536"/>
              </a:xfrm>
              <a:prstGeom prst="rect">
                <a:avLst/>
              </a:prstGeom>
              <a:noFill/>
            </p:spPr>
            <p:txBody>
              <a:bodyPr wrap="square" rtlCol="0">
                <a:spAutoFit/>
              </a:bodyPr>
              <a:lstStyle/>
              <a:p>
                <a:pPr marL="342900" lvl="2" indent="-342900">
                  <a:buFont typeface="Arial" pitchFamily="34" charset="0"/>
                  <a:buChar char="•"/>
                </a:pPr>
                <a:endParaRPr lang="en-US" sz="2800" dirty="0" smtClean="0">
                  <a:solidFill>
                    <a:prstClr val="black"/>
                  </a:solidFill>
                  <a:latin typeface="Times New Roman" pitchFamily="18" charset="0"/>
                  <a:cs typeface="Times New Roman" pitchFamily="18" charset="0"/>
                </a:endParaRPr>
              </a:p>
              <a:p>
                <a:pPr marL="342900" lvl="2" indent="-342900">
                  <a:buFont typeface="Wingdings" pitchFamily="2" charset="2"/>
                  <a:buChar char="Ø"/>
                </a:pPr>
                <a:r>
                  <a:rPr lang="en-US" sz="2400" dirty="0" smtClean="0">
                    <a:solidFill>
                      <a:prstClr val="black"/>
                    </a:solidFill>
                    <a:latin typeface="Times New Roman" pitchFamily="18" charset="0"/>
                    <a:cs typeface="Times New Roman" pitchFamily="18" charset="0"/>
                  </a:rPr>
                  <a:t>The ideal delta voltages on the load side as a function of the line-to-line voltages, the delta currents, and the transformer impedances are given by:</a:t>
                </a:r>
              </a:p>
              <a:p>
                <a:pPr marL="342900" lvl="2" indent="-342900">
                  <a:buFont typeface="Wingdings" pitchFamily="2" charset="2"/>
                  <a:buChar char="Ø"/>
                </a:pPr>
                <a:endParaRPr lang="en-US" sz="2400" dirty="0" smtClean="0">
                  <a:solidFill>
                    <a:prstClr val="black"/>
                  </a:solidFill>
                  <a:latin typeface="Times New Roman" pitchFamily="18" charset="0"/>
                  <a:cs typeface="Times New Roman" pitchFamily="18" charset="0"/>
                </a:endParaRPr>
              </a:p>
              <a:p>
                <a:pPr marL="0" lvl="2"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𝑉𝑡</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𝑉𝐿𝐿</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𝑍𝑡</m:t>
                            </m:r>
                          </m:e>
                          <m:sub>
                            <m:r>
                              <a:rPr lang="en-US" sz="2000" i="1">
                                <a:latin typeface="Cambria Math"/>
                              </a:rPr>
                              <m:t>𝑎𝑏𝑐</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𝐼𝐷</m:t>
                            </m:r>
                          </m:e>
                          <m:sub>
                            <m:r>
                              <a:rPr lang="en-US" sz="2000" i="1">
                                <a:latin typeface="Cambria Math"/>
                              </a:rPr>
                              <m:t>𝑎𝑏𝑐</m:t>
                            </m:r>
                          </m:sub>
                        </m:sSub>
                      </m:e>
                    </m:d>
                  </m:oMath>
                </a14:m>
                <a:r>
                  <a:rPr lang="en-US" sz="2000" dirty="0" smtClean="0">
                    <a:solidFill>
                      <a:prstClr val="black"/>
                    </a:solidFill>
                  </a:rPr>
                  <a:t>			</a:t>
                </a:r>
                <a:r>
                  <a:rPr lang="en-US" sz="2000" dirty="0" smtClean="0">
                    <a:solidFill>
                      <a:prstClr val="black"/>
                    </a:solidFill>
                    <a:latin typeface="Times New Roman" pitchFamily="18" charset="0"/>
                    <a:cs typeface="Times New Roman" pitchFamily="18" charset="0"/>
                  </a:rPr>
                  <a:t>(99)</a:t>
                </a:r>
              </a:p>
              <a:p>
                <a:pPr marL="0" lvl="2" algn="ctr"/>
                <a:endParaRPr lang="en-US" sz="2400" dirty="0" smtClean="0">
                  <a:solidFill>
                    <a:prstClr val="black"/>
                  </a:solidFill>
                </a:endParaRPr>
              </a:p>
              <a:p>
                <a:pPr marL="0" lvl="2" algn="ctr"/>
                <a:r>
                  <a:rPr lang="en-US" sz="2000" dirty="0">
                    <a:latin typeface="Times New Roman" pitchFamily="18" charset="0"/>
                    <a:cs typeface="Times New Roman" pitchFamily="18" charset="0"/>
                  </a:rPr>
                  <a:t>w</a:t>
                </a:r>
                <a:r>
                  <a:rPr lang="en-US" sz="2000" dirty="0" smtClean="0">
                    <a:latin typeface="Times New Roman" pitchFamily="18" charset="0"/>
                    <a:cs typeface="Times New Roman" pitchFamily="18" charset="0"/>
                  </a:rPr>
                  <a:t>here</a:t>
                </a:r>
                <a:r>
                  <a:rPr lang="en-US" sz="20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𝑍𝑡</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𝑍𝑡</m:t>
                                  </m:r>
                                </m:e>
                                <m:sub>
                                  <m:r>
                                    <a:rPr lang="en-US" sz="2000" i="1">
                                      <a:latin typeface="Cambria Math"/>
                                    </a:rPr>
                                    <m:t>𝑎𝑏</m:t>
                                  </m:r>
                                </m:sub>
                              </m:sSub>
                            </m:e>
                            <m:e>
                              <m:r>
                                <a:rPr lang="en-US" sz="2000" i="1">
                                  <a:latin typeface="Cambria Math"/>
                                </a:rPr>
                                <m:t>0</m:t>
                              </m:r>
                            </m:e>
                            <m:e>
                              <m:r>
                                <a:rPr lang="en-US" sz="2000" i="1">
                                  <a:latin typeface="Cambria Math"/>
                                </a:rPr>
                                <m:t>0</m:t>
                              </m:r>
                            </m:e>
                          </m:mr>
                          <m:mr>
                            <m:e>
                              <m:r>
                                <a:rPr lang="en-US" sz="2000" i="1">
                                  <a:latin typeface="Cambria Math"/>
                                </a:rPr>
                                <m:t>0</m:t>
                              </m:r>
                            </m:e>
                            <m:e>
                              <m:sSub>
                                <m:sSubPr>
                                  <m:ctrlPr>
                                    <a:rPr lang="en-US" sz="2000" i="1">
                                      <a:latin typeface="Cambria Math"/>
                                    </a:rPr>
                                  </m:ctrlPr>
                                </m:sSubPr>
                                <m:e>
                                  <m:r>
                                    <a:rPr lang="en-US" sz="2000" i="1">
                                      <a:latin typeface="Cambria Math"/>
                                    </a:rPr>
                                    <m:t>𝑍𝑡</m:t>
                                  </m:r>
                                </m:e>
                                <m:sub>
                                  <m:r>
                                    <a:rPr lang="en-US" sz="2000" i="1">
                                      <a:latin typeface="Cambria Math"/>
                                    </a:rPr>
                                    <m:t>𝑏𝑐</m:t>
                                  </m:r>
                                </m:sub>
                              </m:sSub>
                            </m:e>
                            <m:e>
                              <m:r>
                                <a:rPr lang="en-US" sz="2000" i="1">
                                  <a:latin typeface="Cambria Math"/>
                                </a:rPr>
                                <m:t>0</m:t>
                              </m:r>
                            </m:e>
                          </m:mr>
                          <m:mr>
                            <m:e>
                              <m:r>
                                <a:rPr lang="en-US" sz="2000" i="1">
                                  <a:latin typeface="Cambria Math"/>
                                </a:rPr>
                                <m:t>0</m:t>
                              </m:r>
                            </m:e>
                            <m:e>
                              <m:r>
                                <a:rPr lang="en-US" sz="2000" i="1">
                                  <a:latin typeface="Cambria Math"/>
                                </a:rPr>
                                <m:t>0</m:t>
                              </m:r>
                            </m:e>
                            <m:e>
                              <m:sSub>
                                <m:sSubPr>
                                  <m:ctrlPr>
                                    <a:rPr lang="en-US" sz="2000" i="1">
                                      <a:latin typeface="Cambria Math"/>
                                    </a:rPr>
                                  </m:ctrlPr>
                                </m:sSubPr>
                                <m:e>
                                  <m:r>
                                    <a:rPr lang="en-US" sz="2000" i="1">
                                      <a:latin typeface="Cambria Math"/>
                                    </a:rPr>
                                    <m:t>𝑍𝑡</m:t>
                                  </m:r>
                                </m:e>
                                <m:sub>
                                  <m:r>
                                    <a:rPr lang="en-US" sz="2000" i="1">
                                      <a:latin typeface="Cambria Math"/>
                                    </a:rPr>
                                    <m:t>𝑐𝑎</m:t>
                                  </m:r>
                                </m:sub>
                              </m:sSub>
                            </m:e>
                          </m:mr>
                        </m:m>
                      </m:e>
                    </m:d>
                  </m:oMath>
                </a14:m>
                <a:r>
                  <a:rPr lang="en-US" sz="2000" dirty="0" smtClean="0">
                    <a:solidFill>
                      <a:prstClr val="black"/>
                    </a:solidFill>
                  </a:rPr>
                  <a:t>		</a:t>
                </a:r>
                <a:r>
                  <a:rPr lang="en-US" sz="2000" dirty="0" smtClean="0">
                    <a:solidFill>
                      <a:prstClr val="black"/>
                    </a:solidFill>
                    <a:latin typeface="Times New Roman" pitchFamily="18" charset="0"/>
                    <a:cs typeface="Times New Roman" pitchFamily="18" charset="0"/>
                  </a:rPr>
                  <a:t>(100)</a:t>
                </a:r>
                <a:endParaRPr lang="en-US" sz="2000" dirty="0">
                  <a:solidFill>
                    <a:prstClr val="black"/>
                  </a:solidFill>
                  <a:latin typeface="Times New Roman" pitchFamily="18" charset="0"/>
                  <a:cs typeface="Times New Roman" pitchFamily="18" charset="0"/>
                </a:endParaRPr>
              </a:p>
              <a:p>
                <a:pPr marL="0" lvl="2" algn="ctr"/>
                <a:endParaRPr lang="en-US" sz="2400" dirty="0" smtClean="0">
                  <a:solidFill>
                    <a:prstClr val="black"/>
                  </a:solidFill>
                </a:endParaRPr>
              </a:p>
              <a:p>
                <a:pPr marL="800100" lvl="3" indent="-342900">
                  <a:buFont typeface="Arial" pitchFamily="34" charset="0"/>
                  <a:buChar char="•"/>
                </a:pPr>
                <a:endParaRPr lang="en-US" sz="2400" b="1" dirty="0" smtClean="0">
                  <a:solidFill>
                    <a:srgbClr val="FF0000"/>
                  </a:solidFill>
                </a:endParaRPr>
              </a:p>
            </p:txBody>
          </p:sp>
        </mc:Choice>
        <mc:Fallback>
          <p:sp>
            <p:nvSpPr>
              <p:cNvPr id="7" name="TextBox 6"/>
              <p:cNvSpPr txBox="1">
                <a:spLocks noRot="1" noChangeAspect="1" noMove="1" noResize="1" noEditPoints="1" noAdjustHandles="1" noChangeArrowheads="1" noChangeShapeType="1" noTextEdit="1"/>
              </p:cNvSpPr>
              <p:nvPr/>
            </p:nvSpPr>
            <p:spPr>
              <a:xfrm>
                <a:off x="380999" y="1625264"/>
                <a:ext cx="8458201" cy="4394536"/>
              </a:xfrm>
              <a:prstGeom prst="rect">
                <a:avLst/>
              </a:prstGeom>
              <a:blipFill rotWithShape="1">
                <a:blip r:embed="rId3"/>
                <a:stretch>
                  <a:fillRect l="-937"/>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169</a:t>
            </a:fld>
            <a:endParaRPr lang="en-US"/>
          </a:p>
        </p:txBody>
      </p:sp>
      <p:sp>
        <p:nvSpPr>
          <p:cNvPr id="8" name="TextBox 7"/>
          <p:cNvSpPr txBox="1"/>
          <p:nvPr/>
        </p:nvSpPr>
        <p:spPr>
          <a:xfrm>
            <a:off x="-20972" y="381000"/>
            <a:ext cx="9144000" cy="1077218"/>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a:t>
            </a:r>
            <a:r>
              <a:rPr lang="en-US" sz="3200" dirty="0" smtClean="0">
                <a:latin typeface="Times New Roman" pitchFamily="18" charset="0"/>
                <a:cs typeface="Times New Roman" pitchFamily="18" charset="0"/>
              </a:rPr>
              <a:t>Models</a:t>
            </a:r>
          </a:p>
          <a:p>
            <a:pPr marL="457200" lvl="4" algn="ctr"/>
            <a:r>
              <a:rPr lang="en-US" sz="3200" dirty="0">
                <a:latin typeface="Times New Roman" pitchFamily="18" charset="0"/>
                <a:cs typeface="Times New Roman" pitchFamily="18" charset="0"/>
              </a:rPr>
              <a:t>The </a:t>
            </a:r>
            <a:r>
              <a:rPr lang="en-US" sz="3200" dirty="0" smtClean="0">
                <a:latin typeface="Times New Roman" pitchFamily="18" charset="0"/>
                <a:cs typeface="Times New Roman" pitchFamily="18" charset="0"/>
              </a:rPr>
              <a:t>Delta-Delta Connection</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283806204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6" name="Rectangle 5"/>
              <p:cNvSpPr/>
              <p:nvPr/>
            </p:nvSpPr>
            <p:spPr>
              <a:xfrm>
                <a:off x="457200" y="4814443"/>
                <a:ext cx="9144000" cy="1510157"/>
              </a:xfrm>
              <a:prstGeom prst="rect">
                <a:avLst/>
              </a:prstGeom>
            </p:spPr>
            <p:txBody>
              <a:bodyPr wrap="square">
                <a:spAutoFit/>
              </a:bodyPr>
              <a:lstStyle/>
              <a:p>
                <a:pPr algn="just"/>
                <a:r>
                  <a:rPr lang="en-US" sz="2000" dirty="0" smtClean="0"/>
                  <a:t>	</a:t>
                </a:r>
                <a14:m>
                  <m:oMath xmlns:m="http://schemas.openxmlformats.org/officeDocument/2006/math">
                    <m:sSub>
                      <m:sSubPr>
                        <m:ctrlPr>
                          <a:rPr lang="en-US" sz="2000" i="1" smtClean="0">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𝑖𝑖</m:t>
                        </m:r>
                      </m:sub>
                    </m:sSub>
                    <m:r>
                      <a:rPr lang="en-US" sz="2000" i="1">
                        <a:latin typeface="Cambria Math"/>
                      </a:rPr>
                      <m:t>=</m:t>
                    </m:r>
                    <m:sSub>
                      <m:sSubPr>
                        <m:ctrlPr>
                          <a:rPr lang="en-US" sz="2000" i="1">
                            <a:latin typeface="Cambria Math"/>
                          </a:rPr>
                        </m:ctrlPr>
                      </m:sSubPr>
                      <m:e>
                        <m:r>
                          <a:rPr lang="en-US" sz="2000" i="1">
                            <a:latin typeface="Cambria Math"/>
                          </a:rPr>
                          <m:t>𝑟</m:t>
                        </m:r>
                      </m:e>
                      <m:sub>
                        <m:r>
                          <a:rPr lang="en-US" sz="2000" i="1">
                            <a:latin typeface="Cambria Math"/>
                          </a:rPr>
                          <m:t>𝑑</m:t>
                        </m:r>
                      </m:sub>
                    </m:sSub>
                    <m:r>
                      <a:rPr lang="en-US" sz="2000" i="1">
                        <a:latin typeface="Cambria Math"/>
                      </a:rPr>
                      <m:t>+</m:t>
                    </m:r>
                    <m:sSub>
                      <m:sSubPr>
                        <m:ctrlPr>
                          <a:rPr lang="en-US" sz="2000" i="1">
                            <a:latin typeface="Cambria Math"/>
                          </a:rPr>
                        </m:ctrlPr>
                      </m:sSubPr>
                      <m:e>
                        <m:r>
                          <a:rPr lang="en-US" sz="2000" i="1">
                            <a:latin typeface="Cambria Math"/>
                          </a:rPr>
                          <m:t>𝑟</m:t>
                        </m:r>
                      </m:e>
                      <m:sub>
                        <m:r>
                          <a:rPr lang="en-US" sz="2000" i="1">
                            <a:latin typeface="Cambria Math"/>
                          </a:rPr>
                          <m:t>𝑖</m:t>
                        </m:r>
                      </m:sub>
                    </m:sSub>
                    <m:r>
                      <a:rPr lang="en-US" sz="2000" i="1">
                        <a:latin typeface="Cambria Math"/>
                      </a:rPr>
                      <m:t>+</m:t>
                    </m:r>
                    <m:r>
                      <a:rPr lang="en-US" sz="2000" i="1">
                        <a:latin typeface="Cambria Math"/>
                      </a:rPr>
                      <m:t>𝑗</m:t>
                    </m:r>
                    <m:r>
                      <a:rPr lang="en-US" sz="2000" i="1">
                        <a:latin typeface="Cambria Math"/>
                      </a:rPr>
                      <m:t>0.12134∙</m:t>
                    </m:r>
                    <m:d>
                      <m:dPr>
                        <m:ctrlPr>
                          <a:rPr lang="en-US" sz="2000" i="1">
                            <a:latin typeface="Cambria Math"/>
                          </a:rPr>
                        </m:ctrlPr>
                      </m:dPr>
                      <m:e>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i="1">
                                    <a:latin typeface="Cambria Math"/>
                                  </a:rPr>
                                  <m:t>1</m:t>
                                </m:r>
                              </m:num>
                              <m:den>
                                <m:r>
                                  <a:rPr lang="en-US" sz="2000" i="1">
                                    <a:latin typeface="Cambria Math"/>
                                  </a:rPr>
                                  <m:t>𝐺𝑀</m:t>
                                </m:r>
                                <m:sSub>
                                  <m:sSubPr>
                                    <m:ctrlPr>
                                      <a:rPr lang="en-US" sz="2000" i="1">
                                        <a:latin typeface="Cambria Math"/>
                                      </a:rPr>
                                    </m:ctrlPr>
                                  </m:sSubPr>
                                  <m:e>
                                    <m:r>
                                      <a:rPr lang="en-US" sz="2000" i="1">
                                        <a:latin typeface="Cambria Math"/>
                                      </a:rPr>
                                      <m:t>𝑅</m:t>
                                    </m:r>
                                  </m:e>
                                  <m:sub>
                                    <m:r>
                                      <a:rPr lang="en-US" sz="2000" i="1">
                                        <a:latin typeface="Cambria Math"/>
                                      </a:rPr>
                                      <m:t>𝑖</m:t>
                                    </m:r>
                                  </m:sub>
                                </m:sSub>
                              </m:den>
                            </m:f>
                          </m:e>
                        </m:func>
                        <m:r>
                          <a:rPr lang="en-US" sz="2000" i="1">
                            <a:latin typeface="Cambria Math"/>
                          </a:rPr>
                          <m:t>+</m:t>
                        </m:r>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sSub>
                                  <m:sSubPr>
                                    <m:ctrlPr>
                                      <a:rPr lang="en-US" sz="2000" i="1">
                                        <a:latin typeface="Cambria Math"/>
                                      </a:rPr>
                                    </m:ctrlPr>
                                  </m:sSubPr>
                                  <m:e>
                                    <m:r>
                                      <a:rPr lang="en-US" sz="2000" i="1">
                                        <a:latin typeface="Cambria Math"/>
                                      </a:rPr>
                                      <m:t>𝐷</m:t>
                                    </m:r>
                                  </m:e>
                                  <m:sub>
                                    <m:r>
                                      <a:rPr lang="en-US" sz="2000" i="1">
                                        <a:latin typeface="Cambria Math"/>
                                      </a:rPr>
                                      <m:t>𝑖𝑑</m:t>
                                    </m:r>
                                  </m:sub>
                                </m:sSub>
                                <m:r>
                                  <a:rPr lang="en-US" sz="2000" i="1">
                                    <a:latin typeface="Cambria Math"/>
                                  </a:rPr>
                                  <m:t>∙</m:t>
                                </m:r>
                                <m:sSub>
                                  <m:sSubPr>
                                    <m:ctrlPr>
                                      <a:rPr lang="en-US" sz="2000" i="1">
                                        <a:latin typeface="Cambria Math"/>
                                      </a:rPr>
                                    </m:ctrlPr>
                                  </m:sSubPr>
                                  <m:e>
                                    <m:r>
                                      <a:rPr lang="en-US" sz="2000" i="1">
                                        <a:latin typeface="Cambria Math"/>
                                      </a:rPr>
                                      <m:t>𝐷</m:t>
                                    </m:r>
                                  </m:e>
                                  <m:sub>
                                    <m:r>
                                      <a:rPr lang="en-US" sz="2000" i="1">
                                        <a:latin typeface="Cambria Math"/>
                                      </a:rPr>
                                      <m:t>𝑑𝑖</m:t>
                                    </m:r>
                                  </m:sub>
                                </m:sSub>
                              </m:num>
                              <m:den>
                                <m:r>
                                  <a:rPr lang="en-US" sz="2000" i="1">
                                    <a:latin typeface="Cambria Math"/>
                                  </a:rPr>
                                  <m:t>𝐺𝑀</m:t>
                                </m:r>
                                <m:sSub>
                                  <m:sSubPr>
                                    <m:ctrlPr>
                                      <a:rPr lang="en-US" sz="2000" i="1">
                                        <a:latin typeface="Cambria Math"/>
                                      </a:rPr>
                                    </m:ctrlPr>
                                  </m:sSubPr>
                                  <m:e>
                                    <m:r>
                                      <a:rPr lang="en-US" sz="2000" i="1">
                                        <a:latin typeface="Cambria Math"/>
                                      </a:rPr>
                                      <m:t>𝑅</m:t>
                                    </m:r>
                                  </m:e>
                                  <m:sub>
                                    <m:r>
                                      <a:rPr lang="en-US" sz="2000" i="1">
                                        <a:latin typeface="Cambria Math"/>
                                      </a:rPr>
                                      <m:t>𝑑</m:t>
                                    </m:r>
                                  </m:sub>
                                </m:sSub>
                              </m:den>
                            </m:f>
                          </m:e>
                        </m:func>
                      </m:e>
                    </m:d>
                  </m:oMath>
                </a14:m>
                <a:r>
                  <a:rPr lang="en-US" sz="2000" dirty="0" smtClean="0">
                    <a:latin typeface="Times New Roman" pitchFamily="18" charset="0"/>
                    <a:cs typeface="Times New Roman" pitchFamily="18" charset="0"/>
                  </a:rPr>
                  <a:t>		(13)</a:t>
                </a:r>
              </a:p>
              <a:p>
                <a:pPr algn="just"/>
                <a:endParaRPr lang="en-US" sz="2000" dirty="0" smtClean="0">
                  <a:latin typeface="Times New Roman" pitchFamily="18" charset="0"/>
                  <a:cs typeface="Times New Roman" pitchFamily="18" charset="0"/>
                </a:endParaRPr>
              </a:p>
              <a:p>
                <a:pPr algn="just"/>
                <a:r>
                  <a:rPr lang="en-US" sz="2000" dirty="0" smtClean="0"/>
                  <a:t>	</a:t>
                </a:r>
                <a14:m>
                  <m:oMath xmlns:m="http://schemas.openxmlformats.org/officeDocument/2006/math">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𝑖𝑗</m:t>
                        </m:r>
                      </m:sub>
                    </m:sSub>
                    <m:r>
                      <a:rPr lang="en-US" sz="2000" i="1">
                        <a:latin typeface="Cambria Math"/>
                      </a:rPr>
                      <m:t>=</m:t>
                    </m:r>
                    <m:sSub>
                      <m:sSubPr>
                        <m:ctrlPr>
                          <a:rPr lang="en-US" sz="2000" i="1">
                            <a:latin typeface="Cambria Math"/>
                          </a:rPr>
                        </m:ctrlPr>
                      </m:sSubPr>
                      <m:e>
                        <m:r>
                          <a:rPr lang="en-US" sz="2000" i="1">
                            <a:latin typeface="Cambria Math"/>
                          </a:rPr>
                          <m:t>𝑟</m:t>
                        </m:r>
                      </m:e>
                      <m:sub>
                        <m:r>
                          <a:rPr lang="en-US" sz="2000" i="1">
                            <a:latin typeface="Cambria Math"/>
                          </a:rPr>
                          <m:t>𝑑</m:t>
                        </m:r>
                      </m:sub>
                    </m:sSub>
                    <m:r>
                      <a:rPr lang="en-US" sz="2000" i="1">
                        <a:latin typeface="Cambria Math"/>
                      </a:rPr>
                      <m:t>+</m:t>
                    </m:r>
                    <m:r>
                      <a:rPr lang="en-US" sz="2000" i="1">
                        <a:latin typeface="Cambria Math"/>
                      </a:rPr>
                      <m:t>𝑗</m:t>
                    </m:r>
                    <m:r>
                      <a:rPr lang="en-US" sz="2000" i="1">
                        <a:latin typeface="Cambria Math"/>
                      </a:rPr>
                      <m:t>0.12134∙</m:t>
                    </m:r>
                    <m:d>
                      <m:dPr>
                        <m:ctrlPr>
                          <a:rPr lang="en-US" sz="2000" i="1">
                            <a:latin typeface="Cambria Math"/>
                          </a:rPr>
                        </m:ctrlPr>
                      </m:dPr>
                      <m:e>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𝐷</m:t>
                                    </m:r>
                                  </m:e>
                                  <m:sub>
                                    <m:r>
                                      <a:rPr lang="en-US" sz="2000" i="1">
                                        <a:latin typeface="Cambria Math"/>
                                      </a:rPr>
                                      <m:t>𝑖𝑗</m:t>
                                    </m:r>
                                  </m:sub>
                                </m:sSub>
                              </m:den>
                            </m:f>
                          </m:e>
                        </m:func>
                        <m:r>
                          <a:rPr lang="en-US" sz="2000" i="1">
                            <a:latin typeface="Cambria Math"/>
                          </a:rPr>
                          <m:t>+</m:t>
                        </m:r>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sSub>
                                  <m:sSubPr>
                                    <m:ctrlPr>
                                      <a:rPr lang="en-US" sz="2000" i="1">
                                        <a:latin typeface="Cambria Math"/>
                                      </a:rPr>
                                    </m:ctrlPr>
                                  </m:sSubPr>
                                  <m:e>
                                    <m:r>
                                      <a:rPr lang="en-US" sz="2000" i="1">
                                        <a:latin typeface="Cambria Math"/>
                                      </a:rPr>
                                      <m:t>𝐷</m:t>
                                    </m:r>
                                  </m:e>
                                  <m:sub>
                                    <m:r>
                                      <a:rPr lang="en-US" sz="2000" i="1">
                                        <a:latin typeface="Cambria Math"/>
                                      </a:rPr>
                                      <m:t>𝑑𝑖</m:t>
                                    </m:r>
                                  </m:sub>
                                </m:sSub>
                                <m:r>
                                  <a:rPr lang="en-US" sz="2000" i="1">
                                    <a:latin typeface="Cambria Math"/>
                                  </a:rPr>
                                  <m:t>∙</m:t>
                                </m:r>
                                <m:sSub>
                                  <m:sSubPr>
                                    <m:ctrlPr>
                                      <a:rPr lang="en-US" sz="2000" i="1">
                                        <a:latin typeface="Cambria Math"/>
                                      </a:rPr>
                                    </m:ctrlPr>
                                  </m:sSubPr>
                                  <m:e>
                                    <m:r>
                                      <a:rPr lang="en-US" sz="2000" i="1">
                                        <a:latin typeface="Cambria Math"/>
                                      </a:rPr>
                                      <m:t>𝐷</m:t>
                                    </m:r>
                                  </m:e>
                                  <m:sub>
                                    <m:r>
                                      <a:rPr lang="en-US" sz="2000" i="1">
                                        <a:latin typeface="Cambria Math"/>
                                      </a:rPr>
                                      <m:t>𝑗𝑑</m:t>
                                    </m:r>
                                  </m:sub>
                                </m:sSub>
                              </m:num>
                              <m:den>
                                <m:r>
                                  <a:rPr lang="en-US" sz="2000" i="1">
                                    <a:latin typeface="Cambria Math"/>
                                  </a:rPr>
                                  <m:t>𝐺𝑀</m:t>
                                </m:r>
                                <m:sSub>
                                  <m:sSubPr>
                                    <m:ctrlPr>
                                      <a:rPr lang="en-US" sz="2000" i="1">
                                        <a:latin typeface="Cambria Math"/>
                                      </a:rPr>
                                    </m:ctrlPr>
                                  </m:sSubPr>
                                  <m:e>
                                    <m:r>
                                      <a:rPr lang="en-US" sz="2000" i="1">
                                        <a:latin typeface="Cambria Math"/>
                                      </a:rPr>
                                      <m:t>𝑅</m:t>
                                    </m:r>
                                  </m:e>
                                  <m:sub>
                                    <m:r>
                                      <a:rPr lang="en-US" sz="2000" i="1">
                                        <a:latin typeface="Cambria Math"/>
                                      </a:rPr>
                                      <m:t>𝑑</m:t>
                                    </m:r>
                                  </m:sub>
                                </m:sSub>
                              </m:den>
                            </m:f>
                          </m:e>
                        </m:func>
                      </m:e>
                    </m:d>
                  </m:oMath>
                </a14:m>
                <a:r>
                  <a:rPr lang="en-US" sz="2000" dirty="0" smtClean="0">
                    <a:latin typeface="Times New Roman" pitchFamily="18" charset="0"/>
                    <a:cs typeface="Times New Roman" pitchFamily="18" charset="0"/>
                  </a:rPr>
                  <a:t>			(14)</a:t>
                </a:r>
                <a:endParaRPr lang="en-US" sz="2000" dirty="0">
                  <a:latin typeface="Times New Roman" pitchFamily="18" charset="0"/>
                  <a:cs typeface="Times New Roman" pitchFamily="18" charset="0"/>
                </a:endParaRPr>
              </a:p>
            </p:txBody>
          </p:sp>
        </mc:Choice>
        <mc:Fallback>
          <p:sp>
            <p:nvSpPr>
              <p:cNvPr id="6" name="Rectangle 5"/>
              <p:cNvSpPr>
                <a:spLocks noRot="1" noChangeAspect="1" noMove="1" noResize="1" noEditPoints="1" noAdjustHandles="1" noChangeArrowheads="1" noChangeShapeType="1" noTextEdit="1"/>
              </p:cNvSpPr>
              <p:nvPr/>
            </p:nvSpPr>
            <p:spPr>
              <a:xfrm>
                <a:off x="457200" y="4814443"/>
                <a:ext cx="9144000" cy="1510157"/>
              </a:xfrm>
              <a:prstGeom prst="rect">
                <a:avLst/>
              </a:prstGeom>
              <a:blipFill rotWithShape="1">
                <a:blip r:embed="rId3"/>
                <a:stretch>
                  <a:fillRect/>
                </a:stretch>
              </a:blipFill>
            </p:spPr>
            <p:txBody>
              <a:bodyPr/>
              <a:lstStyle/>
              <a:p>
                <a:r>
                  <a:rPr lang="en-US">
                    <a:noFill/>
                  </a:rPr>
                  <a:t> </a:t>
                </a:r>
              </a:p>
            </p:txBody>
          </p:sp>
        </mc:Fallback>
      </mc:AlternateContent>
      <p:sp>
        <p:nvSpPr>
          <p:cNvPr id="7" name="TextBox 6"/>
          <p:cNvSpPr txBox="1"/>
          <p:nvPr/>
        </p:nvSpPr>
        <p:spPr>
          <a:xfrm>
            <a:off x="381000" y="1748135"/>
            <a:ext cx="8763000" cy="461665"/>
          </a:xfrm>
          <a:prstGeom prst="rect">
            <a:avLst/>
          </a:prstGeom>
          <a:noFill/>
        </p:spPr>
        <p:txBody>
          <a:bodyPr wrap="square" rtlCol="0">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Substitute the self and mutual impedance equations:</a:t>
            </a:r>
            <a:endParaRPr lang="en-US" sz="2400" dirty="0">
              <a:latin typeface="Times New Roman" pitchFamily="18" charset="0"/>
              <a:cs typeface="Times New Roman" pitchFamily="18" charset="0"/>
            </a:endParaRPr>
          </a:p>
        </p:txBody>
      </p:sp>
      <mc:AlternateContent xmlns:mc="http://schemas.openxmlformats.org/markup-compatibility/2006">
        <mc:Choice xmlns:a14="http://schemas.microsoft.com/office/drawing/2010/main" Requires="a14">
          <p:sp>
            <p:nvSpPr>
              <p:cNvPr id="8" name="Rectangle 7"/>
              <p:cNvSpPr/>
              <p:nvPr/>
            </p:nvSpPr>
            <p:spPr>
              <a:xfrm>
                <a:off x="533400" y="2353256"/>
                <a:ext cx="9144000" cy="1075744"/>
              </a:xfrm>
              <a:prstGeom prst="rect">
                <a:avLst/>
              </a:prstGeom>
            </p:spPr>
            <p:txBody>
              <a:bodyPr wrap="square">
                <a:spAutoFit/>
              </a:bodyPr>
              <a:lstStyle/>
              <a:p>
                <a:pPr algn="just"/>
                <a:r>
                  <a:rPr lang="en-US" sz="2000" dirty="0" smtClean="0"/>
                  <a:t>	</a:t>
                </a:r>
                <a14:m>
                  <m:oMath xmlns:m="http://schemas.openxmlformats.org/officeDocument/2006/math">
                    <m:sSub>
                      <m:sSubPr>
                        <m:ctrlPr>
                          <a:rPr lang="en-US" sz="2000" i="1" smtClean="0">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𝑖𝑖</m:t>
                        </m:r>
                      </m:sub>
                    </m:sSub>
                    <m:r>
                      <a:rPr lang="en-US" sz="2000" i="1">
                        <a:latin typeface="Cambria Math"/>
                      </a:rPr>
                      <m:t>=</m:t>
                    </m:r>
                    <m:sSub>
                      <m:sSubPr>
                        <m:ctrlPr>
                          <a:rPr lang="en-US" sz="2000" i="1">
                            <a:latin typeface="Cambria Math"/>
                          </a:rPr>
                        </m:ctrlPr>
                      </m:sSubPr>
                      <m:e>
                        <m:r>
                          <a:rPr lang="en-US" sz="2000" i="1">
                            <a:latin typeface="Cambria Math"/>
                          </a:rPr>
                          <m:t>𝑟</m:t>
                        </m:r>
                      </m:e>
                      <m:sub>
                        <m:r>
                          <a:rPr lang="en-US" sz="2000" i="1">
                            <a:latin typeface="Cambria Math"/>
                          </a:rPr>
                          <m:t>𝑖</m:t>
                        </m:r>
                      </m:sub>
                    </m:sSub>
                    <m:r>
                      <a:rPr lang="en-US" sz="2000" i="1">
                        <a:latin typeface="Cambria Math"/>
                      </a:rPr>
                      <m:t>+</m:t>
                    </m:r>
                    <m:r>
                      <a:rPr lang="en-US" sz="2000" i="1">
                        <a:latin typeface="Cambria Math"/>
                      </a:rPr>
                      <m:t>𝑗</m:t>
                    </m:r>
                    <m:r>
                      <a:rPr lang="en-US" sz="2000" i="1">
                        <a:latin typeface="Cambria Math"/>
                      </a:rPr>
                      <m:t>0.12134×</m:t>
                    </m:r>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i="1">
                                <a:latin typeface="Cambria Math"/>
                              </a:rPr>
                              <m:t>1</m:t>
                            </m:r>
                          </m:num>
                          <m:den>
                            <m:r>
                              <a:rPr lang="en-US" sz="2000" i="1">
                                <a:latin typeface="Cambria Math"/>
                              </a:rPr>
                              <m:t>𝐺𝑀</m:t>
                            </m:r>
                            <m:sSub>
                              <m:sSubPr>
                                <m:ctrlPr>
                                  <a:rPr lang="en-US" sz="2000" i="1">
                                    <a:latin typeface="Cambria Math"/>
                                  </a:rPr>
                                </m:ctrlPr>
                              </m:sSubPr>
                              <m:e>
                                <m:r>
                                  <a:rPr lang="en-US" sz="2000" i="1">
                                    <a:latin typeface="Cambria Math"/>
                                  </a:rPr>
                                  <m:t>𝑅</m:t>
                                </m:r>
                              </m:e>
                              <m:sub>
                                <m:r>
                                  <a:rPr lang="en-US" sz="2000" i="1">
                                    <a:latin typeface="Cambria Math"/>
                                  </a:rPr>
                                  <m:t>𝑖</m:t>
                                </m:r>
                              </m:sub>
                            </m:sSub>
                          </m:den>
                        </m:f>
                      </m:e>
                    </m:func>
                  </m:oMath>
                </a14:m>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Ω/mile			(6)</a:t>
                </a:r>
              </a:p>
              <a:p>
                <a:pPr algn="just"/>
                <a:r>
                  <a:rPr lang="en-US" sz="2000" dirty="0" smtClean="0"/>
                  <a:t>	</a:t>
                </a:r>
                <a14:m>
                  <m:oMath xmlns:m="http://schemas.openxmlformats.org/officeDocument/2006/math">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𝑖𝑗</m:t>
                        </m:r>
                      </m:sub>
                    </m:sSub>
                    <m:r>
                      <a:rPr lang="en-US" sz="2000" i="1">
                        <a:latin typeface="Cambria Math"/>
                      </a:rPr>
                      <m:t>=</m:t>
                    </m:r>
                    <m:r>
                      <a:rPr lang="en-US" sz="2000" i="1">
                        <a:latin typeface="Cambria Math"/>
                      </a:rPr>
                      <m:t>𝑗</m:t>
                    </m:r>
                    <m:r>
                      <a:rPr lang="en-US" sz="2000" i="1">
                        <a:latin typeface="Cambria Math"/>
                      </a:rPr>
                      <m:t>0.12134×</m:t>
                    </m:r>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𝐷</m:t>
                                </m:r>
                              </m:e>
                              <m:sub>
                                <m:r>
                                  <a:rPr lang="en-US" sz="2000" i="1">
                                    <a:latin typeface="Cambria Math"/>
                                  </a:rPr>
                                  <m:t>𝑖𝑗</m:t>
                                </m:r>
                              </m:sub>
                            </m:sSub>
                          </m:den>
                        </m:f>
                      </m:e>
                    </m:func>
                  </m:oMath>
                </a14:m>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Ω/mile				(7</a:t>
                </a:r>
                <a:r>
                  <a:rPr lang="en-US" sz="2000" dirty="0" smtClean="0">
                    <a:latin typeface="Times New Roman" pitchFamily="18" charset="0"/>
                    <a:cs typeface="Times New Roman" pitchFamily="18" charset="0"/>
                  </a:rPr>
                  <a:t>)</a:t>
                </a:r>
                <a:endParaRPr lang="en-US" sz="2000" dirty="0">
                  <a:latin typeface="Times New Roman" pitchFamily="18" charset="0"/>
                  <a:cs typeface="Times New Roman" pitchFamily="18" charset="0"/>
                </a:endParaRPr>
              </a:p>
            </p:txBody>
          </p:sp>
        </mc:Choice>
        <mc:Fallback>
          <p:sp>
            <p:nvSpPr>
              <p:cNvPr id="8" name="Rectangle 7"/>
              <p:cNvSpPr>
                <a:spLocks noRot="1" noChangeAspect="1" noMove="1" noResize="1" noEditPoints="1" noAdjustHandles="1" noChangeArrowheads="1" noChangeShapeType="1" noTextEdit="1"/>
              </p:cNvSpPr>
              <p:nvPr/>
            </p:nvSpPr>
            <p:spPr>
              <a:xfrm>
                <a:off x="533400" y="2353256"/>
                <a:ext cx="9144000" cy="1075744"/>
              </a:xfrm>
              <a:prstGeom prst="rect">
                <a:avLst/>
              </a:prstGeom>
              <a:blipFill rotWithShape="1">
                <a:blip r:embed="rId4"/>
                <a:stretch>
                  <a:fillRect b="-1130"/>
                </a:stretch>
              </a:blipFill>
            </p:spPr>
            <p:txBody>
              <a:bodyPr/>
              <a:lstStyle/>
              <a:p>
                <a:r>
                  <a:rPr lang="en-US">
                    <a:noFill/>
                  </a:rPr>
                  <a:t> </a:t>
                </a:r>
              </a:p>
            </p:txBody>
          </p:sp>
        </mc:Fallback>
      </mc:AlternateContent>
      <p:sp>
        <p:nvSpPr>
          <p:cNvPr id="9" name="TextBox 8"/>
          <p:cNvSpPr txBox="1"/>
          <p:nvPr/>
        </p:nvSpPr>
        <p:spPr>
          <a:xfrm>
            <a:off x="381000" y="3733800"/>
            <a:ext cx="8153400" cy="830997"/>
          </a:xfrm>
          <a:prstGeom prst="rect">
            <a:avLst/>
          </a:prstGeom>
          <a:noFill/>
        </p:spPr>
        <p:txBody>
          <a:bodyPr wrap="square" rtlCol="0">
            <a:spAutoFit/>
          </a:bodyPr>
          <a:lstStyle/>
          <a:p>
            <a:r>
              <a:rPr lang="en-US" sz="2400" dirty="0" smtClean="0">
                <a:latin typeface="Times New Roman" pitchFamily="18" charset="0"/>
                <a:cs typeface="Times New Roman" pitchFamily="18" charset="0"/>
              </a:rPr>
              <a:t>	into our “hat” impedances </a:t>
            </a:r>
            <a:r>
              <a:rPr lang="en-US" sz="2400" dirty="0" smtClean="0">
                <a:latin typeface="Times New Roman" pitchFamily="18" charset="0"/>
                <a:cs typeface="Times New Roman" pitchFamily="18" charset="0"/>
              </a:rPr>
              <a:t>(</a:t>
            </a:r>
            <a:r>
              <a:rPr lang="en-US" sz="2400" dirty="0" err="1">
                <a:latin typeface="Times New Roman" pitchFamily="18" charset="0"/>
                <a:cs typeface="Times New Roman" pitchFamily="18" charset="0"/>
              </a:rPr>
              <a:t>E</a:t>
            </a:r>
            <a:r>
              <a:rPr lang="en-US" sz="2400" dirty="0" err="1" smtClean="0">
                <a:latin typeface="Times New Roman" pitchFamily="18" charset="0"/>
                <a:cs typeface="Times New Roman" pitchFamily="18" charset="0"/>
              </a:rPr>
              <a:t>q’s</a:t>
            </a:r>
            <a:r>
              <a:rPr lang="en-US" sz="2400" dirty="0" smtClean="0">
                <a:latin typeface="Times New Roman" pitchFamily="18" charset="0"/>
                <a:cs typeface="Times New Roman" pitchFamily="18" charset="0"/>
              </a:rPr>
              <a:t> </a:t>
            </a:r>
            <a:r>
              <a:rPr lang="en-US" sz="2400" dirty="0" smtClean="0">
                <a:latin typeface="Times New Roman" pitchFamily="18" charset="0"/>
                <a:cs typeface="Times New Roman" pitchFamily="18" charset="0"/>
              </a:rPr>
              <a:t>11 and 12) </a:t>
            </a:r>
          </a:p>
          <a:p>
            <a:r>
              <a:rPr lang="en-US" sz="2400" dirty="0" smtClean="0">
                <a:latin typeface="Times New Roman" pitchFamily="18" charset="0"/>
                <a:cs typeface="Times New Roman" pitchFamily="18" charset="0"/>
              </a:rPr>
              <a:t>to get the </a:t>
            </a:r>
            <a:r>
              <a:rPr lang="en-US" sz="2400" i="1" dirty="0" smtClean="0">
                <a:latin typeface="Times New Roman" pitchFamily="18" charset="0"/>
                <a:cs typeface="Times New Roman" pitchFamily="18" charset="0"/>
              </a:rPr>
              <a:t>primitive</a:t>
            </a:r>
            <a:r>
              <a:rPr lang="en-US" sz="2400" dirty="0" smtClean="0">
                <a:latin typeface="Times New Roman" pitchFamily="18" charset="0"/>
                <a:cs typeface="Times New Roman" pitchFamily="18" charset="0"/>
              </a:rPr>
              <a:t> self and mutual impedances:</a:t>
            </a:r>
            <a:endParaRPr lang="en-US" sz="2400"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B6F15528-21DE-4FAA-801E-634DDDAF4B2B}" type="slidenum">
              <a:rPr lang="en-US" smtClean="0"/>
              <a:pPr/>
              <a:t>17</a:t>
            </a:fld>
            <a:endParaRPr lang="en-US"/>
          </a:p>
        </p:txBody>
      </p:sp>
      <p:sp>
        <p:nvSpPr>
          <p:cNvPr id="10" name="TextBox 9"/>
          <p:cNvSpPr txBox="1"/>
          <p:nvPr/>
        </p:nvSpPr>
        <p:spPr>
          <a:xfrm>
            <a:off x="0" y="294382"/>
            <a:ext cx="9144000" cy="1077218"/>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Series </a:t>
            </a:r>
            <a:r>
              <a:rPr lang="en-US" sz="3200" dirty="0" smtClean="0">
                <a:latin typeface="Times New Roman" pitchFamily="18" charset="0"/>
                <a:cs typeface="Times New Roman" pitchFamily="18" charset="0"/>
              </a:rPr>
              <a:t>Impedance </a:t>
            </a:r>
            <a:r>
              <a:rPr lang="en-US" sz="3200" dirty="0" smtClean="0">
                <a:latin typeface="Times New Roman" pitchFamily="18" charset="0"/>
                <a:cs typeface="Times New Roman" pitchFamily="18" charset="0"/>
              </a:rPr>
              <a:t>of Overhead </a:t>
            </a:r>
            <a:r>
              <a:rPr lang="en-US" sz="3200" dirty="0" smtClean="0">
                <a:latin typeface="Times New Roman" pitchFamily="18" charset="0"/>
                <a:cs typeface="Times New Roman" pitchFamily="18" charset="0"/>
              </a:rPr>
              <a:t>Lines</a:t>
            </a:r>
          </a:p>
          <a:p>
            <a:pPr marL="342900" indent="-342900" algn="ctr"/>
            <a:r>
              <a:rPr lang="en-US" sz="3200" dirty="0">
                <a:latin typeface="Times New Roman" pitchFamily="18" charset="0"/>
                <a:cs typeface="Times New Roman" pitchFamily="18" charset="0"/>
              </a:rPr>
              <a:t>Primitive Circuit </a:t>
            </a:r>
            <a:r>
              <a:rPr lang="en-US" sz="3200" dirty="0" smtClean="0">
                <a:latin typeface="Times New Roman" pitchFamily="18" charset="0"/>
                <a:cs typeface="Times New Roman" pitchFamily="18" charset="0"/>
              </a:rPr>
              <a:t>Impedances</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2619747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solidFill>
                  <a:prstClr val="black"/>
                </a:solidFill>
              </a:rPr>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solidFill>
                  <a:prstClr val="black"/>
                </a:solidFill>
              </a:rPr>
              <a:t>	</a:t>
            </a:r>
          </a:p>
        </p:txBody>
      </p:sp>
      <mc:AlternateContent xmlns:mc="http://schemas.openxmlformats.org/markup-compatibility/2006">
        <mc:Choice xmlns:a14="http://schemas.microsoft.com/office/drawing/2010/main" Requires="a14">
          <p:sp>
            <p:nvSpPr>
              <p:cNvPr id="7" name="TextBox 6"/>
              <p:cNvSpPr txBox="1"/>
              <p:nvPr/>
            </p:nvSpPr>
            <p:spPr>
              <a:xfrm>
                <a:off x="457200" y="1929348"/>
                <a:ext cx="8534400" cy="3785652"/>
              </a:xfrm>
              <a:prstGeom prst="rect">
                <a:avLst/>
              </a:prstGeom>
              <a:noFill/>
            </p:spPr>
            <p:txBody>
              <a:bodyPr wrap="square" rtlCol="0">
                <a:spAutoFit/>
              </a:bodyPr>
              <a:lstStyle/>
              <a:p>
                <a:pPr marL="342900" lvl="2" indent="-342900">
                  <a:buFont typeface="Wingdings" pitchFamily="2" charset="2"/>
                  <a:buChar char="Ø"/>
                </a:pPr>
                <a:r>
                  <a:rPr lang="en-US" sz="2400" dirty="0" smtClean="0">
                    <a:solidFill>
                      <a:prstClr val="black"/>
                    </a:solidFill>
                    <a:latin typeface="Times New Roman" pitchFamily="18" charset="0"/>
                    <a:cs typeface="Times New Roman" pitchFamily="18" charset="0"/>
                  </a:rPr>
                  <a:t>Substitute </a:t>
                </a:r>
                <a:r>
                  <a:rPr lang="en-US" sz="2400" dirty="0" smtClean="0">
                    <a:solidFill>
                      <a:prstClr val="black"/>
                    </a:solidFill>
                    <a:latin typeface="Times New Roman" pitchFamily="18" charset="0"/>
                    <a:cs typeface="Times New Roman" pitchFamily="18" charset="0"/>
                  </a:rPr>
                  <a:t>equation </a:t>
                </a:r>
                <a:r>
                  <a:rPr lang="en-US" sz="2400" dirty="0" smtClean="0">
                    <a:latin typeface="Times New Roman" pitchFamily="18" charset="0"/>
                    <a:cs typeface="Times New Roman" pitchFamily="18" charset="0"/>
                  </a:rPr>
                  <a:t>(99) </a:t>
                </a:r>
                <a:r>
                  <a:rPr lang="en-US" sz="2400" dirty="0" smtClean="0">
                    <a:solidFill>
                      <a:prstClr val="black"/>
                    </a:solidFill>
                    <a:latin typeface="Times New Roman" pitchFamily="18" charset="0"/>
                    <a:cs typeface="Times New Roman" pitchFamily="18" charset="0"/>
                  </a:rPr>
                  <a:t>into equation </a:t>
                </a:r>
                <a:r>
                  <a:rPr lang="en-US" sz="2400" dirty="0" smtClean="0">
                    <a:latin typeface="Times New Roman" pitchFamily="18" charset="0"/>
                    <a:cs typeface="Times New Roman" pitchFamily="18" charset="0"/>
                  </a:rPr>
                  <a:t>(86).</a:t>
                </a:r>
              </a:p>
              <a:p>
                <a:pPr marL="342900" lvl="2" indent="-342900">
                  <a:buFont typeface="Arial" pitchFamily="34" charset="0"/>
                  <a:buChar char="•"/>
                </a:pPr>
                <a:endParaRPr lang="en-US" sz="2400" b="1" dirty="0" smtClean="0">
                  <a:solidFill>
                    <a:srgbClr val="FF0000"/>
                  </a:solidFill>
                </a:endParaRPr>
              </a:p>
              <a:p>
                <a:r>
                  <a:rPr lang="en-US" sz="24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𝑉𝐿𝐿</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r>
                          <a:rPr lang="en-US" sz="2000" i="1">
                            <a:latin typeface="Cambria Math"/>
                          </a:rPr>
                          <m:t>𝐴𝑉</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𝑉𝐿𝐿</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r>
                          <a:rPr lang="en-US" sz="2000" i="1">
                            <a:latin typeface="Cambria Math"/>
                          </a:rPr>
                          <m:t>𝐴𝑉</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𝑍𝑡</m:t>
                            </m:r>
                          </m:e>
                          <m:sub>
                            <m:r>
                              <a:rPr lang="en-US" sz="2000" i="1">
                                <a:latin typeface="Cambria Math"/>
                              </a:rPr>
                              <m:t>𝑎𝑏𝑐</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𝐼𝐷</m:t>
                            </m:r>
                          </m:e>
                          <m:sub>
                            <m:r>
                              <a:rPr lang="en-US" sz="2000" i="1">
                                <a:latin typeface="Cambria Math"/>
                              </a:rPr>
                              <m:t>𝑎𝑏𝑐</m:t>
                            </m:r>
                          </m:sub>
                        </m:sSub>
                      </m:e>
                    </m:d>
                  </m:oMath>
                </a14:m>
                <a:r>
                  <a:rPr lang="en-US" sz="2000" dirty="0" smtClean="0"/>
                  <a:t>	</a:t>
                </a:r>
                <a:r>
                  <a:rPr lang="en-US" sz="2000" dirty="0" smtClean="0">
                    <a:latin typeface="Times New Roman" pitchFamily="18" charset="0"/>
                    <a:cs typeface="Times New Roman" pitchFamily="18" charset="0"/>
                  </a:rPr>
                  <a:t>(101)</a:t>
                </a:r>
                <a:endParaRPr lang="en-US" sz="2000" dirty="0">
                  <a:latin typeface="Times New Roman" pitchFamily="18" charset="0"/>
                  <a:cs typeface="Times New Roman" pitchFamily="18" charset="0"/>
                </a:endParaRPr>
              </a:p>
              <a:p>
                <a:pPr marL="0" lvl="2"/>
                <a:endParaRPr lang="en-US" sz="2400" dirty="0" smtClean="0">
                  <a:solidFill>
                    <a:prstClr val="black"/>
                  </a:solidFill>
                </a:endParaRPr>
              </a:p>
              <a:p>
                <a:pPr marL="342900" lvl="2" indent="-342900">
                  <a:buFont typeface="Wingdings" pitchFamily="2" charset="2"/>
                  <a:buChar char="Ø"/>
                </a:pPr>
                <a:r>
                  <a:rPr lang="en-US" sz="2400" dirty="0" smtClean="0">
                    <a:solidFill>
                      <a:prstClr val="black"/>
                    </a:solidFill>
                    <a:latin typeface="Times New Roman" pitchFamily="18" charset="0"/>
                    <a:cs typeface="Times New Roman" pitchFamily="18" charset="0"/>
                  </a:rPr>
                  <a:t>Solve equation </a:t>
                </a:r>
                <a:r>
                  <a:rPr lang="en-US" sz="2400" dirty="0" smtClean="0">
                    <a:latin typeface="Times New Roman" pitchFamily="18" charset="0"/>
                    <a:cs typeface="Times New Roman" pitchFamily="18" charset="0"/>
                  </a:rPr>
                  <a:t>(101) </a:t>
                </a:r>
                <a:r>
                  <a:rPr lang="en-US" sz="2400" dirty="0" smtClean="0">
                    <a:solidFill>
                      <a:prstClr val="black"/>
                    </a:solidFill>
                    <a:latin typeface="Times New Roman" pitchFamily="18" charset="0"/>
                    <a:cs typeface="Times New Roman" pitchFamily="18" charset="0"/>
                  </a:rPr>
                  <a:t>for the load side line-to-line voltages. </a:t>
                </a:r>
              </a:p>
              <a:p>
                <a:pPr marL="342900" lvl="2" indent="-342900">
                  <a:buFont typeface="Arial" pitchFamily="34" charset="0"/>
                  <a:buChar char="•"/>
                </a:pPr>
                <a:endParaRPr lang="en-US" sz="2400" dirty="0" smtClean="0">
                  <a:solidFill>
                    <a:prstClr val="black"/>
                  </a:solidFill>
                </a:endParaRPr>
              </a:p>
              <a:p>
                <a:pPr marL="0" lvl="2"/>
                <a:r>
                  <a:rPr lang="en-US" sz="24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𝑉𝐿𝐿</m:t>
                            </m:r>
                          </m:e>
                          <m:sub>
                            <m:r>
                              <a:rPr lang="en-US" sz="2000" i="1">
                                <a:latin typeface="Cambria Math"/>
                              </a:rPr>
                              <m:t>𝑎𝑏𝑐</m:t>
                            </m:r>
                          </m:sub>
                        </m:sSub>
                      </m:e>
                    </m:d>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r>
                              <a:rPr lang="en-US" sz="2000" i="1">
                                <a:latin typeface="Cambria Math"/>
                              </a:rPr>
                              <m:t>𝐴𝑉</m:t>
                            </m:r>
                          </m:e>
                        </m:d>
                      </m:e>
                      <m:sup>
                        <m:r>
                          <a:rPr lang="en-US" sz="2000" i="1">
                            <a:latin typeface="Cambria Math"/>
                          </a:rPr>
                          <m:t>−1</m:t>
                        </m:r>
                      </m:sup>
                    </m:sSup>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𝑉𝐿𝐿</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𝑍𝑡</m:t>
                            </m:r>
                          </m:e>
                          <m:sub>
                            <m:r>
                              <a:rPr lang="en-US" sz="2000" i="1">
                                <a:latin typeface="Cambria Math"/>
                              </a:rPr>
                              <m:t>𝑎𝑏𝑐</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𝐼𝐷</m:t>
                            </m:r>
                          </m:e>
                          <m:sub>
                            <m:r>
                              <a:rPr lang="en-US" sz="2000" i="1">
                                <a:latin typeface="Cambria Math"/>
                              </a:rPr>
                              <m:t>𝑎𝑏𝑐</m:t>
                            </m:r>
                          </m:sub>
                        </m:sSub>
                      </m:e>
                    </m:d>
                  </m:oMath>
                </a14:m>
                <a:r>
                  <a:rPr lang="en-US" sz="2000" b="1" dirty="0" smtClean="0">
                    <a:solidFill>
                      <a:srgbClr val="FF0000"/>
                    </a:solidFill>
                  </a:rPr>
                  <a:t>	</a:t>
                </a:r>
                <a:r>
                  <a:rPr lang="en-US" sz="2000" dirty="0" smtClean="0">
                    <a:latin typeface="Times New Roman" pitchFamily="18" charset="0"/>
                    <a:cs typeface="Times New Roman" pitchFamily="18" charset="0"/>
                  </a:rPr>
                  <a:t>(102)</a:t>
                </a:r>
              </a:p>
              <a:p>
                <a:pPr marL="0" lvl="2"/>
                <a:endParaRPr lang="en-US" sz="2400" dirty="0" smtClean="0">
                  <a:solidFill>
                    <a:prstClr val="black"/>
                  </a:solidFill>
                </a:endParaRPr>
              </a:p>
              <a:p>
                <a:pPr marL="342900" lvl="2" indent="-342900">
                  <a:buFont typeface="Wingdings" pitchFamily="2" charset="2"/>
                  <a:buChar char="Ø"/>
                </a:pPr>
                <a:r>
                  <a:rPr lang="en-US" sz="2400" dirty="0" smtClean="0">
                    <a:solidFill>
                      <a:prstClr val="black"/>
                    </a:solidFill>
                    <a:latin typeface="Times New Roman" pitchFamily="18" charset="0"/>
                    <a:cs typeface="Times New Roman" pitchFamily="18" charset="0"/>
                  </a:rPr>
                  <a:t>The delta currents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𝐼𝐷</m:t>
                            </m:r>
                          </m:e>
                          <m:sub>
                            <m:r>
                              <a:rPr lang="en-US" sz="2400" i="1">
                                <a:latin typeface="Cambria Math"/>
                              </a:rPr>
                              <m:t>𝑎𝑏𝑐</m:t>
                            </m:r>
                          </m:sub>
                        </m:sSub>
                      </m:e>
                    </m:d>
                  </m:oMath>
                </a14:m>
                <a:r>
                  <a:rPr lang="en-US" sz="2400" dirty="0" smtClean="0">
                    <a:solidFill>
                      <a:prstClr val="black"/>
                    </a:solidFill>
                    <a:latin typeface="Times New Roman" pitchFamily="18" charset="0"/>
                    <a:cs typeface="Times New Roman" pitchFamily="18" charset="0"/>
                  </a:rPr>
                  <a:t>  in equation </a:t>
                </a:r>
                <a:r>
                  <a:rPr lang="en-US" sz="2400" dirty="0" smtClean="0">
                    <a:latin typeface="Times New Roman" pitchFamily="18" charset="0"/>
                    <a:cs typeface="Times New Roman" pitchFamily="18" charset="0"/>
                  </a:rPr>
                  <a:t>(101) and </a:t>
                </a:r>
                <a:r>
                  <a:rPr lang="en-US" sz="2400" dirty="0" smtClean="0">
                    <a:solidFill>
                      <a:prstClr val="black"/>
                    </a:solidFill>
                    <a:latin typeface="Times New Roman" pitchFamily="18" charset="0"/>
                    <a:cs typeface="Times New Roman" pitchFamily="18" charset="0"/>
                  </a:rPr>
                  <a:t>equation </a:t>
                </a:r>
                <a:r>
                  <a:rPr lang="en-US" sz="2400" dirty="0" smtClean="0">
                    <a:latin typeface="Times New Roman" pitchFamily="18" charset="0"/>
                    <a:cs typeface="Times New Roman" pitchFamily="18" charset="0"/>
                  </a:rPr>
                  <a:t>(102) </a:t>
                </a:r>
                <a:r>
                  <a:rPr lang="en-US" sz="2400" dirty="0" smtClean="0">
                    <a:solidFill>
                      <a:prstClr val="black"/>
                    </a:solidFill>
                    <a:latin typeface="Times New Roman" pitchFamily="18" charset="0"/>
                    <a:cs typeface="Times New Roman" pitchFamily="18" charset="0"/>
                  </a:rPr>
                  <a:t>are replaced by the load side line currents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𝑎𝑏𝑐</m:t>
                            </m:r>
                          </m:sub>
                        </m:sSub>
                      </m:e>
                    </m:d>
                  </m:oMath>
                </a14:m>
                <a:r>
                  <a:rPr lang="en-US" sz="2400" dirty="0" smtClean="0">
                    <a:solidFill>
                      <a:prstClr val="black"/>
                    </a:solidFill>
                    <a:latin typeface="Times New Roman" pitchFamily="18" charset="0"/>
                    <a:cs typeface="Times New Roman" pitchFamily="18" charset="0"/>
                  </a:rPr>
                  <a:t>.</a:t>
                </a:r>
              </a:p>
            </p:txBody>
          </p:sp>
        </mc:Choice>
        <mc:Fallback>
          <p:sp>
            <p:nvSpPr>
              <p:cNvPr id="7" name="TextBox 6"/>
              <p:cNvSpPr txBox="1">
                <a:spLocks noRot="1" noChangeAspect="1" noMove="1" noResize="1" noEditPoints="1" noAdjustHandles="1" noChangeArrowheads="1" noChangeShapeType="1" noTextEdit="1"/>
              </p:cNvSpPr>
              <p:nvPr/>
            </p:nvSpPr>
            <p:spPr>
              <a:xfrm>
                <a:off x="457200" y="1929348"/>
                <a:ext cx="8534400" cy="3785652"/>
              </a:xfrm>
              <a:prstGeom prst="rect">
                <a:avLst/>
              </a:prstGeom>
              <a:blipFill rotWithShape="1">
                <a:blip r:embed="rId3"/>
                <a:stretch>
                  <a:fillRect l="-929" t="-1286" r="-714" b="-2572"/>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170</a:t>
            </a:fld>
            <a:endParaRPr lang="en-US"/>
          </a:p>
        </p:txBody>
      </p:sp>
      <p:sp>
        <p:nvSpPr>
          <p:cNvPr id="8" name="TextBox 7"/>
          <p:cNvSpPr txBox="1"/>
          <p:nvPr/>
        </p:nvSpPr>
        <p:spPr>
          <a:xfrm>
            <a:off x="-20972" y="381000"/>
            <a:ext cx="9144000" cy="1077218"/>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a:t>
            </a:r>
            <a:r>
              <a:rPr lang="en-US" sz="3200" dirty="0" smtClean="0">
                <a:latin typeface="Times New Roman" pitchFamily="18" charset="0"/>
                <a:cs typeface="Times New Roman" pitchFamily="18" charset="0"/>
              </a:rPr>
              <a:t>Models</a:t>
            </a:r>
          </a:p>
          <a:p>
            <a:pPr marL="457200" lvl="4" algn="ctr"/>
            <a:r>
              <a:rPr lang="en-US" sz="3200" dirty="0">
                <a:latin typeface="Times New Roman" pitchFamily="18" charset="0"/>
                <a:cs typeface="Times New Roman" pitchFamily="18" charset="0"/>
              </a:rPr>
              <a:t>The </a:t>
            </a:r>
            <a:r>
              <a:rPr lang="en-US" sz="3200" dirty="0" smtClean="0">
                <a:latin typeface="Times New Roman" pitchFamily="18" charset="0"/>
                <a:cs typeface="Times New Roman" pitchFamily="18" charset="0"/>
              </a:rPr>
              <a:t>Delta-Delta Connection</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2397029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mc:Choice xmlns:a14="http://schemas.microsoft.com/office/drawing/2010/main" Requires="a14">
          <p:sp>
            <p:nvSpPr>
              <p:cNvPr id="7" name="TextBox 6"/>
              <p:cNvSpPr txBox="1"/>
              <p:nvPr/>
            </p:nvSpPr>
            <p:spPr>
              <a:xfrm>
                <a:off x="304800" y="1306892"/>
                <a:ext cx="8534400" cy="5940088"/>
              </a:xfrm>
              <a:prstGeom prst="rect">
                <a:avLst/>
              </a:prstGeom>
              <a:noFill/>
            </p:spPr>
            <p:txBody>
              <a:bodyPr wrap="square" rtlCol="0">
                <a:spAutoFit/>
              </a:bodyPr>
              <a:lstStyle/>
              <a:p>
                <a:pPr marL="342900" lvl="2" indent="-342900">
                  <a:buFont typeface="Arial" pitchFamily="34" charset="0"/>
                  <a:buChar char="•"/>
                </a:pPr>
                <a:endParaRPr lang="en-US" sz="2000" dirty="0" smtClean="0">
                  <a:solidFill>
                    <a:prstClr val="black"/>
                  </a:solidFill>
                </a:endParaRPr>
              </a:p>
              <a:p>
                <a:pPr marL="342900" lvl="2" indent="-342900">
                  <a:buFont typeface="Wingdings" pitchFamily="2" charset="2"/>
                  <a:buChar char="Ø"/>
                </a:pPr>
                <a:r>
                  <a:rPr lang="en-US" sz="2000" dirty="0" smtClean="0">
                    <a:solidFill>
                      <a:prstClr val="black"/>
                    </a:solidFill>
                    <a:latin typeface="Times New Roman" pitchFamily="18" charset="0"/>
                    <a:cs typeface="Times New Roman" pitchFamily="18" charset="0"/>
                  </a:rPr>
                  <a:t>Three </a:t>
                </a:r>
                <a:r>
                  <a:rPr lang="en-US" sz="2000" dirty="0">
                    <a:solidFill>
                      <a:prstClr val="black"/>
                    </a:solidFill>
                    <a:latin typeface="Times New Roman" pitchFamily="18" charset="0"/>
                    <a:cs typeface="Times New Roman" pitchFamily="18" charset="0"/>
                  </a:rPr>
                  <a:t>independent equations are </a:t>
                </a:r>
                <a:r>
                  <a:rPr lang="en-US" sz="2000" dirty="0" smtClean="0">
                    <a:solidFill>
                      <a:prstClr val="black"/>
                    </a:solidFill>
                    <a:latin typeface="Times New Roman" pitchFamily="18" charset="0"/>
                    <a:cs typeface="Times New Roman" pitchFamily="18" charset="0"/>
                  </a:rPr>
                  <a:t>needed. </a:t>
                </a:r>
                <a:endParaRPr lang="en-US" sz="2000" dirty="0" smtClean="0">
                  <a:solidFill>
                    <a:prstClr val="black"/>
                  </a:solidFill>
                  <a:latin typeface="Times New Roman" pitchFamily="18" charset="0"/>
                  <a:cs typeface="Times New Roman" pitchFamily="18" charset="0"/>
                </a:endParaRPr>
              </a:p>
              <a:p>
                <a:pPr marL="342900" lvl="2" indent="-342900">
                  <a:buFont typeface="Wingdings" pitchFamily="2" charset="2"/>
                  <a:buChar char="Ø"/>
                </a:pPr>
                <a:endParaRPr lang="en-US" sz="2000" dirty="0" smtClean="0">
                  <a:solidFill>
                    <a:prstClr val="black"/>
                  </a:solidFill>
                  <a:latin typeface="Times New Roman" pitchFamily="18" charset="0"/>
                  <a:cs typeface="Times New Roman" pitchFamily="18" charset="0"/>
                </a:endParaRPr>
              </a:p>
              <a:p>
                <a:pPr marL="800100" lvl="3" indent="-342900">
                  <a:buFont typeface="Wingdings" pitchFamily="2" charset="2"/>
                  <a:buChar char="Ø"/>
                </a:pPr>
                <a:r>
                  <a:rPr lang="en-US" sz="2000" dirty="0" smtClean="0">
                    <a:solidFill>
                      <a:prstClr val="black"/>
                    </a:solidFill>
                    <a:latin typeface="Times New Roman" pitchFamily="18" charset="0"/>
                    <a:cs typeface="Times New Roman" pitchFamily="18" charset="0"/>
                  </a:rPr>
                  <a:t>Two </a:t>
                </a:r>
                <a:r>
                  <a:rPr lang="en-US" sz="2000" dirty="0">
                    <a:solidFill>
                      <a:prstClr val="black"/>
                    </a:solidFill>
                    <a:latin typeface="Times New Roman" pitchFamily="18" charset="0"/>
                    <a:cs typeface="Times New Roman" pitchFamily="18" charset="0"/>
                  </a:rPr>
                  <a:t>come from applying KCL at the  two vertices of the delta connected </a:t>
                </a:r>
                <a:r>
                  <a:rPr lang="en-US" sz="2000" dirty="0" smtClean="0">
                    <a:solidFill>
                      <a:prstClr val="black"/>
                    </a:solidFill>
                    <a:latin typeface="Times New Roman" pitchFamily="18" charset="0"/>
                    <a:cs typeface="Times New Roman" pitchFamily="18" charset="0"/>
                  </a:rPr>
                  <a:t>secondary.</a:t>
                </a:r>
              </a:p>
              <a:p>
                <a:pPr marL="342900" lvl="2" indent="-342900">
                  <a:buFont typeface="Wingdings" pitchFamily="2" charset="2"/>
                  <a:buChar char="Ø"/>
                </a:pPr>
                <a:endParaRPr lang="en-US" sz="2000" dirty="0">
                  <a:solidFill>
                    <a:prstClr val="black"/>
                  </a:solidFill>
                </a:endParaRPr>
              </a:p>
              <a:p>
                <a:pPr marL="0" lvl="2" algn="just"/>
                <a:r>
                  <a:rPr lang="en-US" sz="2000" dirty="0" smtClean="0"/>
                  <a:t>		</a:t>
                </a:r>
                <a14:m>
                  <m:oMath xmlns:m="http://schemas.openxmlformats.org/officeDocument/2006/math">
                    <m:sSub>
                      <m:sSubPr>
                        <m:ctrlPr>
                          <a:rPr lang="en-US" sz="2000" i="1">
                            <a:latin typeface="Cambria Math"/>
                          </a:rPr>
                        </m:ctrlPr>
                      </m:sSubPr>
                      <m:e>
                        <m:r>
                          <a:rPr lang="en-US" sz="2000" i="1">
                            <a:latin typeface="Cambria Math"/>
                          </a:rPr>
                          <m:t>𝐼</m:t>
                        </m:r>
                      </m:e>
                      <m:sub>
                        <m:r>
                          <a:rPr lang="en-US" sz="2000" i="1">
                            <a:latin typeface="Cambria Math"/>
                          </a:rPr>
                          <m:t>𝑎</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𝑏𝑎</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𝑎𝑐</m:t>
                        </m:r>
                      </m:sub>
                    </m:sSub>
                  </m:oMath>
                </a14:m>
                <a:r>
                  <a:rPr lang="en-US" sz="2000" dirty="0" smtClean="0"/>
                  <a:t>		</a:t>
                </a:r>
                <a:r>
                  <a:rPr lang="en-US" sz="2000" dirty="0" smtClean="0"/>
                  <a:t>			</a:t>
                </a:r>
                <a:r>
                  <a:rPr lang="en-US" sz="2000" dirty="0" smtClean="0">
                    <a:solidFill>
                      <a:prstClr val="black"/>
                    </a:solidFill>
                    <a:latin typeface="Times New Roman" pitchFamily="18" charset="0"/>
                    <a:cs typeface="Times New Roman" pitchFamily="18" charset="0"/>
                  </a:rPr>
                  <a:t>(</a:t>
                </a:r>
                <a:r>
                  <a:rPr lang="en-US" sz="2000" dirty="0" smtClean="0">
                    <a:solidFill>
                      <a:prstClr val="black"/>
                    </a:solidFill>
                    <a:latin typeface="Times New Roman" pitchFamily="18" charset="0"/>
                    <a:cs typeface="Times New Roman" pitchFamily="18" charset="0"/>
                  </a:rPr>
                  <a:t>103)</a:t>
                </a:r>
              </a:p>
              <a:p>
                <a:pPr marL="0" lvl="2" algn="ctr"/>
                <a:endParaRPr lang="en-US" sz="2000" dirty="0">
                  <a:solidFill>
                    <a:prstClr val="black"/>
                  </a:solidFill>
                  <a:latin typeface="Times New Roman" pitchFamily="18" charset="0"/>
                  <a:cs typeface="Times New Roman" pitchFamily="18" charset="0"/>
                </a:endParaRPr>
              </a:p>
              <a:p>
                <a:pPr marL="0" lvl="2" algn="just"/>
                <a:r>
                  <a:rPr lang="en-US" sz="2000" dirty="0" smtClean="0"/>
                  <a:t>		</a:t>
                </a:r>
                <a14:m>
                  <m:oMath xmlns:m="http://schemas.openxmlformats.org/officeDocument/2006/math">
                    <m:sSub>
                      <m:sSubPr>
                        <m:ctrlPr>
                          <a:rPr lang="en-US" sz="2000" i="1">
                            <a:latin typeface="Cambria Math"/>
                          </a:rPr>
                        </m:ctrlPr>
                      </m:sSubPr>
                      <m:e>
                        <m:r>
                          <a:rPr lang="en-US" sz="2000" i="1">
                            <a:latin typeface="Cambria Math"/>
                          </a:rPr>
                          <m:t>𝐼</m:t>
                        </m:r>
                      </m:e>
                      <m:sub>
                        <m:r>
                          <a:rPr lang="en-US" sz="2000" i="1">
                            <a:latin typeface="Cambria Math"/>
                          </a:rPr>
                          <m:t>𝑏</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𝑐𝑏</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𝑏𝑎</m:t>
                        </m:r>
                      </m:sub>
                    </m:sSub>
                  </m:oMath>
                </a14:m>
                <a:r>
                  <a:rPr lang="en-US" sz="2000" b="1" dirty="0" smtClean="0">
                    <a:solidFill>
                      <a:srgbClr val="FF0000"/>
                    </a:solidFill>
                  </a:rPr>
                  <a:t>		</a:t>
                </a:r>
                <a:r>
                  <a:rPr lang="en-US" sz="2000" b="1" dirty="0" smtClean="0">
                    <a:solidFill>
                      <a:srgbClr val="FF0000"/>
                    </a:solidFill>
                  </a:rPr>
                  <a:t>			</a:t>
                </a:r>
                <a:r>
                  <a:rPr lang="en-US" sz="2000" dirty="0" smtClean="0">
                    <a:solidFill>
                      <a:prstClr val="black"/>
                    </a:solidFill>
                    <a:latin typeface="Times New Roman" pitchFamily="18" charset="0"/>
                    <a:cs typeface="Times New Roman" pitchFamily="18" charset="0"/>
                  </a:rPr>
                  <a:t>(</a:t>
                </a:r>
                <a:r>
                  <a:rPr lang="en-US" sz="2000" dirty="0" smtClean="0">
                    <a:solidFill>
                      <a:prstClr val="black"/>
                    </a:solidFill>
                    <a:latin typeface="Times New Roman" pitchFamily="18" charset="0"/>
                    <a:cs typeface="Times New Roman" pitchFamily="18" charset="0"/>
                  </a:rPr>
                  <a:t>104)</a:t>
                </a:r>
                <a:endParaRPr lang="en-US" sz="2000" dirty="0">
                  <a:solidFill>
                    <a:prstClr val="black"/>
                  </a:solidFill>
                  <a:latin typeface="Times New Roman" pitchFamily="18" charset="0"/>
                  <a:cs typeface="Times New Roman" pitchFamily="18" charset="0"/>
                </a:endParaRPr>
              </a:p>
              <a:p>
                <a:pPr marL="342900" lvl="2" indent="-342900" algn="ctr">
                  <a:buFont typeface="Wingdings" pitchFamily="2" charset="2"/>
                  <a:buChar char="Ø"/>
                </a:pPr>
                <a:endParaRPr lang="en-US" sz="2000" dirty="0" smtClean="0"/>
              </a:p>
              <a:p>
                <a:pPr marL="800100" lvl="3" indent="-342900">
                  <a:buFont typeface="Wingdings" pitchFamily="2" charset="2"/>
                  <a:buChar char="Ø"/>
                </a:pPr>
                <a:r>
                  <a:rPr lang="en-US" sz="2000" dirty="0" smtClean="0">
                    <a:solidFill>
                      <a:prstClr val="black"/>
                    </a:solidFill>
                    <a:latin typeface="Times New Roman" pitchFamily="18" charset="0"/>
                    <a:cs typeface="Times New Roman" pitchFamily="18" charset="0"/>
                  </a:rPr>
                  <a:t>The </a:t>
                </a:r>
                <a:r>
                  <a:rPr lang="en-US" sz="2000" dirty="0">
                    <a:solidFill>
                      <a:prstClr val="black"/>
                    </a:solidFill>
                    <a:latin typeface="Times New Roman" pitchFamily="18" charset="0"/>
                    <a:cs typeface="Times New Roman" pitchFamily="18" charset="0"/>
                  </a:rPr>
                  <a:t>third equation comes because the sum of the primary line-to-line voltages  and, therefore,  the secondary ideal transformer voltages must sum to zero. KVL around the delta windings gives:</a:t>
                </a:r>
              </a:p>
              <a:p>
                <a:pPr marL="342900" lvl="2" indent="-342900">
                  <a:buFont typeface="Arial" pitchFamily="34" charset="0"/>
                  <a:buChar char="•"/>
                </a:pPr>
                <a:endParaRPr lang="en-US" sz="2000" dirty="0" smtClean="0"/>
              </a:p>
              <a:p>
                <a:pPr marL="0" lvl="2" algn="ctr"/>
                <a14:m>
                  <m:oMath xmlns:m="http://schemas.openxmlformats.org/officeDocument/2006/math">
                    <m:sSub>
                      <m:sSubPr>
                        <m:ctrlPr>
                          <a:rPr lang="en-US" sz="2000" i="1">
                            <a:latin typeface="Cambria Math"/>
                          </a:rPr>
                        </m:ctrlPr>
                      </m:sSubPr>
                      <m:e>
                        <m:r>
                          <a:rPr lang="en-US" sz="2000" i="1">
                            <a:latin typeface="Cambria Math"/>
                          </a:rPr>
                          <m:t>𝑉𝑡</m:t>
                        </m:r>
                      </m:e>
                      <m:sub>
                        <m:r>
                          <a:rPr lang="en-US" sz="2000" i="1">
                            <a:latin typeface="Cambria Math"/>
                          </a:rPr>
                          <m:t>𝑎𝑏</m:t>
                        </m:r>
                      </m:sub>
                    </m:sSub>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𝑎𝑏</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𝑏𝑎</m:t>
                        </m:r>
                      </m:sub>
                    </m:sSub>
                    <m:r>
                      <a:rPr lang="en-US" sz="2000" i="1">
                        <a:latin typeface="Cambria Math"/>
                      </a:rPr>
                      <m:t>+</m:t>
                    </m:r>
                    <m:sSub>
                      <m:sSubPr>
                        <m:ctrlPr>
                          <a:rPr lang="en-US" sz="2000" i="1">
                            <a:latin typeface="Cambria Math"/>
                          </a:rPr>
                        </m:ctrlPr>
                      </m:sSubPr>
                      <m:e>
                        <m:r>
                          <a:rPr lang="en-US" sz="2000" i="1">
                            <a:latin typeface="Cambria Math"/>
                          </a:rPr>
                          <m:t>𝑉𝑡</m:t>
                        </m:r>
                      </m:e>
                      <m:sub>
                        <m:r>
                          <a:rPr lang="en-US" sz="2000" i="1">
                            <a:latin typeface="Cambria Math"/>
                          </a:rPr>
                          <m:t>𝑏𝑐</m:t>
                        </m:r>
                      </m:sub>
                    </m:sSub>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𝑏𝑐</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𝑐𝑏</m:t>
                        </m:r>
                      </m:sub>
                    </m:sSub>
                    <m:r>
                      <a:rPr lang="en-US" sz="2000" i="1">
                        <a:latin typeface="Cambria Math"/>
                      </a:rPr>
                      <m:t>+</m:t>
                    </m:r>
                    <m:sSub>
                      <m:sSubPr>
                        <m:ctrlPr>
                          <a:rPr lang="en-US" sz="2000" i="1">
                            <a:latin typeface="Cambria Math"/>
                          </a:rPr>
                        </m:ctrlPr>
                      </m:sSubPr>
                      <m:e>
                        <m:r>
                          <a:rPr lang="en-US" sz="2000" i="1">
                            <a:latin typeface="Cambria Math"/>
                          </a:rPr>
                          <m:t>𝑉𝑡</m:t>
                        </m:r>
                      </m:e>
                      <m:sub>
                        <m:r>
                          <a:rPr lang="en-US" sz="2000" i="1">
                            <a:latin typeface="Cambria Math"/>
                          </a:rPr>
                          <m:t>𝑐𝑎</m:t>
                        </m:r>
                      </m:sub>
                    </m:sSub>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𝑐𝑎</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𝑎𝑐</m:t>
                        </m:r>
                      </m:sub>
                    </m:sSub>
                    <m:r>
                      <a:rPr lang="en-US" sz="2000" i="1">
                        <a:latin typeface="Cambria Math"/>
                      </a:rPr>
                      <m:t>=0</m:t>
                    </m:r>
                  </m:oMath>
                </a14:m>
                <a:r>
                  <a:rPr lang="en-US" sz="2000" dirty="0" smtClean="0"/>
                  <a:t>	</a:t>
                </a:r>
                <a:endParaRPr lang="en-US" sz="2000" dirty="0" smtClean="0"/>
              </a:p>
              <a:p>
                <a:pPr marL="0" lvl="2" algn="just"/>
                <a:r>
                  <a:rPr lang="en-US" sz="2000" dirty="0">
                    <a:solidFill>
                      <a:prstClr val="black"/>
                    </a:solidFill>
                    <a:latin typeface="Times New Roman" pitchFamily="18" charset="0"/>
                    <a:cs typeface="Times New Roman" pitchFamily="18" charset="0"/>
                  </a:rPr>
                  <a:t>	</a:t>
                </a:r>
                <a:r>
                  <a:rPr lang="en-US" sz="2000" dirty="0" smtClean="0">
                    <a:solidFill>
                      <a:prstClr val="black"/>
                    </a:solidFill>
                    <a:latin typeface="Times New Roman" pitchFamily="18" charset="0"/>
                    <a:cs typeface="Times New Roman" pitchFamily="18" charset="0"/>
                  </a:rPr>
                  <a:t>							</a:t>
                </a:r>
                <a:r>
                  <a:rPr lang="en-US" sz="2000" dirty="0" smtClean="0">
                    <a:solidFill>
                      <a:prstClr val="black"/>
                    </a:solidFill>
                    <a:latin typeface="Times New Roman" pitchFamily="18" charset="0"/>
                    <a:cs typeface="Times New Roman" pitchFamily="18" charset="0"/>
                  </a:rPr>
                  <a:t>(</a:t>
                </a:r>
                <a:r>
                  <a:rPr lang="en-US" sz="2000" dirty="0" smtClean="0">
                    <a:solidFill>
                      <a:prstClr val="black"/>
                    </a:solidFill>
                    <a:latin typeface="Times New Roman" pitchFamily="18" charset="0"/>
                    <a:cs typeface="Times New Roman" pitchFamily="18" charset="0"/>
                  </a:rPr>
                  <a:t>105)</a:t>
                </a:r>
                <a:endParaRPr lang="en-US" sz="2000" dirty="0">
                  <a:solidFill>
                    <a:prstClr val="black"/>
                  </a:solidFill>
                  <a:latin typeface="Times New Roman" pitchFamily="18" charset="0"/>
                  <a:cs typeface="Times New Roman" pitchFamily="18" charset="0"/>
                </a:endParaRPr>
              </a:p>
              <a:p>
                <a:pPr marL="0" lvl="2"/>
                <a:endParaRPr lang="en-US" sz="2000" dirty="0" smtClean="0"/>
              </a:p>
              <a:p>
                <a:pPr marL="342900" lvl="2" indent="-342900">
                  <a:buFont typeface="Arial" pitchFamily="34" charset="0"/>
                  <a:buChar char="•"/>
                </a:pPr>
                <a:endParaRPr lang="en-US" sz="2000" dirty="0" smtClean="0"/>
              </a:p>
              <a:p>
                <a:pPr marL="342900" lvl="2" indent="-342900">
                  <a:buFont typeface="Arial" pitchFamily="34" charset="0"/>
                  <a:buChar char="•"/>
                </a:pPr>
                <a:endParaRPr lang="en-US" sz="2000" dirty="0" smtClean="0"/>
              </a:p>
            </p:txBody>
          </p:sp>
        </mc:Choice>
        <mc:Fallback>
          <p:sp>
            <p:nvSpPr>
              <p:cNvPr id="7" name="TextBox 6"/>
              <p:cNvSpPr txBox="1">
                <a:spLocks noRot="1" noChangeAspect="1" noMove="1" noResize="1" noEditPoints="1" noAdjustHandles="1" noChangeArrowheads="1" noChangeShapeType="1" noTextEdit="1"/>
              </p:cNvSpPr>
              <p:nvPr/>
            </p:nvSpPr>
            <p:spPr>
              <a:xfrm>
                <a:off x="304800" y="1306892"/>
                <a:ext cx="8534400" cy="5940088"/>
              </a:xfrm>
              <a:prstGeom prst="rect">
                <a:avLst/>
              </a:prstGeom>
              <a:blipFill rotWithShape="1">
                <a:blip r:embed="rId3"/>
                <a:stretch>
                  <a:fillRect l="-571"/>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171</a:t>
            </a:fld>
            <a:endParaRPr lang="en-US"/>
          </a:p>
        </p:txBody>
      </p:sp>
      <p:sp>
        <p:nvSpPr>
          <p:cNvPr id="8" name="TextBox 7"/>
          <p:cNvSpPr txBox="1"/>
          <p:nvPr/>
        </p:nvSpPr>
        <p:spPr>
          <a:xfrm>
            <a:off x="-20972" y="381000"/>
            <a:ext cx="9144000" cy="1077218"/>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a:t>
            </a:r>
            <a:r>
              <a:rPr lang="en-US" sz="3200" dirty="0" smtClean="0">
                <a:latin typeface="Times New Roman" pitchFamily="18" charset="0"/>
                <a:cs typeface="Times New Roman" pitchFamily="18" charset="0"/>
              </a:rPr>
              <a:t>Models</a:t>
            </a:r>
          </a:p>
          <a:p>
            <a:pPr marL="457200" lvl="4" algn="ctr"/>
            <a:r>
              <a:rPr lang="en-US" sz="3200" dirty="0">
                <a:latin typeface="Times New Roman" pitchFamily="18" charset="0"/>
                <a:cs typeface="Times New Roman" pitchFamily="18" charset="0"/>
              </a:rPr>
              <a:t>The </a:t>
            </a:r>
            <a:r>
              <a:rPr lang="en-US" sz="3200" dirty="0" smtClean="0">
                <a:latin typeface="Times New Roman" pitchFamily="18" charset="0"/>
                <a:cs typeface="Times New Roman" pitchFamily="18" charset="0"/>
              </a:rPr>
              <a:t>Delta-Delta Connection</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1113728434"/>
      </p:ext>
    </p:extLst>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mc:Choice xmlns:a14="http://schemas.microsoft.com/office/drawing/2010/main" Requires="a14">
          <p:sp>
            <p:nvSpPr>
              <p:cNvPr id="7" name="TextBox 6"/>
              <p:cNvSpPr txBox="1"/>
              <p:nvPr/>
            </p:nvSpPr>
            <p:spPr>
              <a:xfrm>
                <a:off x="457199" y="1864379"/>
                <a:ext cx="8382001" cy="4384021"/>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Replace </a:t>
                </a:r>
                <a:r>
                  <a:rPr lang="en-US" sz="2400" dirty="0" smtClean="0">
                    <a:latin typeface="Times New Roman" pitchFamily="18" charset="0"/>
                    <a:cs typeface="Times New Roman" pitchFamily="18" charset="0"/>
                  </a:rPr>
                  <a:t>the  ideal delta voltages with the source side line-to-line voltages.</a:t>
                </a:r>
              </a:p>
              <a:p>
                <a:pPr marL="342900" lvl="2" indent="-342900">
                  <a:buFont typeface="Arial" pitchFamily="34" charset="0"/>
                  <a:buChar char="•"/>
                </a:pPr>
                <a:endParaRPr lang="en-US" sz="2400" dirty="0" smtClean="0"/>
              </a:p>
              <a:p>
                <a:pPr algn="ctr"/>
                <a14:m>
                  <m:oMath xmlns:m="http://schemas.openxmlformats.org/officeDocument/2006/math">
                    <m:f>
                      <m:fPr>
                        <m:ctrlPr>
                          <a:rPr lang="en-US" sz="2000" i="1">
                            <a:latin typeface="Cambria Math"/>
                          </a:rPr>
                        </m:ctrlPr>
                      </m:fPr>
                      <m:num>
                        <m:sSub>
                          <m:sSubPr>
                            <m:ctrlPr>
                              <a:rPr lang="en-US" sz="2000" i="1">
                                <a:latin typeface="Cambria Math"/>
                              </a:rPr>
                            </m:ctrlPr>
                          </m:sSubPr>
                          <m:e>
                            <m:r>
                              <a:rPr lang="en-US" sz="2000" i="1">
                                <a:latin typeface="Cambria Math"/>
                              </a:rPr>
                              <m:t>𝑉</m:t>
                            </m:r>
                          </m:e>
                          <m:sub>
                            <m:r>
                              <a:rPr lang="en-US" sz="2000" i="1">
                                <a:latin typeface="Cambria Math"/>
                              </a:rPr>
                              <m:t>𝐴𝐵</m:t>
                            </m:r>
                          </m:sub>
                        </m:sSub>
                      </m:num>
                      <m:den>
                        <m:sSub>
                          <m:sSubPr>
                            <m:ctrlPr>
                              <a:rPr lang="en-US" sz="2000" i="1">
                                <a:latin typeface="Cambria Math"/>
                              </a:rPr>
                            </m:ctrlPr>
                          </m:sSubPr>
                          <m:e>
                            <m:r>
                              <a:rPr lang="en-US" sz="2000" i="1">
                                <a:latin typeface="Cambria Math"/>
                              </a:rPr>
                              <m:t>𝑛</m:t>
                            </m:r>
                          </m:e>
                          <m:sub>
                            <m:r>
                              <a:rPr lang="en-US" sz="2000" i="1">
                                <a:latin typeface="Cambria Math"/>
                              </a:rPr>
                              <m:t>𝑡</m:t>
                            </m:r>
                          </m:sub>
                        </m:sSub>
                      </m:den>
                    </m:f>
                    <m:r>
                      <a:rPr lang="en-US" sz="2000" i="1">
                        <a:latin typeface="Cambria Math"/>
                      </a:rPr>
                      <m:t>+</m:t>
                    </m:r>
                    <m:f>
                      <m:fPr>
                        <m:ctrlPr>
                          <a:rPr lang="en-US" sz="2000" i="1">
                            <a:latin typeface="Cambria Math"/>
                          </a:rPr>
                        </m:ctrlPr>
                      </m:fPr>
                      <m:num>
                        <m:sSub>
                          <m:sSubPr>
                            <m:ctrlPr>
                              <a:rPr lang="en-US" sz="2000" i="1">
                                <a:latin typeface="Cambria Math"/>
                              </a:rPr>
                            </m:ctrlPr>
                          </m:sSubPr>
                          <m:e>
                            <m:r>
                              <a:rPr lang="en-US" sz="2000" i="1">
                                <a:latin typeface="Cambria Math"/>
                              </a:rPr>
                              <m:t>𝑉</m:t>
                            </m:r>
                          </m:e>
                          <m:sub>
                            <m:r>
                              <a:rPr lang="en-US" sz="2000" i="1">
                                <a:latin typeface="Cambria Math"/>
                              </a:rPr>
                              <m:t>𝐵𝐶</m:t>
                            </m:r>
                          </m:sub>
                        </m:sSub>
                      </m:num>
                      <m:den>
                        <m:sSub>
                          <m:sSubPr>
                            <m:ctrlPr>
                              <a:rPr lang="en-US" sz="2000" i="1">
                                <a:latin typeface="Cambria Math"/>
                              </a:rPr>
                            </m:ctrlPr>
                          </m:sSubPr>
                          <m:e>
                            <m:r>
                              <a:rPr lang="en-US" sz="2000" i="1">
                                <a:latin typeface="Cambria Math"/>
                              </a:rPr>
                              <m:t>𝑛</m:t>
                            </m:r>
                          </m:e>
                          <m:sub>
                            <m:r>
                              <a:rPr lang="en-US" sz="2000" i="1">
                                <a:latin typeface="Cambria Math"/>
                              </a:rPr>
                              <m:t>𝑡</m:t>
                            </m:r>
                          </m:sub>
                        </m:sSub>
                      </m:den>
                    </m:f>
                    <m:r>
                      <a:rPr lang="en-US" sz="2000" i="1">
                        <a:latin typeface="Cambria Math"/>
                      </a:rPr>
                      <m:t>+</m:t>
                    </m:r>
                    <m:f>
                      <m:fPr>
                        <m:ctrlPr>
                          <a:rPr lang="en-US" sz="2000" i="1">
                            <a:latin typeface="Cambria Math"/>
                          </a:rPr>
                        </m:ctrlPr>
                      </m:fPr>
                      <m:num>
                        <m:sSub>
                          <m:sSubPr>
                            <m:ctrlPr>
                              <a:rPr lang="en-US" sz="2000" i="1">
                                <a:latin typeface="Cambria Math"/>
                              </a:rPr>
                            </m:ctrlPr>
                          </m:sSubPr>
                          <m:e>
                            <m:r>
                              <a:rPr lang="en-US" sz="2000" i="1">
                                <a:latin typeface="Cambria Math"/>
                              </a:rPr>
                              <m:t>𝑉</m:t>
                            </m:r>
                          </m:e>
                          <m:sub>
                            <m:r>
                              <a:rPr lang="en-US" sz="2000" i="1">
                                <a:latin typeface="Cambria Math"/>
                              </a:rPr>
                              <m:t>𝐶𝐴</m:t>
                            </m:r>
                          </m:sub>
                        </m:sSub>
                      </m:num>
                      <m:den>
                        <m:sSub>
                          <m:sSubPr>
                            <m:ctrlPr>
                              <a:rPr lang="en-US" sz="2000" i="1">
                                <a:latin typeface="Cambria Math"/>
                              </a:rPr>
                            </m:ctrlPr>
                          </m:sSubPr>
                          <m:e>
                            <m:r>
                              <a:rPr lang="en-US" sz="2000" i="1">
                                <a:latin typeface="Cambria Math"/>
                              </a:rPr>
                              <m:t>𝑛</m:t>
                            </m:r>
                          </m:e>
                          <m:sub>
                            <m:r>
                              <a:rPr lang="en-US" sz="2000" i="1">
                                <a:latin typeface="Cambria Math"/>
                              </a:rPr>
                              <m:t>𝑡</m:t>
                            </m:r>
                          </m:sub>
                        </m:sSub>
                      </m:den>
                    </m:f>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𝑎𝑏</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𝑏𝑎</m:t>
                        </m:r>
                      </m:sub>
                    </m:sSub>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𝑏𝑐</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𝑐𝑏</m:t>
                        </m:r>
                      </m:sub>
                    </m:sSub>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𝑐𝑎</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𝑎𝑐</m:t>
                        </m:r>
                      </m:sub>
                    </m:sSub>
                  </m:oMath>
                </a14:m>
                <a:r>
                  <a:rPr lang="en-US" sz="2000" dirty="0" smtClean="0"/>
                  <a:t>	</a:t>
                </a:r>
                <a:r>
                  <a:rPr lang="en-US" sz="2000" dirty="0" smtClean="0"/>
                  <a:t>	</a:t>
                </a:r>
                <a:r>
                  <a:rPr lang="en-US" sz="2000" dirty="0" smtClean="0">
                    <a:latin typeface="Times New Roman" pitchFamily="18" charset="0"/>
                    <a:cs typeface="Times New Roman" pitchFamily="18" charset="0"/>
                  </a:rPr>
                  <a:t>(106)</a:t>
                </a:r>
                <a:endParaRPr lang="en-US" sz="2000" dirty="0">
                  <a:latin typeface="Times New Roman" pitchFamily="18" charset="0"/>
                  <a:cs typeface="Times New Roman" pitchFamily="18" charset="0"/>
                </a:endParaRPr>
              </a:p>
              <a:p>
                <a:pPr marL="800100" lvl="3" indent="-342900">
                  <a:buFont typeface="Arial" pitchFamily="34" charset="0"/>
                  <a:buChar char="•"/>
                </a:pPr>
                <a:endParaRPr lang="en-US" sz="2400" b="1" dirty="0" smtClean="0">
                  <a:solidFill>
                    <a:srgbClr val="FF0000"/>
                  </a:solidFill>
                </a:endParaRPr>
              </a:p>
              <a:p>
                <a:pPr marL="342900" lvl="2" indent="-342900">
                  <a:buFont typeface="Wingdings" pitchFamily="2" charset="2"/>
                  <a:buChar char="Ø"/>
                </a:pPr>
                <a:r>
                  <a:rPr lang="en-US" sz="2400" dirty="0">
                    <a:latin typeface="Times New Roman" pitchFamily="18" charset="0"/>
                    <a:cs typeface="Times New Roman" pitchFamily="18" charset="0"/>
                  </a:rPr>
                  <a:t>As the sum of the line-to-line voltages must equal zero (KVL), and the turns ratio of the three transformers are equal, equation </a:t>
                </a:r>
                <a:r>
                  <a:rPr lang="en-US" sz="2400" dirty="0" smtClean="0">
                    <a:latin typeface="Times New Roman" pitchFamily="18" charset="0"/>
                    <a:cs typeface="Times New Roman" pitchFamily="18" charset="0"/>
                  </a:rPr>
                  <a:t>(106) </a:t>
                </a:r>
                <a:r>
                  <a:rPr lang="en-US" sz="2400" dirty="0">
                    <a:latin typeface="Times New Roman" pitchFamily="18" charset="0"/>
                    <a:cs typeface="Times New Roman" pitchFamily="18" charset="0"/>
                  </a:rPr>
                  <a:t>is simplified to:</a:t>
                </a:r>
              </a:p>
              <a:p>
                <a:pPr marL="342900" lvl="2" indent="-342900">
                  <a:buFont typeface="Arial" pitchFamily="34" charset="0"/>
                  <a:buChar char="•"/>
                </a:pPr>
                <a:endParaRPr lang="en-US" sz="2400" dirty="0" smtClean="0"/>
              </a:p>
              <a:p>
                <a:pPr algn="ctr"/>
                <a14:m>
                  <m:oMath xmlns:m="http://schemas.openxmlformats.org/officeDocument/2006/math">
                    <m:r>
                      <a:rPr lang="en-US" sz="2000" i="1">
                        <a:latin typeface="Cambria Math"/>
                      </a:rPr>
                      <m:t>0=</m:t>
                    </m:r>
                    <m:sSub>
                      <m:sSubPr>
                        <m:ctrlPr>
                          <a:rPr lang="en-US" sz="2000" i="1">
                            <a:latin typeface="Cambria Math"/>
                          </a:rPr>
                        </m:ctrlPr>
                      </m:sSubPr>
                      <m:e>
                        <m:r>
                          <a:rPr lang="en-US" sz="2000" i="1">
                            <a:latin typeface="Cambria Math"/>
                          </a:rPr>
                          <m:t>𝑍𝑡</m:t>
                        </m:r>
                      </m:e>
                      <m:sub>
                        <m:r>
                          <a:rPr lang="en-US" sz="2000" i="1">
                            <a:latin typeface="Cambria Math"/>
                          </a:rPr>
                          <m:t>𝑎</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𝑏𝑎</m:t>
                        </m:r>
                      </m:sub>
                    </m:sSub>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𝑏</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𝑐𝑏</m:t>
                        </m:r>
                      </m:sub>
                    </m:sSub>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𝑐</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𝑎𝑐</m:t>
                        </m:r>
                      </m:sub>
                    </m:sSub>
                  </m:oMath>
                </a14:m>
                <a:r>
                  <a:rPr lang="en-US" sz="2000" dirty="0" smtClean="0"/>
                  <a:t>				</a:t>
                </a:r>
                <a:r>
                  <a:rPr lang="en-US" sz="2000" dirty="0" smtClean="0">
                    <a:latin typeface="Times New Roman" pitchFamily="18" charset="0"/>
                    <a:cs typeface="Times New Roman" pitchFamily="18" charset="0"/>
                  </a:rPr>
                  <a:t>(107)</a:t>
                </a:r>
                <a:endParaRPr lang="en-US" sz="2000" dirty="0">
                  <a:latin typeface="Times New Roman" pitchFamily="18" charset="0"/>
                  <a:cs typeface="Times New Roman" pitchFamily="18" charset="0"/>
                </a:endParaRPr>
              </a:p>
              <a:p>
                <a:pPr marL="342900" lvl="2" indent="-342900">
                  <a:buFont typeface="Arial" pitchFamily="34" charset="0"/>
                  <a:buChar char="•"/>
                </a:pPr>
                <a:endParaRPr lang="en-US" dirty="0" smtClean="0"/>
              </a:p>
              <a:p>
                <a:pPr marL="342900" lvl="2" indent="-342900">
                  <a:buFont typeface="Arial" pitchFamily="34" charset="0"/>
                  <a:buChar char="•"/>
                </a:pPr>
                <a:endParaRPr lang="en-US" dirty="0" smtClean="0"/>
              </a:p>
            </p:txBody>
          </p:sp>
        </mc:Choice>
        <mc:Fallback>
          <p:sp>
            <p:nvSpPr>
              <p:cNvPr id="7" name="TextBox 6"/>
              <p:cNvSpPr txBox="1">
                <a:spLocks noRot="1" noChangeAspect="1" noMove="1" noResize="1" noEditPoints="1" noAdjustHandles="1" noChangeArrowheads="1" noChangeShapeType="1" noTextEdit="1"/>
              </p:cNvSpPr>
              <p:nvPr/>
            </p:nvSpPr>
            <p:spPr>
              <a:xfrm>
                <a:off x="457199" y="1864379"/>
                <a:ext cx="8382001" cy="4384021"/>
              </a:xfrm>
              <a:prstGeom prst="rect">
                <a:avLst/>
              </a:prstGeom>
              <a:blipFill rotWithShape="1">
                <a:blip r:embed="rId3"/>
                <a:stretch>
                  <a:fillRect l="-945" t="-1113"/>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172</a:t>
            </a:fld>
            <a:endParaRPr lang="en-US"/>
          </a:p>
        </p:txBody>
      </p:sp>
      <p:sp>
        <p:nvSpPr>
          <p:cNvPr id="8" name="TextBox 7"/>
          <p:cNvSpPr txBox="1"/>
          <p:nvPr/>
        </p:nvSpPr>
        <p:spPr>
          <a:xfrm>
            <a:off x="-20972" y="381000"/>
            <a:ext cx="9144000" cy="1077218"/>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a:t>
            </a:r>
            <a:r>
              <a:rPr lang="en-US" sz="3200" dirty="0" smtClean="0">
                <a:latin typeface="Times New Roman" pitchFamily="18" charset="0"/>
                <a:cs typeface="Times New Roman" pitchFamily="18" charset="0"/>
              </a:rPr>
              <a:t>Models</a:t>
            </a:r>
          </a:p>
          <a:p>
            <a:pPr marL="457200" lvl="4" algn="ctr"/>
            <a:r>
              <a:rPr lang="en-US" sz="3200" dirty="0">
                <a:latin typeface="Times New Roman" pitchFamily="18" charset="0"/>
                <a:cs typeface="Times New Roman" pitchFamily="18" charset="0"/>
              </a:rPr>
              <a:t>The </a:t>
            </a:r>
            <a:r>
              <a:rPr lang="en-US" sz="3200" dirty="0" smtClean="0">
                <a:latin typeface="Times New Roman" pitchFamily="18" charset="0"/>
                <a:cs typeface="Times New Roman" pitchFamily="18" charset="0"/>
              </a:rPr>
              <a:t>Delta-Delta Connection</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2568028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mc:Choice xmlns:a14="http://schemas.microsoft.com/office/drawing/2010/main" Requires="a14">
          <p:sp>
            <p:nvSpPr>
              <p:cNvPr id="7" name="TextBox 6"/>
              <p:cNvSpPr txBox="1"/>
              <p:nvPr/>
            </p:nvSpPr>
            <p:spPr>
              <a:xfrm>
                <a:off x="381000" y="1371600"/>
                <a:ext cx="8382000" cy="5398401"/>
              </a:xfrm>
              <a:prstGeom prst="rect">
                <a:avLst/>
              </a:prstGeom>
              <a:noFill/>
            </p:spPr>
            <p:txBody>
              <a:bodyPr wrap="square" rtlCol="0">
                <a:spAutoFit/>
              </a:bodyPr>
              <a:lstStyle/>
              <a:p>
                <a:pPr marL="342900" lvl="2" indent="-342900">
                  <a:buFont typeface="Arial" pitchFamily="34" charset="0"/>
                  <a:buChar char="•"/>
                </a:pPr>
                <a:endParaRPr lang="en-US" dirty="0" smtClean="0"/>
              </a:p>
              <a:p>
                <a:pPr marL="342900" lvl="2" indent="-342900">
                  <a:buFont typeface="Wingdings" pitchFamily="2" charset="2"/>
                  <a:buChar char="Ø"/>
                </a:pPr>
                <a:r>
                  <a:rPr lang="en-US" sz="2400" dirty="0" smtClean="0">
                    <a:latin typeface="Times New Roman" pitchFamily="18" charset="0"/>
                    <a:cs typeface="Times New Roman" pitchFamily="18" charset="0"/>
                  </a:rPr>
                  <a:t>Equation (103),</a:t>
                </a:r>
                <a:r>
                  <a:rPr lang="en-US" sz="2400" b="1" dirty="0" smtClean="0">
                    <a:solidFill>
                      <a:srgbClr val="FF0000"/>
                    </a:solidFill>
                    <a:latin typeface="Times New Roman" pitchFamily="18" charset="0"/>
                    <a:cs typeface="Times New Roman" pitchFamily="18" charset="0"/>
                  </a:rPr>
                  <a:t> </a:t>
                </a:r>
                <a:r>
                  <a:rPr lang="en-US" sz="2400" dirty="0" smtClean="0">
                    <a:latin typeface="Times New Roman" pitchFamily="18" charset="0"/>
                    <a:cs typeface="Times New Roman" pitchFamily="18" charset="0"/>
                  </a:rPr>
                  <a:t>equation (104), and equation (107) can be put into the matrix form:</a:t>
                </a:r>
              </a:p>
              <a:p>
                <a:pPr marL="0" lvl="1" indent="-457200" algn="ct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𝑎</m:t>
                                  </m:r>
                                </m:sub>
                              </m:sSub>
                            </m:e>
                          </m:mr>
                          <m:mr>
                            <m:e>
                              <m:sSub>
                                <m:sSubPr>
                                  <m:ctrlPr>
                                    <a:rPr lang="en-US" sz="2000" i="1">
                                      <a:latin typeface="Cambria Math"/>
                                    </a:rPr>
                                  </m:ctrlPr>
                                </m:sSubPr>
                                <m:e>
                                  <m:r>
                                    <a:rPr lang="en-US" sz="2000" i="1">
                                      <a:latin typeface="Cambria Math"/>
                                    </a:rPr>
                                    <m:t>𝐼</m:t>
                                  </m:r>
                                </m:e>
                                <m:sub>
                                  <m:r>
                                    <a:rPr lang="en-US" sz="2000" i="1">
                                      <a:latin typeface="Cambria Math"/>
                                    </a:rPr>
                                    <m:t>𝑏</m:t>
                                  </m:r>
                                </m:sub>
                              </m:sSub>
                            </m:e>
                          </m:mr>
                          <m:mr>
                            <m:e>
                              <m:r>
                                <a:rPr lang="en-US" sz="2000" i="1">
                                  <a:latin typeface="Cambria Math"/>
                                </a:rPr>
                                <m:t>0</m:t>
                              </m:r>
                            </m:e>
                          </m:mr>
                        </m:m>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1</m:t>
                              </m:r>
                            </m:e>
                            <m:e>
                              <m:r>
                                <a:rPr lang="en-US" sz="2000" i="1">
                                  <a:latin typeface="Cambria Math"/>
                                </a:rPr>
                                <m:t>0</m:t>
                              </m:r>
                            </m:e>
                            <m:e>
                              <m:r>
                                <a:rPr lang="en-US" sz="2000" i="1">
                                  <a:latin typeface="Cambria Math"/>
                                </a:rPr>
                                <m:t>−1</m:t>
                              </m:r>
                            </m:e>
                          </m:mr>
                          <m:mr>
                            <m:e>
                              <m:r>
                                <a:rPr lang="en-US" sz="2000" i="1">
                                  <a:latin typeface="Cambria Math"/>
                                </a:rPr>
                                <m:t>−1</m:t>
                              </m:r>
                            </m:e>
                            <m:e>
                              <m:r>
                                <a:rPr lang="en-US" sz="2000" i="1">
                                  <a:latin typeface="Cambria Math"/>
                                </a:rPr>
                                <m:t>1</m:t>
                              </m:r>
                            </m:e>
                            <m:e>
                              <m:r>
                                <a:rPr lang="en-US" sz="2000" i="1">
                                  <a:latin typeface="Cambria Math"/>
                                </a:rPr>
                                <m:t>0</m:t>
                              </m:r>
                            </m:e>
                          </m:mr>
                          <m:mr>
                            <m:e>
                              <m:sSub>
                                <m:sSubPr>
                                  <m:ctrlPr>
                                    <a:rPr lang="en-US" sz="2000" i="1">
                                      <a:latin typeface="Cambria Math"/>
                                    </a:rPr>
                                  </m:ctrlPr>
                                </m:sSubPr>
                                <m:e>
                                  <m:r>
                                    <a:rPr lang="en-US" sz="2000" i="1">
                                      <a:latin typeface="Cambria Math"/>
                                    </a:rPr>
                                    <m:t>𝑍𝑡</m:t>
                                  </m:r>
                                </m:e>
                                <m:sub>
                                  <m:r>
                                    <a:rPr lang="en-US" sz="2000" i="1">
                                      <a:latin typeface="Cambria Math"/>
                                    </a:rPr>
                                    <m:t>𝑎𝑏</m:t>
                                  </m:r>
                                </m:sub>
                              </m:sSub>
                            </m:e>
                            <m:e>
                              <m:sSub>
                                <m:sSubPr>
                                  <m:ctrlPr>
                                    <a:rPr lang="en-US" sz="2000" i="1">
                                      <a:latin typeface="Cambria Math"/>
                                    </a:rPr>
                                  </m:ctrlPr>
                                </m:sSubPr>
                                <m:e>
                                  <m:r>
                                    <a:rPr lang="en-US" sz="2000" i="1">
                                      <a:latin typeface="Cambria Math"/>
                                    </a:rPr>
                                    <m:t>𝑍𝑡</m:t>
                                  </m:r>
                                </m:e>
                                <m:sub>
                                  <m:r>
                                    <a:rPr lang="en-US" sz="2000" i="1">
                                      <a:latin typeface="Cambria Math"/>
                                    </a:rPr>
                                    <m:t>𝑏𝑐</m:t>
                                  </m:r>
                                </m:sub>
                              </m:sSub>
                            </m:e>
                            <m:e>
                              <m:sSub>
                                <m:sSubPr>
                                  <m:ctrlPr>
                                    <a:rPr lang="en-US" sz="2000" i="1">
                                      <a:latin typeface="Cambria Math"/>
                                    </a:rPr>
                                  </m:ctrlPr>
                                </m:sSubPr>
                                <m:e>
                                  <m:r>
                                    <a:rPr lang="en-US" sz="2000" i="1">
                                      <a:latin typeface="Cambria Math"/>
                                    </a:rPr>
                                    <m:t>𝑍𝑡</m:t>
                                  </m:r>
                                </m:e>
                                <m:sub>
                                  <m:r>
                                    <a:rPr lang="en-US" sz="2000" i="1">
                                      <a:latin typeface="Cambria Math"/>
                                    </a:rPr>
                                    <m:t>𝑐𝑎</m:t>
                                  </m:r>
                                </m:sub>
                              </m:sSub>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𝑏𝑎</m:t>
                                  </m:r>
                                </m:sub>
                              </m:sSub>
                            </m:e>
                          </m:mr>
                          <m:mr>
                            <m:e>
                              <m:sSub>
                                <m:sSubPr>
                                  <m:ctrlPr>
                                    <a:rPr lang="en-US" sz="2000" i="1">
                                      <a:latin typeface="Cambria Math"/>
                                    </a:rPr>
                                  </m:ctrlPr>
                                </m:sSubPr>
                                <m:e>
                                  <m:r>
                                    <a:rPr lang="en-US" sz="2000" i="1">
                                      <a:latin typeface="Cambria Math"/>
                                    </a:rPr>
                                    <m:t>𝐼</m:t>
                                  </m:r>
                                </m:e>
                                <m:sub>
                                  <m:r>
                                    <a:rPr lang="en-US" sz="2000" i="1">
                                      <a:latin typeface="Cambria Math"/>
                                    </a:rPr>
                                    <m:t>𝑐𝑏</m:t>
                                  </m:r>
                                </m:sub>
                              </m:sSub>
                            </m:e>
                          </m:mr>
                          <m:mr>
                            <m:e>
                              <m:sSub>
                                <m:sSubPr>
                                  <m:ctrlPr>
                                    <a:rPr lang="en-US" sz="2000" i="1">
                                      <a:latin typeface="Cambria Math"/>
                                    </a:rPr>
                                  </m:ctrlPr>
                                </m:sSubPr>
                                <m:e>
                                  <m:r>
                                    <a:rPr lang="en-US" sz="2000" i="1">
                                      <a:latin typeface="Cambria Math"/>
                                    </a:rPr>
                                    <m:t>𝐼</m:t>
                                  </m:r>
                                </m:e>
                                <m:sub>
                                  <m:r>
                                    <a:rPr lang="en-US" sz="2000" i="1">
                                      <a:latin typeface="Cambria Math"/>
                                    </a:rPr>
                                    <m:t>𝑎𝑐</m:t>
                                  </m:r>
                                </m:sub>
                              </m:sSub>
                            </m:e>
                          </m:mr>
                        </m:m>
                      </m:e>
                    </m:d>
                  </m:oMath>
                </a14:m>
                <a:r>
                  <a:rPr lang="en-US" sz="2000" dirty="0" smtClean="0">
                    <a:latin typeface="Times New Roman" pitchFamily="18" charset="0"/>
                    <a:cs typeface="Times New Roman" pitchFamily="18" charset="0"/>
                  </a:rPr>
                  <a:t>	</a:t>
                </a:r>
                <a:r>
                  <a:rPr lang="en-US" sz="2000" dirty="0" smtClean="0">
                    <a:latin typeface="Times New Roman" pitchFamily="18" charset="0"/>
                    <a:cs typeface="Times New Roman" pitchFamily="18" charset="0"/>
                  </a:rPr>
                  <a:t>	(</a:t>
                </a:r>
                <a:r>
                  <a:rPr lang="en-US" sz="2000" dirty="0" smtClean="0">
                    <a:latin typeface="Times New Roman" pitchFamily="18" charset="0"/>
                    <a:cs typeface="Times New Roman" pitchFamily="18" charset="0"/>
                  </a:rPr>
                  <a:t>108)</a:t>
                </a:r>
              </a:p>
              <a:p>
                <a:pPr marL="0" lvl="1" indent="-457200" algn="ctr"/>
                <a:endParaRPr lang="en-US" sz="2000" i="1" dirty="0" smtClean="0">
                  <a:latin typeface="Cambria Math"/>
                </a:endParaRPr>
              </a:p>
              <a:p>
                <a:pPr marL="342900" lvl="2" indent="-342900"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r>
                              <a:rPr lang="en-US" sz="2000" i="1">
                                <a:latin typeface="Cambria Math"/>
                              </a:rPr>
                              <m:t>0</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r>
                          <a:rPr lang="en-US" sz="2000" i="1">
                            <a:latin typeface="Cambria Math"/>
                          </a:rPr>
                          <m:t>𝐹</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𝐼𝐷</m:t>
                            </m:r>
                          </m:e>
                          <m:sub>
                            <m:r>
                              <a:rPr lang="en-US" sz="2000" i="1">
                                <a:latin typeface="Cambria Math"/>
                              </a:rPr>
                              <m:t>𝑎𝑏𝑐</m:t>
                            </m:r>
                          </m:sub>
                        </m:sSub>
                      </m:e>
                    </m:d>
                  </m:oMath>
                </a14:m>
                <a:r>
                  <a:rPr lang="en-US" sz="2000" dirty="0" smtClean="0">
                    <a:latin typeface="Times New Roman" pitchFamily="18" charset="0"/>
                    <a:cs typeface="Times New Roman" pitchFamily="18" charset="0"/>
                  </a:rPr>
                  <a:t>			(109)</a:t>
                </a:r>
              </a:p>
              <a:p>
                <a:pPr marL="342900" lvl="2" indent="-342900" algn="ctr"/>
                <a:endParaRPr lang="en-US" sz="2000" dirty="0" smtClean="0">
                  <a:latin typeface="Times New Roman" pitchFamily="18" charset="0"/>
                  <a:cs typeface="Times New Roman" pitchFamily="18" charset="0"/>
                </a:endParaRPr>
              </a:p>
              <a:p>
                <a:pPr marL="342900" lvl="2" indent="-342900" algn="ctr"/>
                <a:r>
                  <a:rPr lang="en-US" sz="2000" dirty="0" smtClean="0">
                    <a:latin typeface="Times New Roman" pitchFamily="18" charset="0"/>
                    <a:cs typeface="Times New Roman" pitchFamily="18" charset="0"/>
                  </a:rPr>
                  <a:t>where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r>
                              <a:rPr lang="en-US" sz="2000" i="1">
                                <a:latin typeface="Cambria Math"/>
                              </a:rPr>
                              <m:t>0</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𝑎</m:t>
                                  </m:r>
                                </m:sub>
                              </m:sSub>
                            </m:e>
                          </m:mr>
                          <m:mr>
                            <m:e>
                              <m:sSub>
                                <m:sSubPr>
                                  <m:ctrlPr>
                                    <a:rPr lang="en-US" sz="2000" i="1">
                                      <a:latin typeface="Cambria Math"/>
                                    </a:rPr>
                                  </m:ctrlPr>
                                </m:sSubPr>
                                <m:e>
                                  <m:r>
                                    <a:rPr lang="en-US" sz="2000" i="1">
                                      <a:latin typeface="Cambria Math"/>
                                    </a:rPr>
                                    <m:t>𝐼</m:t>
                                  </m:r>
                                </m:e>
                                <m:sub>
                                  <m:r>
                                    <a:rPr lang="en-US" sz="2000" i="1">
                                      <a:latin typeface="Cambria Math"/>
                                    </a:rPr>
                                    <m:t>𝑏</m:t>
                                  </m:r>
                                </m:sub>
                              </m:sSub>
                            </m:e>
                          </m:mr>
                          <m:mr>
                            <m:e>
                              <m:r>
                                <a:rPr lang="en-US" sz="2000" i="1">
                                  <a:latin typeface="Cambria Math"/>
                                </a:rPr>
                                <m:t>0</m:t>
                              </m:r>
                            </m:e>
                          </m:mr>
                        </m:m>
                      </m:e>
                    </m:d>
                  </m:oMath>
                </a14:m>
                <a:r>
                  <a:rPr lang="en-US" sz="2000" dirty="0" smtClean="0">
                    <a:latin typeface="Times New Roman" pitchFamily="18" charset="0"/>
                    <a:cs typeface="Times New Roman" pitchFamily="18" charset="0"/>
                  </a:rPr>
                  <a:t>		</a:t>
                </a:r>
                <a:r>
                  <a:rPr lang="en-US" sz="2000" dirty="0" smtClean="0">
                    <a:latin typeface="Times New Roman" pitchFamily="18" charset="0"/>
                    <a:cs typeface="Times New Roman" pitchFamily="18" charset="0"/>
                  </a:rPr>
                  <a:t>	(</a:t>
                </a:r>
                <a:r>
                  <a:rPr lang="en-US" sz="2000" dirty="0" smtClean="0">
                    <a:latin typeface="Times New Roman" pitchFamily="18" charset="0"/>
                    <a:cs typeface="Times New Roman" pitchFamily="18" charset="0"/>
                  </a:rPr>
                  <a:t>110)</a:t>
                </a:r>
              </a:p>
              <a:p>
                <a:pPr marL="800100" lvl="3" indent="-342900">
                  <a:buFont typeface="Arial" pitchFamily="34" charset="0"/>
                  <a:buChar char="•"/>
                </a:pPr>
                <a:endParaRPr lang="en-US" sz="2000" b="1" dirty="0" smtClean="0">
                  <a:solidFill>
                    <a:srgbClr val="FF0000"/>
                  </a:solidFill>
                </a:endParaRPr>
              </a:p>
              <a:p>
                <a:pPr marL="0" lvl="2" algn="ctr"/>
                <a14:m>
                  <m:oMath xmlns:m="http://schemas.openxmlformats.org/officeDocument/2006/math">
                    <m:d>
                      <m:dPr>
                        <m:begChr m:val="["/>
                        <m:endChr m:val="]"/>
                        <m:ctrlPr>
                          <a:rPr lang="en-US" sz="2000" i="1">
                            <a:latin typeface="Cambria Math"/>
                          </a:rPr>
                        </m:ctrlPr>
                      </m:dPr>
                      <m:e>
                        <m:r>
                          <a:rPr lang="en-US" sz="2000" i="1">
                            <a:latin typeface="Cambria Math"/>
                          </a:rPr>
                          <m:t>𝐹</m:t>
                        </m:r>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1</m:t>
                              </m:r>
                            </m:e>
                            <m:e>
                              <m:r>
                                <a:rPr lang="en-US" sz="2000" i="1">
                                  <a:latin typeface="Cambria Math"/>
                                </a:rPr>
                                <m:t>0</m:t>
                              </m:r>
                            </m:e>
                            <m:e>
                              <m:r>
                                <a:rPr lang="en-US" sz="2000" i="1">
                                  <a:latin typeface="Cambria Math"/>
                                </a:rPr>
                                <m:t>−1</m:t>
                              </m:r>
                            </m:e>
                          </m:mr>
                          <m:mr>
                            <m:e>
                              <m:r>
                                <a:rPr lang="en-US" sz="2000" i="1">
                                  <a:latin typeface="Cambria Math"/>
                                </a:rPr>
                                <m:t>−1</m:t>
                              </m:r>
                            </m:e>
                            <m:e>
                              <m:r>
                                <a:rPr lang="en-US" sz="2000" i="1">
                                  <a:latin typeface="Cambria Math"/>
                                </a:rPr>
                                <m:t>1</m:t>
                              </m:r>
                            </m:e>
                            <m:e>
                              <m:r>
                                <a:rPr lang="en-US" sz="2000" i="1">
                                  <a:latin typeface="Cambria Math"/>
                                </a:rPr>
                                <m:t>0</m:t>
                              </m:r>
                            </m:e>
                          </m:mr>
                          <m:mr>
                            <m:e>
                              <m:sSub>
                                <m:sSubPr>
                                  <m:ctrlPr>
                                    <a:rPr lang="en-US" sz="2000" i="1">
                                      <a:latin typeface="Cambria Math"/>
                                    </a:rPr>
                                  </m:ctrlPr>
                                </m:sSubPr>
                                <m:e>
                                  <m:r>
                                    <a:rPr lang="en-US" sz="2000" i="1">
                                      <a:latin typeface="Cambria Math"/>
                                    </a:rPr>
                                    <m:t>𝑍𝑡</m:t>
                                  </m:r>
                                </m:e>
                                <m:sub>
                                  <m:r>
                                    <a:rPr lang="en-US" sz="2000" i="1">
                                      <a:latin typeface="Cambria Math"/>
                                    </a:rPr>
                                    <m:t>𝑎𝑏</m:t>
                                  </m:r>
                                </m:sub>
                              </m:sSub>
                            </m:e>
                            <m:e>
                              <m:sSub>
                                <m:sSubPr>
                                  <m:ctrlPr>
                                    <a:rPr lang="en-US" sz="2000" i="1">
                                      <a:latin typeface="Cambria Math"/>
                                    </a:rPr>
                                  </m:ctrlPr>
                                </m:sSubPr>
                                <m:e>
                                  <m:r>
                                    <a:rPr lang="en-US" sz="2000" i="1">
                                      <a:latin typeface="Cambria Math"/>
                                    </a:rPr>
                                    <m:t>𝑍𝑡</m:t>
                                  </m:r>
                                </m:e>
                                <m:sub>
                                  <m:r>
                                    <a:rPr lang="en-US" sz="2000" i="1">
                                      <a:latin typeface="Cambria Math"/>
                                    </a:rPr>
                                    <m:t>𝑏𝑐</m:t>
                                  </m:r>
                                </m:sub>
                              </m:sSub>
                            </m:e>
                            <m:e>
                              <m:sSub>
                                <m:sSubPr>
                                  <m:ctrlPr>
                                    <a:rPr lang="en-US" sz="2000" i="1">
                                      <a:latin typeface="Cambria Math"/>
                                    </a:rPr>
                                  </m:ctrlPr>
                                </m:sSubPr>
                                <m:e>
                                  <m:r>
                                    <a:rPr lang="en-US" sz="2000" i="1">
                                      <a:latin typeface="Cambria Math"/>
                                    </a:rPr>
                                    <m:t>𝑍𝑡</m:t>
                                  </m:r>
                                </m:e>
                                <m:sub>
                                  <m:r>
                                    <a:rPr lang="en-US" sz="2000" i="1">
                                      <a:latin typeface="Cambria Math"/>
                                    </a:rPr>
                                    <m:t>𝑐𝑎</m:t>
                                  </m:r>
                                </m:sub>
                              </m:sSub>
                            </m:e>
                          </m:mr>
                        </m:m>
                      </m:e>
                    </m:d>
                  </m:oMath>
                </a14:m>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111)</a:t>
                </a:r>
                <a:endParaRPr lang="en-US" sz="2000" dirty="0">
                  <a:latin typeface="Times New Roman" pitchFamily="18" charset="0"/>
                  <a:cs typeface="Times New Roman" pitchFamily="18" charset="0"/>
                </a:endParaRPr>
              </a:p>
              <a:p>
                <a:pPr marL="342900" lvl="2" indent="-342900">
                  <a:buFont typeface="Arial" pitchFamily="34" charset="0"/>
                  <a:buChar char="•"/>
                </a:pPr>
                <a:endParaRPr lang="en-US" b="1" dirty="0" smtClean="0">
                  <a:solidFill>
                    <a:srgbClr val="FF0000"/>
                  </a:solidFill>
                </a:endParaRPr>
              </a:p>
            </p:txBody>
          </p:sp>
        </mc:Choice>
        <mc:Fallback>
          <p:sp>
            <p:nvSpPr>
              <p:cNvPr id="7" name="TextBox 6"/>
              <p:cNvSpPr txBox="1">
                <a:spLocks noRot="1" noChangeAspect="1" noMove="1" noResize="1" noEditPoints="1" noAdjustHandles="1" noChangeArrowheads="1" noChangeShapeType="1" noTextEdit="1"/>
              </p:cNvSpPr>
              <p:nvPr/>
            </p:nvSpPr>
            <p:spPr>
              <a:xfrm>
                <a:off x="381000" y="1371600"/>
                <a:ext cx="8382000" cy="5398401"/>
              </a:xfrm>
              <a:prstGeom prst="rect">
                <a:avLst/>
              </a:prstGeom>
              <a:blipFill rotWithShape="1">
                <a:blip r:embed="rId3"/>
                <a:stretch>
                  <a:fillRect l="-1018"/>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173</a:t>
            </a:fld>
            <a:endParaRPr lang="en-US"/>
          </a:p>
        </p:txBody>
      </p:sp>
      <p:sp>
        <p:nvSpPr>
          <p:cNvPr id="8" name="TextBox 7"/>
          <p:cNvSpPr txBox="1"/>
          <p:nvPr/>
        </p:nvSpPr>
        <p:spPr>
          <a:xfrm>
            <a:off x="-20972" y="381000"/>
            <a:ext cx="9144000" cy="1077218"/>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a:t>
            </a:r>
            <a:r>
              <a:rPr lang="en-US" sz="3200" dirty="0" smtClean="0">
                <a:latin typeface="Times New Roman" pitchFamily="18" charset="0"/>
                <a:cs typeface="Times New Roman" pitchFamily="18" charset="0"/>
              </a:rPr>
              <a:t>Models</a:t>
            </a:r>
          </a:p>
          <a:p>
            <a:pPr marL="457200" lvl="4" algn="ctr"/>
            <a:r>
              <a:rPr lang="en-US" sz="3200" dirty="0">
                <a:latin typeface="Times New Roman" pitchFamily="18" charset="0"/>
                <a:cs typeface="Times New Roman" pitchFamily="18" charset="0"/>
              </a:rPr>
              <a:t>The </a:t>
            </a:r>
            <a:r>
              <a:rPr lang="en-US" sz="3200" dirty="0" smtClean="0">
                <a:latin typeface="Times New Roman" pitchFamily="18" charset="0"/>
                <a:cs typeface="Times New Roman" pitchFamily="18" charset="0"/>
              </a:rPr>
              <a:t>Delta-Delta Connection</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1896408533"/>
      </p:ext>
    </p:extLst>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27264" y="1828800"/>
            <a:ext cx="9144000" cy="1292662"/>
          </a:xfrm>
          <a:prstGeom prst="rect">
            <a:avLst/>
          </a:prstGeom>
          <a:noFill/>
        </p:spPr>
        <p:txBody>
          <a:bodyPr wrap="square" rtlCol="0">
            <a:spAutoFit/>
          </a:bodyPr>
          <a:lstStyle/>
          <a:p>
            <a:pPr marL="342900" lvl="2" indent="-342900">
              <a:buFont typeface="Arial" pitchFamily="34" charset="0"/>
              <a:buChar char="•"/>
            </a:pPr>
            <a:endParaRPr lang="en-US" dirty="0" smtClean="0"/>
          </a:p>
          <a:p>
            <a:pPr marL="342900" lvl="2" indent="-342900" algn="ctr"/>
            <a:r>
              <a:rPr lang="en-US" sz="2400" dirty="0" smtClean="0">
                <a:latin typeface="Times New Roman" pitchFamily="18" charset="0"/>
                <a:cs typeface="Times New Roman" pitchFamily="18" charset="0"/>
              </a:rPr>
              <a:t>       </a:t>
            </a:r>
          </a:p>
          <a:p>
            <a:pPr marL="800100" lvl="3" indent="-342900">
              <a:buFont typeface="Arial" pitchFamily="34" charset="0"/>
              <a:buChar char="•"/>
            </a:pPr>
            <a:endParaRPr lang="en-US" b="1" dirty="0" smtClean="0">
              <a:solidFill>
                <a:srgbClr val="FF0000"/>
              </a:solidFill>
            </a:endParaRPr>
          </a:p>
          <a:p>
            <a:pPr marL="342900" lvl="2" indent="-342900">
              <a:buFont typeface="Arial" pitchFamily="34" charset="0"/>
              <a:buChar char="•"/>
            </a:pPr>
            <a:endParaRPr lang="en-US" b="1" dirty="0" smtClean="0">
              <a:solidFill>
                <a:srgbClr val="FF0000"/>
              </a:solidFill>
            </a:endParaRPr>
          </a:p>
        </p:txBody>
      </p:sp>
      <mc:AlternateContent xmlns:mc="http://schemas.openxmlformats.org/markup-compatibility/2006">
        <mc:Choice xmlns:a14="http://schemas.microsoft.com/office/drawing/2010/main" Requires="a14">
          <p:sp>
            <p:nvSpPr>
              <p:cNvPr id="3" name="Rectangle 2"/>
              <p:cNvSpPr/>
              <p:nvPr/>
            </p:nvSpPr>
            <p:spPr>
              <a:xfrm>
                <a:off x="533400" y="2047459"/>
                <a:ext cx="8229600" cy="3286541"/>
              </a:xfrm>
              <a:prstGeom prst="rect">
                <a:avLst/>
              </a:prstGeom>
            </p:spPr>
            <p:txBody>
              <a:bodyPr wrap="square">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Solve (109) for the load side delta currents.</a:t>
                </a:r>
                <a:endParaRPr lang="en-US" sz="2400" dirty="0">
                  <a:latin typeface="Times New Roman" pitchFamily="18" charset="0"/>
                  <a:cs typeface="Times New Roman" pitchFamily="18" charset="0"/>
                </a:endParaRPr>
              </a:p>
              <a:p>
                <a:pPr marL="342900" lvl="2" indent="-342900">
                  <a:buFont typeface="Wingdings" pitchFamily="2" charset="2"/>
                  <a:buChar char="Ø"/>
                </a:pPr>
                <a:endParaRPr lang="en-US" sz="2400" dirty="0">
                  <a:latin typeface="Times New Roman" pitchFamily="18" charset="0"/>
                  <a:cs typeface="Times New Roman" pitchFamily="18" charset="0"/>
                </a:endParaRPr>
              </a:p>
              <a:p>
                <a:pPr marL="0" lvl="2" algn="just"/>
                <a:r>
                  <a:rPr lang="en-US" sz="2400" dirty="0"/>
                  <a:t>     </a:t>
                </a:r>
                <a:r>
                  <a:rPr lang="en-US" sz="24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𝐼𝐷</m:t>
                            </m:r>
                          </m:e>
                          <m:sub>
                            <m:r>
                              <a:rPr lang="en-US" sz="2000" i="1">
                                <a:latin typeface="Cambria Math"/>
                              </a:rPr>
                              <m:t>𝑎𝑏𝑐</m:t>
                            </m:r>
                          </m:sub>
                        </m:sSub>
                      </m:e>
                    </m:d>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r>
                              <a:rPr lang="en-US" sz="2000" i="1">
                                <a:latin typeface="Cambria Math"/>
                              </a:rPr>
                              <m:t>𝐹</m:t>
                            </m:r>
                          </m:e>
                        </m:d>
                      </m:e>
                      <m:sup>
                        <m:r>
                          <a:rPr lang="en-US" sz="2000" i="1">
                            <a:latin typeface="Cambria Math"/>
                          </a:rPr>
                          <m:t>−1</m:t>
                        </m:r>
                      </m:sup>
                    </m:sSup>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r>
                              <a:rPr lang="en-US" sz="2000" i="1">
                                <a:latin typeface="Cambria Math"/>
                              </a:rPr>
                              <m:t>0</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r>
                          <a:rPr lang="en-US" sz="2000" i="1">
                            <a:latin typeface="Cambria Math"/>
                          </a:rPr>
                          <m:t>𝐺</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r>
                              <a:rPr lang="en-US" sz="2000" i="1">
                                <a:latin typeface="Cambria Math"/>
                              </a:rPr>
                              <m:t>0</m:t>
                            </m:r>
                          </m:e>
                          <m:sub>
                            <m:r>
                              <a:rPr lang="en-US" sz="2000" i="1">
                                <a:latin typeface="Cambria Math"/>
                              </a:rPr>
                              <m:t>𝑎𝑏𝑐</m:t>
                            </m:r>
                          </m:sub>
                        </m:sSub>
                      </m:e>
                    </m:d>
                  </m:oMath>
                </a14:m>
                <a:r>
                  <a:rPr lang="en-US" sz="2000" i="1" dirty="0" smtClean="0">
                    <a:latin typeface="Cambria Math"/>
                  </a:rPr>
                  <a:t>  			</a:t>
                </a:r>
                <a:r>
                  <a:rPr lang="en-US" sz="2000" dirty="0" smtClean="0">
                    <a:latin typeface="Times New Roman" pitchFamily="18" charset="0"/>
                    <a:cs typeface="Times New Roman" pitchFamily="18" charset="0"/>
                  </a:rPr>
                  <a:t>(</a:t>
                </a:r>
                <a:r>
                  <a:rPr lang="en-US" sz="2000" dirty="0" smtClean="0">
                    <a:latin typeface="Times New Roman" pitchFamily="18" charset="0"/>
                    <a:cs typeface="Times New Roman" pitchFamily="18" charset="0"/>
                  </a:rPr>
                  <a:t>112)</a:t>
                </a:r>
                <a:endParaRPr lang="en-US" sz="2000" dirty="0">
                  <a:latin typeface="Times New Roman" pitchFamily="18" charset="0"/>
                  <a:cs typeface="Times New Roman" pitchFamily="18" charset="0"/>
                </a:endParaRPr>
              </a:p>
              <a:p>
                <a:pPr marL="0" lvl="2" algn="ctr"/>
                <a:endParaRPr lang="en-US" sz="2400" dirty="0"/>
              </a:p>
              <a:p>
                <a:pPr marL="0" lvl="2"/>
                <a:r>
                  <a:rPr lang="en-US" sz="2400" dirty="0" smtClean="0">
                    <a:latin typeface="Times New Roman" pitchFamily="18" charset="0"/>
                    <a:cs typeface="Times New Roman" pitchFamily="18" charset="0"/>
                  </a:rPr>
                  <a:t>where</a:t>
                </a:r>
                <a:r>
                  <a:rPr lang="en-US" sz="2400" dirty="0" smtClean="0"/>
                  <a:t> </a:t>
                </a:r>
              </a:p>
              <a:p>
                <a:pPr marL="0" lvl="2"/>
                <a:endParaRPr lang="en-US" sz="2400" dirty="0" smtClean="0"/>
              </a:p>
              <a:p>
                <a:pPr marL="0" lvl="2" algn="just"/>
                <a14:m>
                  <m:oMath xmlns:m="http://schemas.openxmlformats.org/officeDocument/2006/math">
                    <m:d>
                      <m:dPr>
                        <m:begChr m:val="["/>
                        <m:endChr m:val="]"/>
                        <m:ctrlPr>
                          <a:rPr lang="en-US" sz="2000" i="1">
                            <a:latin typeface="Cambria Math"/>
                          </a:rPr>
                        </m:ctrlPr>
                      </m:dPr>
                      <m:e>
                        <m:r>
                          <a:rPr lang="en-US" sz="2000" i="1">
                            <a:latin typeface="Cambria Math"/>
                          </a:rPr>
                          <m:t>𝐺</m:t>
                        </m:r>
                      </m:e>
                    </m:d>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r>
                              <a:rPr lang="en-US" sz="2000" i="1">
                                <a:latin typeface="Cambria Math"/>
                              </a:rPr>
                              <m:t>𝐹</m:t>
                            </m:r>
                          </m:e>
                        </m:d>
                      </m:e>
                      <m:sup>
                        <m:r>
                          <a:rPr lang="en-US" sz="2000" i="1">
                            <a:latin typeface="Cambria Math"/>
                          </a:rPr>
                          <m:t>−1</m:t>
                        </m:r>
                      </m:sup>
                    </m:sSup>
                    <m:r>
                      <a:rPr lang="en-US" sz="2000" i="1">
                        <a:latin typeface="Cambria Math"/>
                      </a:rPr>
                      <m:t>=</m:t>
                    </m:r>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𝑍𝑡</m:t>
                            </m:r>
                          </m:e>
                          <m:sub>
                            <m:r>
                              <a:rPr lang="en-US" sz="2000" i="1">
                                <a:latin typeface="Cambria Math"/>
                              </a:rPr>
                              <m:t>𝑎𝑏</m:t>
                            </m:r>
                          </m:sub>
                        </m:sSub>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𝑏𝑐</m:t>
                            </m:r>
                          </m:sub>
                        </m:sSub>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𝑐𝑎</m:t>
                            </m:r>
                          </m:sub>
                        </m:sSub>
                      </m:den>
                    </m:f>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𝑍𝑡</m:t>
                                  </m:r>
                                </m:e>
                                <m:sub>
                                  <m:r>
                                    <a:rPr lang="en-US" sz="2000" i="1">
                                      <a:latin typeface="Cambria Math"/>
                                    </a:rPr>
                                    <m:t>𝑐𝑎</m:t>
                                  </m:r>
                                </m:sub>
                              </m:sSub>
                            </m:e>
                            <m:e>
                              <m:sSub>
                                <m:sSubPr>
                                  <m:ctrlPr>
                                    <a:rPr lang="en-US" sz="2000" i="1">
                                      <a:latin typeface="Cambria Math"/>
                                    </a:rPr>
                                  </m:ctrlPr>
                                </m:sSubPr>
                                <m:e>
                                  <m:r>
                                    <a:rPr lang="en-US" sz="2000" i="1">
                                      <a:latin typeface="Cambria Math"/>
                                    </a:rPr>
                                    <m:t>−</m:t>
                                  </m:r>
                                  <m:r>
                                    <a:rPr lang="en-US" sz="2000" i="1">
                                      <a:latin typeface="Cambria Math"/>
                                    </a:rPr>
                                    <m:t>𝑍𝑡</m:t>
                                  </m:r>
                                </m:e>
                                <m:sub>
                                  <m:r>
                                    <a:rPr lang="en-US" sz="2000" i="1">
                                      <a:latin typeface="Cambria Math"/>
                                    </a:rPr>
                                    <m:t>𝑏𝑐</m:t>
                                  </m:r>
                                </m:sub>
                              </m:sSub>
                            </m:e>
                            <m:e>
                              <m:r>
                                <a:rPr lang="en-US" sz="2000" i="1">
                                  <a:latin typeface="Cambria Math"/>
                                </a:rPr>
                                <m:t>1</m:t>
                              </m:r>
                            </m:e>
                          </m:mr>
                          <m:mr>
                            <m:e>
                              <m:sSub>
                                <m:sSubPr>
                                  <m:ctrlPr>
                                    <a:rPr lang="en-US" sz="2000" i="1">
                                      <a:latin typeface="Cambria Math"/>
                                    </a:rPr>
                                  </m:ctrlPr>
                                </m:sSubPr>
                                <m:e>
                                  <m:r>
                                    <a:rPr lang="en-US" sz="2000" i="1">
                                      <a:latin typeface="Cambria Math"/>
                                    </a:rPr>
                                    <m:t>𝑍𝑡</m:t>
                                  </m:r>
                                </m:e>
                                <m:sub>
                                  <m:r>
                                    <a:rPr lang="en-US" sz="2000" i="1">
                                      <a:latin typeface="Cambria Math"/>
                                    </a:rPr>
                                    <m:t>𝑐𝑎</m:t>
                                  </m:r>
                                </m:sub>
                              </m:sSub>
                            </m:e>
                            <m:e>
                              <m:sSub>
                                <m:sSubPr>
                                  <m:ctrlPr>
                                    <a:rPr lang="en-US" sz="2000" i="1">
                                      <a:latin typeface="Cambria Math"/>
                                    </a:rPr>
                                  </m:ctrlPr>
                                </m:sSubPr>
                                <m:e>
                                  <m:r>
                                    <a:rPr lang="en-US" sz="2000" i="1">
                                      <a:latin typeface="Cambria Math"/>
                                    </a:rPr>
                                    <m:t>𝑍𝑡</m:t>
                                  </m:r>
                                </m:e>
                                <m:sub>
                                  <m:r>
                                    <a:rPr lang="en-US" sz="2000" i="1">
                                      <a:latin typeface="Cambria Math"/>
                                    </a:rPr>
                                    <m:t>𝑎𝑏</m:t>
                                  </m:r>
                                </m:sub>
                              </m:sSub>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𝑐𝑎</m:t>
                                  </m:r>
                                </m:sub>
                              </m:sSub>
                            </m:e>
                            <m:e>
                              <m:r>
                                <a:rPr lang="en-US" sz="2000" i="1">
                                  <a:latin typeface="Cambria Math"/>
                                </a:rPr>
                                <m:t>1</m:t>
                              </m:r>
                            </m:e>
                          </m:mr>
                          <m:mr>
                            <m:e>
                              <m:sSub>
                                <m:sSubPr>
                                  <m:ctrlPr>
                                    <a:rPr lang="en-US" sz="2000" i="1">
                                      <a:latin typeface="Cambria Math"/>
                                    </a:rPr>
                                  </m:ctrlPr>
                                </m:sSubPr>
                                <m:e>
                                  <m:r>
                                    <a:rPr lang="en-US" sz="2000" i="1">
                                      <a:latin typeface="Cambria Math"/>
                                    </a:rPr>
                                    <m:t>−</m:t>
                                  </m:r>
                                  <m:r>
                                    <a:rPr lang="en-US" sz="2000" i="1">
                                      <a:latin typeface="Cambria Math"/>
                                    </a:rPr>
                                    <m:t>𝑍𝑡</m:t>
                                  </m:r>
                                </m:e>
                                <m:sub>
                                  <m:r>
                                    <a:rPr lang="en-US" sz="2000" i="1">
                                      <a:latin typeface="Cambria Math"/>
                                    </a:rPr>
                                    <m:t>𝑎𝑏</m:t>
                                  </m:r>
                                </m:sub>
                              </m:sSub>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𝑏𝑐</m:t>
                                  </m:r>
                                </m:sub>
                              </m:sSub>
                            </m:e>
                            <m:e>
                              <m:sSub>
                                <m:sSubPr>
                                  <m:ctrlPr>
                                    <a:rPr lang="en-US" sz="2000" i="1">
                                      <a:latin typeface="Cambria Math"/>
                                    </a:rPr>
                                  </m:ctrlPr>
                                </m:sSubPr>
                                <m:e>
                                  <m:r>
                                    <a:rPr lang="en-US" sz="2000" i="1">
                                      <a:latin typeface="Cambria Math"/>
                                    </a:rPr>
                                    <m:t>−</m:t>
                                  </m:r>
                                  <m:r>
                                    <a:rPr lang="en-US" sz="2000" i="1">
                                      <a:latin typeface="Cambria Math"/>
                                    </a:rPr>
                                    <m:t>𝑍𝑡</m:t>
                                  </m:r>
                                </m:e>
                                <m:sub>
                                  <m:r>
                                    <a:rPr lang="en-US" sz="2000" i="1">
                                      <a:latin typeface="Cambria Math"/>
                                    </a:rPr>
                                    <m:t>𝑏𝑐</m:t>
                                  </m:r>
                                </m:sub>
                              </m:sSub>
                            </m:e>
                            <m:e>
                              <m:r>
                                <a:rPr lang="en-US" sz="2000" i="1">
                                  <a:latin typeface="Cambria Math"/>
                                </a:rPr>
                                <m:t>1</m:t>
                              </m:r>
                            </m:e>
                          </m:mr>
                        </m:m>
                      </m:e>
                    </m:d>
                  </m:oMath>
                </a14:m>
                <a:r>
                  <a:rPr lang="en-US" sz="2000" dirty="0"/>
                  <a:t>	</a:t>
                </a:r>
                <a:r>
                  <a:rPr lang="en-US" sz="2000" dirty="0" smtClean="0">
                    <a:latin typeface="Times New Roman" pitchFamily="18" charset="0"/>
                    <a:cs typeface="Times New Roman" pitchFamily="18" charset="0"/>
                  </a:rPr>
                  <a:t>(113)</a:t>
                </a:r>
                <a:endParaRPr lang="en-US" sz="2000" dirty="0">
                  <a:latin typeface="Times New Roman" pitchFamily="18" charset="0"/>
                  <a:cs typeface="Times New Roman" pitchFamily="18" charset="0"/>
                </a:endParaRPr>
              </a:p>
            </p:txBody>
          </p:sp>
        </mc:Choice>
        <mc:Fallback>
          <p:sp>
            <p:nvSpPr>
              <p:cNvPr id="3" name="Rectangle 2"/>
              <p:cNvSpPr>
                <a:spLocks noRot="1" noChangeAspect="1" noMove="1" noResize="1" noEditPoints="1" noAdjustHandles="1" noChangeArrowheads="1" noChangeShapeType="1" noTextEdit="1"/>
              </p:cNvSpPr>
              <p:nvPr/>
            </p:nvSpPr>
            <p:spPr>
              <a:xfrm>
                <a:off x="533400" y="2047459"/>
                <a:ext cx="8229600" cy="3286541"/>
              </a:xfrm>
              <a:prstGeom prst="rect">
                <a:avLst/>
              </a:prstGeom>
              <a:blipFill rotWithShape="1">
                <a:blip r:embed="rId3"/>
                <a:stretch>
                  <a:fillRect l="-1185" t="-1484"/>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B6F15528-21DE-4FAA-801E-634DDDAF4B2B}" type="slidenum">
              <a:rPr lang="en-US" smtClean="0"/>
              <a:pPr/>
              <a:t>174</a:t>
            </a:fld>
            <a:endParaRPr lang="en-US"/>
          </a:p>
        </p:txBody>
      </p:sp>
      <p:sp>
        <p:nvSpPr>
          <p:cNvPr id="8" name="TextBox 7"/>
          <p:cNvSpPr txBox="1"/>
          <p:nvPr/>
        </p:nvSpPr>
        <p:spPr>
          <a:xfrm>
            <a:off x="-20972" y="381000"/>
            <a:ext cx="9144000" cy="1077218"/>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a:t>
            </a:r>
            <a:r>
              <a:rPr lang="en-US" sz="3200" dirty="0" smtClean="0">
                <a:latin typeface="Times New Roman" pitchFamily="18" charset="0"/>
                <a:cs typeface="Times New Roman" pitchFamily="18" charset="0"/>
              </a:rPr>
              <a:t>Models</a:t>
            </a:r>
          </a:p>
          <a:p>
            <a:pPr marL="457200" lvl="4" algn="ctr"/>
            <a:r>
              <a:rPr lang="en-US" sz="3200" dirty="0">
                <a:latin typeface="Times New Roman" pitchFamily="18" charset="0"/>
                <a:cs typeface="Times New Roman" pitchFamily="18" charset="0"/>
              </a:rPr>
              <a:t>The </a:t>
            </a:r>
            <a:r>
              <a:rPr lang="en-US" sz="3200" dirty="0" smtClean="0">
                <a:latin typeface="Times New Roman" pitchFamily="18" charset="0"/>
                <a:cs typeface="Times New Roman" pitchFamily="18" charset="0"/>
              </a:rPr>
              <a:t>Delta-Delta Connection</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2479160663"/>
      </p:ext>
    </p:extLst>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Rectangle 1"/>
              <p:cNvSpPr/>
              <p:nvPr/>
            </p:nvSpPr>
            <p:spPr>
              <a:xfrm>
                <a:off x="381000" y="1723788"/>
                <a:ext cx="8763000" cy="2086212"/>
              </a:xfrm>
              <a:prstGeom prst="rect">
                <a:avLst/>
              </a:prstGeom>
            </p:spPr>
            <p:txBody>
              <a:bodyPr wrap="square">
                <a:spAutoFit/>
              </a:bodyPr>
              <a:lstStyle/>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Writing </a:t>
                </a:r>
                <a:r>
                  <a:rPr lang="en-US" sz="2400" dirty="0">
                    <a:latin typeface="Times New Roman" pitchFamily="18" charset="0"/>
                    <a:cs typeface="Times New Roman" pitchFamily="18" charset="0"/>
                  </a:rPr>
                  <a:t>equation </a:t>
                </a:r>
                <a:r>
                  <a:rPr lang="en-US" sz="2400" dirty="0" smtClean="0">
                    <a:latin typeface="Times New Roman" pitchFamily="18" charset="0"/>
                    <a:cs typeface="Times New Roman" pitchFamily="18" charset="0"/>
                  </a:rPr>
                  <a:t>(112) </a:t>
                </a:r>
                <a:r>
                  <a:rPr lang="en-US" sz="2400" dirty="0">
                    <a:latin typeface="Times New Roman" pitchFamily="18" charset="0"/>
                    <a:cs typeface="Times New Roman" pitchFamily="18" charset="0"/>
                  </a:rPr>
                  <a:t>in the matrix form gives:</a:t>
                </a:r>
              </a:p>
              <a:p>
                <a:pPr marL="342900" lvl="2" indent="-342900">
                  <a:buFont typeface="Arial" pitchFamily="34" charset="0"/>
                  <a:buChar char="•"/>
                </a:pPr>
                <a:endParaRPr lang="en-US" b="1" dirty="0">
                  <a:solidFill>
                    <a:srgbClr val="FF0000"/>
                  </a:solidFill>
                </a:endParaRPr>
              </a:p>
              <a:p>
                <a:pPr algn="ctr"/>
                <a:r>
                  <a:rPr lang="en-US" sz="2000" dirty="0" smtClean="0"/>
                  <a:t>         </a:t>
                </a: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𝑏𝑎</m:t>
                                  </m:r>
                                </m:sub>
                              </m:sSub>
                            </m:e>
                          </m:mr>
                          <m:mr>
                            <m:e>
                              <m:sSub>
                                <m:sSubPr>
                                  <m:ctrlPr>
                                    <a:rPr lang="en-US" sz="2000" i="1">
                                      <a:latin typeface="Cambria Math"/>
                                    </a:rPr>
                                  </m:ctrlPr>
                                </m:sSubPr>
                                <m:e>
                                  <m:r>
                                    <a:rPr lang="en-US" sz="2000" i="1">
                                      <a:latin typeface="Cambria Math"/>
                                    </a:rPr>
                                    <m:t>𝐼</m:t>
                                  </m:r>
                                </m:e>
                                <m:sub>
                                  <m:r>
                                    <a:rPr lang="en-US" sz="2000" i="1">
                                      <a:latin typeface="Cambria Math"/>
                                    </a:rPr>
                                    <m:t>𝑐𝑏</m:t>
                                  </m:r>
                                </m:sub>
                              </m:sSub>
                            </m:e>
                          </m:mr>
                          <m:mr>
                            <m:e>
                              <m:sSub>
                                <m:sSubPr>
                                  <m:ctrlPr>
                                    <a:rPr lang="en-US" sz="2000" i="1">
                                      <a:latin typeface="Cambria Math"/>
                                    </a:rPr>
                                  </m:ctrlPr>
                                </m:sSubPr>
                                <m:e>
                                  <m:r>
                                    <a:rPr lang="en-US" sz="2000" i="1">
                                      <a:latin typeface="Cambria Math"/>
                                    </a:rPr>
                                    <m:t>𝐼</m:t>
                                  </m:r>
                                </m:e>
                                <m:sub>
                                  <m:r>
                                    <a:rPr lang="en-US" sz="2000" i="1">
                                      <a:latin typeface="Cambria Math"/>
                                    </a:rPr>
                                    <m:t>𝑎𝑐</m:t>
                                  </m:r>
                                </m:sub>
                              </m:sSub>
                            </m:e>
                          </m:mr>
                        </m:m>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𝐺</m:t>
                                  </m:r>
                                </m:e>
                                <m:sub>
                                  <m:r>
                                    <a:rPr lang="en-US" sz="2000" i="1">
                                      <a:latin typeface="Cambria Math"/>
                                    </a:rPr>
                                    <m:t>11</m:t>
                                  </m:r>
                                </m:sub>
                              </m:sSub>
                            </m:e>
                            <m:e>
                              <m:sSub>
                                <m:sSubPr>
                                  <m:ctrlPr>
                                    <a:rPr lang="en-US" sz="2000" i="1">
                                      <a:latin typeface="Cambria Math"/>
                                    </a:rPr>
                                  </m:ctrlPr>
                                </m:sSubPr>
                                <m:e>
                                  <m:r>
                                    <a:rPr lang="en-US" sz="2000" i="1">
                                      <a:latin typeface="Cambria Math"/>
                                    </a:rPr>
                                    <m:t>𝐺</m:t>
                                  </m:r>
                                </m:e>
                                <m:sub>
                                  <m:r>
                                    <a:rPr lang="en-US" sz="2000" i="1">
                                      <a:latin typeface="Cambria Math"/>
                                    </a:rPr>
                                    <m:t>12</m:t>
                                  </m:r>
                                </m:sub>
                              </m:sSub>
                            </m:e>
                            <m:e>
                              <m:sSub>
                                <m:sSubPr>
                                  <m:ctrlPr>
                                    <a:rPr lang="en-US" sz="2000" i="1">
                                      <a:latin typeface="Cambria Math"/>
                                    </a:rPr>
                                  </m:ctrlPr>
                                </m:sSubPr>
                                <m:e>
                                  <m:r>
                                    <a:rPr lang="en-US" sz="2000" i="1">
                                      <a:latin typeface="Cambria Math"/>
                                    </a:rPr>
                                    <m:t>𝐺</m:t>
                                  </m:r>
                                </m:e>
                                <m:sub>
                                  <m:r>
                                    <a:rPr lang="en-US" sz="2000" i="1">
                                      <a:latin typeface="Cambria Math"/>
                                    </a:rPr>
                                    <m:t>13</m:t>
                                  </m:r>
                                </m:sub>
                              </m:sSub>
                            </m:e>
                          </m:mr>
                          <m:mr>
                            <m:e>
                              <m:sSub>
                                <m:sSubPr>
                                  <m:ctrlPr>
                                    <a:rPr lang="en-US" sz="2000" i="1">
                                      <a:latin typeface="Cambria Math"/>
                                    </a:rPr>
                                  </m:ctrlPr>
                                </m:sSubPr>
                                <m:e>
                                  <m:r>
                                    <a:rPr lang="en-US" sz="2000" i="1">
                                      <a:latin typeface="Cambria Math"/>
                                    </a:rPr>
                                    <m:t>𝐺</m:t>
                                  </m:r>
                                </m:e>
                                <m:sub>
                                  <m:r>
                                    <a:rPr lang="en-US" sz="2000" i="1">
                                      <a:latin typeface="Cambria Math"/>
                                    </a:rPr>
                                    <m:t>21</m:t>
                                  </m:r>
                                </m:sub>
                              </m:sSub>
                            </m:e>
                            <m:e>
                              <m:sSub>
                                <m:sSubPr>
                                  <m:ctrlPr>
                                    <a:rPr lang="en-US" sz="2000" i="1">
                                      <a:latin typeface="Cambria Math"/>
                                    </a:rPr>
                                  </m:ctrlPr>
                                </m:sSubPr>
                                <m:e>
                                  <m:r>
                                    <a:rPr lang="en-US" sz="2000" i="1">
                                      <a:latin typeface="Cambria Math"/>
                                    </a:rPr>
                                    <m:t>𝐺</m:t>
                                  </m:r>
                                </m:e>
                                <m:sub>
                                  <m:r>
                                    <a:rPr lang="en-US" sz="2000" i="1">
                                      <a:latin typeface="Cambria Math"/>
                                    </a:rPr>
                                    <m:t>22</m:t>
                                  </m:r>
                                </m:sub>
                              </m:sSub>
                            </m:e>
                            <m:e>
                              <m:sSub>
                                <m:sSubPr>
                                  <m:ctrlPr>
                                    <a:rPr lang="en-US" sz="2000" i="1">
                                      <a:latin typeface="Cambria Math"/>
                                    </a:rPr>
                                  </m:ctrlPr>
                                </m:sSubPr>
                                <m:e>
                                  <m:r>
                                    <a:rPr lang="en-US" sz="2000" i="1">
                                      <a:latin typeface="Cambria Math"/>
                                    </a:rPr>
                                    <m:t>𝐺</m:t>
                                  </m:r>
                                </m:e>
                                <m:sub>
                                  <m:r>
                                    <a:rPr lang="en-US" sz="2000" i="1">
                                      <a:latin typeface="Cambria Math"/>
                                    </a:rPr>
                                    <m:t>23</m:t>
                                  </m:r>
                                </m:sub>
                              </m:sSub>
                            </m:e>
                          </m:mr>
                          <m:mr>
                            <m:e>
                              <m:sSub>
                                <m:sSubPr>
                                  <m:ctrlPr>
                                    <a:rPr lang="en-US" sz="2000" i="1">
                                      <a:latin typeface="Cambria Math"/>
                                    </a:rPr>
                                  </m:ctrlPr>
                                </m:sSubPr>
                                <m:e>
                                  <m:r>
                                    <a:rPr lang="en-US" sz="2000" i="1">
                                      <a:latin typeface="Cambria Math"/>
                                    </a:rPr>
                                    <m:t>𝐺</m:t>
                                  </m:r>
                                </m:e>
                                <m:sub>
                                  <m:r>
                                    <a:rPr lang="en-US" sz="2000" i="1">
                                      <a:latin typeface="Cambria Math"/>
                                    </a:rPr>
                                    <m:t>31</m:t>
                                  </m:r>
                                </m:sub>
                              </m:sSub>
                            </m:e>
                            <m:e>
                              <m:sSub>
                                <m:sSubPr>
                                  <m:ctrlPr>
                                    <a:rPr lang="en-US" sz="2000" i="1">
                                      <a:latin typeface="Cambria Math"/>
                                    </a:rPr>
                                  </m:ctrlPr>
                                </m:sSubPr>
                                <m:e>
                                  <m:r>
                                    <a:rPr lang="en-US" sz="2000" i="1">
                                      <a:latin typeface="Cambria Math"/>
                                    </a:rPr>
                                    <m:t>𝐺</m:t>
                                  </m:r>
                                </m:e>
                                <m:sub>
                                  <m:r>
                                    <a:rPr lang="en-US" sz="2000" i="1">
                                      <a:latin typeface="Cambria Math"/>
                                    </a:rPr>
                                    <m:t>32</m:t>
                                  </m:r>
                                </m:sub>
                              </m:sSub>
                            </m:e>
                            <m:e>
                              <m:sSub>
                                <m:sSubPr>
                                  <m:ctrlPr>
                                    <a:rPr lang="en-US" sz="2000" i="1">
                                      <a:latin typeface="Cambria Math"/>
                                    </a:rPr>
                                  </m:ctrlPr>
                                </m:sSubPr>
                                <m:e>
                                  <m:r>
                                    <a:rPr lang="en-US" sz="2000" i="1">
                                      <a:latin typeface="Cambria Math"/>
                                    </a:rPr>
                                    <m:t>𝐺</m:t>
                                  </m:r>
                                </m:e>
                                <m:sub>
                                  <m:r>
                                    <a:rPr lang="en-US" sz="2000" i="1">
                                      <a:latin typeface="Cambria Math"/>
                                    </a:rPr>
                                    <m:t>33</m:t>
                                  </m:r>
                                </m:sub>
                              </m:sSub>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𝑎</m:t>
                                  </m:r>
                                </m:sub>
                              </m:sSub>
                            </m:e>
                          </m:mr>
                          <m:mr>
                            <m:e>
                              <m:sSub>
                                <m:sSubPr>
                                  <m:ctrlPr>
                                    <a:rPr lang="en-US" sz="2000" i="1">
                                      <a:latin typeface="Cambria Math"/>
                                    </a:rPr>
                                  </m:ctrlPr>
                                </m:sSubPr>
                                <m:e>
                                  <m:r>
                                    <a:rPr lang="en-US" sz="2000" i="1">
                                      <a:latin typeface="Cambria Math"/>
                                    </a:rPr>
                                    <m:t>𝐼</m:t>
                                  </m:r>
                                </m:e>
                                <m:sub>
                                  <m:r>
                                    <a:rPr lang="en-US" sz="2000" i="1">
                                      <a:latin typeface="Cambria Math"/>
                                    </a:rPr>
                                    <m:t>𝑏</m:t>
                                  </m:r>
                                </m:sub>
                              </m:sSub>
                            </m:e>
                          </m:mr>
                          <m:mr>
                            <m:e>
                              <m:r>
                                <a:rPr lang="en-US" sz="2000" i="1">
                                  <a:latin typeface="Cambria Math"/>
                                </a:rPr>
                                <m:t>0</m:t>
                              </m:r>
                            </m:e>
                          </m:mr>
                        </m:m>
                      </m:e>
                    </m:d>
                  </m:oMath>
                </a14:m>
                <a:r>
                  <a:rPr lang="en-US" sz="2000" dirty="0" smtClean="0"/>
                  <a:t>		</a:t>
                </a:r>
                <a:r>
                  <a:rPr lang="en-US" sz="2000" dirty="0" smtClean="0">
                    <a:latin typeface="Times New Roman" pitchFamily="18" charset="0"/>
                    <a:cs typeface="Times New Roman" pitchFamily="18" charset="0"/>
                  </a:rPr>
                  <a:t>(114)</a:t>
                </a:r>
                <a:endParaRPr lang="en-US" sz="2000" dirty="0">
                  <a:latin typeface="Times New Roman" pitchFamily="18" charset="0"/>
                  <a:cs typeface="Times New Roman" pitchFamily="18" charset="0"/>
                </a:endParaRPr>
              </a:p>
            </p:txBody>
          </p:sp>
        </mc:Choice>
        <mc:Fallback>
          <p:sp>
            <p:nvSpPr>
              <p:cNvPr id="2" name="Rectangle 1"/>
              <p:cNvSpPr>
                <a:spLocks noRot="1" noChangeAspect="1" noMove="1" noResize="1" noEditPoints="1" noAdjustHandles="1" noChangeArrowheads="1" noChangeShapeType="1" noTextEdit="1"/>
              </p:cNvSpPr>
              <p:nvPr/>
            </p:nvSpPr>
            <p:spPr>
              <a:xfrm>
                <a:off x="381000" y="1723788"/>
                <a:ext cx="8763000" cy="2086212"/>
              </a:xfrm>
              <a:prstGeom prst="rect">
                <a:avLst/>
              </a:prstGeom>
              <a:blipFill rotWithShape="1">
                <a:blip r:embed="rId2"/>
                <a:stretch>
                  <a:fillRect l="-97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 name="Rectangle 2"/>
              <p:cNvSpPr/>
              <p:nvPr/>
            </p:nvSpPr>
            <p:spPr>
              <a:xfrm>
                <a:off x="381000" y="3733800"/>
                <a:ext cx="8458200" cy="1846659"/>
              </a:xfrm>
              <a:prstGeom prst="rect">
                <a:avLst/>
              </a:prstGeom>
            </p:spPr>
            <p:txBody>
              <a:bodyPr wrap="square">
                <a:spAutoFit/>
              </a:bodyPr>
              <a:lstStyle/>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From </a:t>
                </a:r>
                <a:r>
                  <a:rPr lang="en-US" sz="2400" dirty="0">
                    <a:latin typeface="Times New Roman" pitchFamily="18" charset="0"/>
                    <a:cs typeface="Times New Roman" pitchFamily="18" charset="0"/>
                  </a:rPr>
                  <a:t>equation </a:t>
                </a:r>
                <a:r>
                  <a:rPr lang="en-US" sz="2400" dirty="0" smtClean="0">
                    <a:latin typeface="Times New Roman" pitchFamily="18" charset="0"/>
                    <a:cs typeface="Times New Roman" pitchFamily="18" charset="0"/>
                  </a:rPr>
                  <a:t>(113) and </a:t>
                </a:r>
                <a:r>
                  <a:rPr lang="en-US" sz="2400" dirty="0">
                    <a:latin typeface="Times New Roman" pitchFamily="18" charset="0"/>
                    <a:cs typeface="Times New Roman" pitchFamily="18" charset="0"/>
                  </a:rPr>
                  <a:t>equation </a:t>
                </a:r>
                <a:r>
                  <a:rPr lang="en-US" sz="2400" dirty="0" smtClean="0">
                    <a:latin typeface="Times New Roman" pitchFamily="18" charset="0"/>
                    <a:cs typeface="Times New Roman" pitchFamily="18" charset="0"/>
                  </a:rPr>
                  <a:t>(114), </a:t>
                </a:r>
                <a:r>
                  <a:rPr lang="en-US" sz="2400" dirty="0">
                    <a:latin typeface="Times New Roman" pitchFamily="18" charset="0"/>
                    <a:cs typeface="Times New Roman" pitchFamily="18" charset="0"/>
                  </a:rPr>
                  <a:t>it can be seen that the delta currents are a function of the transformer impedances and the line currents in phases </a:t>
                </a:r>
                <a14:m>
                  <m:oMath xmlns:m="http://schemas.openxmlformats.org/officeDocument/2006/math">
                    <m:r>
                      <a:rPr lang="en-US" sz="2400" i="1" dirty="0" smtClean="0">
                        <a:latin typeface="Cambria Math"/>
                      </a:rPr>
                      <m:t>𝑎</m:t>
                    </m:r>
                  </m:oMath>
                </a14:m>
                <a:r>
                  <a:rPr lang="en-US" sz="2400" dirty="0">
                    <a:latin typeface="Times New Roman" pitchFamily="18" charset="0"/>
                    <a:cs typeface="Times New Roman" pitchFamily="18" charset="0"/>
                  </a:rPr>
                  <a:t> and </a:t>
                </a:r>
                <a14:m>
                  <m:oMath xmlns:m="http://schemas.openxmlformats.org/officeDocument/2006/math">
                    <m:r>
                      <a:rPr lang="en-US" sz="2400" i="1" dirty="0" smtClean="0">
                        <a:latin typeface="Cambria Math"/>
                      </a:rPr>
                      <m:t>𝑏</m:t>
                    </m:r>
                  </m:oMath>
                </a14:m>
                <a:r>
                  <a:rPr lang="en-US" sz="2400" dirty="0" smtClean="0">
                    <a:latin typeface="Times New Roman" pitchFamily="18" charset="0"/>
                    <a:cs typeface="Times New Roman" pitchFamily="18" charset="0"/>
                  </a:rPr>
                  <a:t>.</a:t>
                </a:r>
                <a:r>
                  <a:rPr lang="en-US" sz="2400" dirty="0">
                    <a:latin typeface="Times New Roman" pitchFamily="18" charset="0"/>
                    <a:cs typeface="Times New Roman" pitchFamily="18" charset="0"/>
                  </a:rPr>
                  <a:t> </a:t>
                </a:r>
              </a:p>
              <a:p>
                <a:pPr marL="342900" lvl="2" indent="-342900">
                  <a:buFont typeface="Arial" pitchFamily="34" charset="0"/>
                  <a:buChar char="•"/>
                </a:pPr>
                <a:endParaRPr lang="en-US" dirty="0"/>
              </a:p>
            </p:txBody>
          </p:sp>
        </mc:Choice>
        <mc:Fallback>
          <p:sp>
            <p:nvSpPr>
              <p:cNvPr id="3" name="Rectangle 2"/>
              <p:cNvSpPr>
                <a:spLocks noRot="1" noChangeAspect="1" noMove="1" noResize="1" noEditPoints="1" noAdjustHandles="1" noChangeArrowheads="1" noChangeShapeType="1" noTextEdit="1"/>
              </p:cNvSpPr>
              <p:nvPr/>
            </p:nvSpPr>
            <p:spPr>
              <a:xfrm>
                <a:off x="381000" y="3733800"/>
                <a:ext cx="8458200" cy="1846659"/>
              </a:xfrm>
              <a:prstGeom prst="rect">
                <a:avLst/>
              </a:prstGeom>
              <a:blipFill rotWithShape="1">
                <a:blip r:embed="rId3"/>
                <a:stretch>
                  <a:fillRect l="-1009"/>
                </a:stretch>
              </a:blipFill>
            </p:spPr>
            <p:txBody>
              <a:bodyPr/>
              <a:lstStyle/>
              <a:p>
                <a:r>
                  <a:rPr lang="en-US">
                    <a:noFill/>
                  </a:rPr>
                  <a:t> </a:t>
                </a:r>
              </a:p>
            </p:txBody>
          </p:sp>
        </mc:Fallback>
      </mc:AlternateContent>
      <p:sp>
        <p:nvSpPr>
          <p:cNvPr id="6" name="Slide Number Placeholder 5"/>
          <p:cNvSpPr>
            <a:spLocks noGrp="1"/>
          </p:cNvSpPr>
          <p:nvPr>
            <p:ph type="sldNum" sz="quarter" idx="12"/>
          </p:nvPr>
        </p:nvSpPr>
        <p:spPr/>
        <p:txBody>
          <a:bodyPr/>
          <a:lstStyle/>
          <a:p>
            <a:fld id="{B6F15528-21DE-4FAA-801E-634DDDAF4B2B}" type="slidenum">
              <a:rPr lang="en-US" smtClean="0"/>
              <a:pPr/>
              <a:t>175</a:t>
            </a:fld>
            <a:endParaRPr lang="en-US"/>
          </a:p>
        </p:txBody>
      </p:sp>
      <p:sp>
        <p:nvSpPr>
          <p:cNvPr id="7" name="TextBox 6"/>
          <p:cNvSpPr txBox="1"/>
          <p:nvPr/>
        </p:nvSpPr>
        <p:spPr>
          <a:xfrm>
            <a:off x="-20972" y="381000"/>
            <a:ext cx="9144000" cy="1077218"/>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a:t>
            </a:r>
            <a:r>
              <a:rPr lang="en-US" sz="3200" dirty="0" smtClean="0">
                <a:latin typeface="Times New Roman" pitchFamily="18" charset="0"/>
                <a:cs typeface="Times New Roman" pitchFamily="18" charset="0"/>
              </a:rPr>
              <a:t>Models</a:t>
            </a:r>
          </a:p>
          <a:p>
            <a:pPr marL="457200" lvl="4" algn="ctr"/>
            <a:r>
              <a:rPr lang="en-US" sz="3200" dirty="0">
                <a:latin typeface="Times New Roman" pitchFamily="18" charset="0"/>
                <a:cs typeface="Times New Roman" pitchFamily="18" charset="0"/>
              </a:rPr>
              <a:t>The </a:t>
            </a:r>
            <a:r>
              <a:rPr lang="en-US" sz="3200" dirty="0" smtClean="0">
                <a:latin typeface="Times New Roman" pitchFamily="18" charset="0"/>
                <a:cs typeface="Times New Roman" pitchFamily="18" charset="0"/>
              </a:rPr>
              <a:t>Delta-Delta Connection</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3008161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mc:Choice xmlns:a14="http://schemas.microsoft.com/office/drawing/2010/main" Requires="a14">
          <p:sp>
            <p:nvSpPr>
              <p:cNvPr id="7" name="TextBox 6"/>
              <p:cNvSpPr txBox="1"/>
              <p:nvPr/>
            </p:nvSpPr>
            <p:spPr>
              <a:xfrm>
                <a:off x="457200" y="1441313"/>
                <a:ext cx="8382000" cy="5188087"/>
              </a:xfrm>
              <a:prstGeom prst="rect">
                <a:avLst/>
              </a:prstGeom>
              <a:noFill/>
            </p:spPr>
            <p:txBody>
              <a:bodyPr wrap="square" rtlCol="0">
                <a:spAutoFit/>
              </a:bodyPr>
              <a:lstStyle/>
              <a:p>
                <a:pPr marL="342900" lvl="2" indent="-342900">
                  <a:buFont typeface="Arial" pitchFamily="34" charset="0"/>
                  <a:buChar char="•"/>
                </a:pPr>
                <a:endParaRPr lang="en-US" sz="1200" dirty="0" smtClean="0"/>
              </a:p>
              <a:p>
                <a:pPr marL="342900" lvl="2" indent="-342900">
                  <a:buFont typeface="Wingdings" pitchFamily="2" charset="2"/>
                  <a:buChar char="Ø"/>
                </a:pPr>
                <a:r>
                  <a:rPr lang="en-US" sz="2400" dirty="0" smtClean="0">
                    <a:latin typeface="Times New Roman" pitchFamily="18" charset="0"/>
                    <a:cs typeface="Times New Roman" pitchFamily="18" charset="0"/>
                  </a:rPr>
                  <a:t>Equation (114) can be modified to include the line current in phase </a:t>
                </a:r>
                <a14:m>
                  <m:oMath xmlns:m="http://schemas.openxmlformats.org/officeDocument/2006/math">
                    <m:r>
                      <a:rPr lang="en-US" sz="2400" i="1" dirty="0" smtClean="0">
                        <a:latin typeface="Cambria Math"/>
                      </a:rPr>
                      <m:t>𝑐</m:t>
                    </m:r>
                  </m:oMath>
                </a14:m>
                <a:r>
                  <a:rPr lang="en-US" sz="2400" dirty="0" smtClean="0">
                    <a:latin typeface="Times New Roman" pitchFamily="18" charset="0"/>
                    <a:cs typeface="Times New Roman" pitchFamily="18" charset="0"/>
                  </a:rPr>
                  <a:t> by setting the last column of the </a:t>
                </a:r>
                <a14:m>
                  <m:oMath xmlns:m="http://schemas.openxmlformats.org/officeDocument/2006/math">
                    <m:r>
                      <a:rPr lang="en-US" sz="2400" i="1" dirty="0" smtClean="0">
                        <a:latin typeface="Cambria Math"/>
                      </a:rPr>
                      <m:t>[</m:t>
                    </m:r>
                    <m:r>
                      <a:rPr lang="en-US" sz="2400" i="1" dirty="0" smtClean="0">
                        <a:latin typeface="Cambria Math"/>
                      </a:rPr>
                      <m:t>𝐺</m:t>
                    </m:r>
                    <m:r>
                      <a:rPr lang="en-US" sz="2400" i="1" dirty="0" smtClean="0">
                        <a:latin typeface="Cambria Math"/>
                      </a:rPr>
                      <m:t>]</m:t>
                    </m:r>
                  </m:oMath>
                </a14:m>
                <a:r>
                  <a:rPr lang="en-US" sz="2400" dirty="0" smtClean="0">
                    <a:latin typeface="Times New Roman" pitchFamily="18" charset="0"/>
                    <a:cs typeface="Times New Roman" pitchFamily="18" charset="0"/>
                  </a:rPr>
                  <a:t> matrix to zeros.</a:t>
                </a:r>
              </a:p>
              <a:p>
                <a:pPr marL="342900" lvl="2" indent="-342900">
                  <a:buFont typeface="Arial" pitchFamily="34" charset="0"/>
                  <a:buChar char="•"/>
                </a:pPr>
                <a:endParaRPr lang="en-US" sz="2400" dirty="0" smtClean="0"/>
              </a:p>
              <a:p>
                <a:pPr marL="0" lvl="2" algn="just"/>
                <a:r>
                  <a:rPr lang="en-US" sz="2000" dirty="0" smtClean="0"/>
                  <a:t>   </a:t>
                </a:r>
                <a:r>
                  <a:rPr lang="en-US" sz="2000" dirty="0" smtClean="0"/>
                  <a:t>		</a:t>
                </a: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𝑏𝑎</m:t>
                                  </m:r>
                                </m:sub>
                              </m:sSub>
                            </m:e>
                          </m:mr>
                          <m:mr>
                            <m:e>
                              <m:sSub>
                                <m:sSubPr>
                                  <m:ctrlPr>
                                    <a:rPr lang="en-US" sz="2000" i="1">
                                      <a:latin typeface="Cambria Math"/>
                                    </a:rPr>
                                  </m:ctrlPr>
                                </m:sSubPr>
                                <m:e>
                                  <m:r>
                                    <a:rPr lang="en-US" sz="2000" i="1">
                                      <a:latin typeface="Cambria Math"/>
                                    </a:rPr>
                                    <m:t>𝐼</m:t>
                                  </m:r>
                                </m:e>
                                <m:sub>
                                  <m:r>
                                    <a:rPr lang="en-US" sz="2000" i="1">
                                      <a:latin typeface="Cambria Math"/>
                                    </a:rPr>
                                    <m:t>𝑐𝑏</m:t>
                                  </m:r>
                                </m:sub>
                              </m:sSub>
                            </m:e>
                          </m:mr>
                          <m:mr>
                            <m:e>
                              <m:sSub>
                                <m:sSubPr>
                                  <m:ctrlPr>
                                    <a:rPr lang="en-US" sz="2000" i="1">
                                      <a:latin typeface="Cambria Math"/>
                                    </a:rPr>
                                  </m:ctrlPr>
                                </m:sSubPr>
                                <m:e>
                                  <m:r>
                                    <a:rPr lang="en-US" sz="2000" i="1">
                                      <a:latin typeface="Cambria Math"/>
                                    </a:rPr>
                                    <m:t>𝐼</m:t>
                                  </m:r>
                                </m:e>
                                <m:sub>
                                  <m:r>
                                    <a:rPr lang="en-US" sz="2000" i="1">
                                      <a:latin typeface="Cambria Math"/>
                                    </a:rPr>
                                    <m:t>𝑎𝑐</m:t>
                                  </m:r>
                                </m:sub>
                              </m:sSub>
                            </m:e>
                          </m:mr>
                        </m:m>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𝐺</m:t>
                                  </m:r>
                                </m:e>
                                <m:sub>
                                  <m:r>
                                    <a:rPr lang="en-US" sz="2000" i="1">
                                      <a:latin typeface="Cambria Math"/>
                                    </a:rPr>
                                    <m:t>11</m:t>
                                  </m:r>
                                </m:sub>
                              </m:sSub>
                            </m:e>
                            <m:e>
                              <m:sSub>
                                <m:sSubPr>
                                  <m:ctrlPr>
                                    <a:rPr lang="en-US" sz="2000" i="1">
                                      <a:latin typeface="Cambria Math"/>
                                    </a:rPr>
                                  </m:ctrlPr>
                                </m:sSubPr>
                                <m:e>
                                  <m:r>
                                    <a:rPr lang="en-US" sz="2000" i="1">
                                      <a:latin typeface="Cambria Math"/>
                                    </a:rPr>
                                    <m:t>𝐺</m:t>
                                  </m:r>
                                </m:e>
                                <m:sub>
                                  <m:r>
                                    <a:rPr lang="en-US" sz="2000" i="1">
                                      <a:latin typeface="Cambria Math"/>
                                    </a:rPr>
                                    <m:t>12</m:t>
                                  </m:r>
                                </m:sub>
                              </m:sSub>
                            </m:e>
                            <m:e>
                              <m:r>
                                <a:rPr lang="en-US" sz="2000" i="1">
                                  <a:latin typeface="Cambria Math"/>
                                </a:rPr>
                                <m:t>0</m:t>
                              </m:r>
                            </m:e>
                          </m:mr>
                          <m:mr>
                            <m:e>
                              <m:sSub>
                                <m:sSubPr>
                                  <m:ctrlPr>
                                    <a:rPr lang="en-US" sz="2000" i="1">
                                      <a:latin typeface="Cambria Math"/>
                                    </a:rPr>
                                  </m:ctrlPr>
                                </m:sSubPr>
                                <m:e>
                                  <m:r>
                                    <a:rPr lang="en-US" sz="2000" i="1">
                                      <a:latin typeface="Cambria Math"/>
                                    </a:rPr>
                                    <m:t>𝐺</m:t>
                                  </m:r>
                                </m:e>
                                <m:sub>
                                  <m:r>
                                    <a:rPr lang="en-US" sz="2000" i="1">
                                      <a:latin typeface="Cambria Math"/>
                                    </a:rPr>
                                    <m:t>21</m:t>
                                  </m:r>
                                </m:sub>
                              </m:sSub>
                            </m:e>
                            <m:e>
                              <m:sSub>
                                <m:sSubPr>
                                  <m:ctrlPr>
                                    <a:rPr lang="en-US" sz="2000" i="1">
                                      <a:latin typeface="Cambria Math"/>
                                    </a:rPr>
                                  </m:ctrlPr>
                                </m:sSubPr>
                                <m:e>
                                  <m:r>
                                    <a:rPr lang="en-US" sz="2000" i="1">
                                      <a:latin typeface="Cambria Math"/>
                                    </a:rPr>
                                    <m:t>𝐺</m:t>
                                  </m:r>
                                </m:e>
                                <m:sub>
                                  <m:r>
                                    <a:rPr lang="en-US" sz="2000" i="1">
                                      <a:latin typeface="Cambria Math"/>
                                    </a:rPr>
                                    <m:t>22</m:t>
                                  </m:r>
                                </m:sub>
                              </m:sSub>
                            </m:e>
                            <m:e>
                              <m:r>
                                <a:rPr lang="en-US" sz="2000" i="1">
                                  <a:latin typeface="Cambria Math"/>
                                </a:rPr>
                                <m:t>0</m:t>
                              </m:r>
                            </m:e>
                          </m:mr>
                          <m:mr>
                            <m:e>
                              <m:sSub>
                                <m:sSubPr>
                                  <m:ctrlPr>
                                    <a:rPr lang="en-US" sz="2000" i="1">
                                      <a:latin typeface="Cambria Math"/>
                                    </a:rPr>
                                  </m:ctrlPr>
                                </m:sSubPr>
                                <m:e>
                                  <m:r>
                                    <a:rPr lang="en-US" sz="2000" i="1">
                                      <a:latin typeface="Cambria Math"/>
                                    </a:rPr>
                                    <m:t>𝐺</m:t>
                                  </m:r>
                                </m:e>
                                <m:sub>
                                  <m:r>
                                    <a:rPr lang="en-US" sz="2000" i="1">
                                      <a:latin typeface="Cambria Math"/>
                                    </a:rPr>
                                    <m:t>31</m:t>
                                  </m:r>
                                </m:sub>
                              </m:sSub>
                            </m:e>
                            <m:e>
                              <m:sSub>
                                <m:sSubPr>
                                  <m:ctrlPr>
                                    <a:rPr lang="en-US" sz="2000" i="1">
                                      <a:latin typeface="Cambria Math"/>
                                    </a:rPr>
                                  </m:ctrlPr>
                                </m:sSubPr>
                                <m:e>
                                  <m:r>
                                    <a:rPr lang="en-US" sz="2000" i="1">
                                      <a:latin typeface="Cambria Math"/>
                                    </a:rPr>
                                    <m:t>𝐺</m:t>
                                  </m:r>
                                </m:e>
                                <m:sub>
                                  <m:r>
                                    <a:rPr lang="en-US" sz="2000" i="1">
                                      <a:latin typeface="Cambria Math"/>
                                    </a:rPr>
                                    <m:t>32</m:t>
                                  </m:r>
                                </m:sub>
                              </m:sSub>
                            </m:e>
                            <m:e>
                              <m:r>
                                <a:rPr lang="en-US" sz="2000" i="1">
                                  <a:latin typeface="Cambria Math"/>
                                </a:rPr>
                                <m:t>0</m:t>
                              </m:r>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𝑎</m:t>
                                  </m:r>
                                </m:sub>
                              </m:sSub>
                            </m:e>
                          </m:mr>
                          <m:mr>
                            <m:e>
                              <m:sSub>
                                <m:sSubPr>
                                  <m:ctrlPr>
                                    <a:rPr lang="en-US" sz="2000" i="1">
                                      <a:latin typeface="Cambria Math"/>
                                    </a:rPr>
                                  </m:ctrlPr>
                                </m:sSubPr>
                                <m:e>
                                  <m:r>
                                    <a:rPr lang="en-US" sz="2000" i="1">
                                      <a:latin typeface="Cambria Math"/>
                                    </a:rPr>
                                    <m:t>𝐼</m:t>
                                  </m:r>
                                </m:e>
                                <m:sub>
                                  <m:r>
                                    <a:rPr lang="en-US" sz="2000" i="1">
                                      <a:latin typeface="Cambria Math"/>
                                    </a:rPr>
                                    <m:t>𝑏</m:t>
                                  </m:r>
                                </m:sub>
                              </m:sSub>
                            </m:e>
                          </m:mr>
                          <m:mr>
                            <m:e>
                              <m:sSub>
                                <m:sSubPr>
                                  <m:ctrlPr>
                                    <a:rPr lang="en-US" sz="2000" i="1">
                                      <a:latin typeface="Cambria Math"/>
                                    </a:rPr>
                                  </m:ctrlPr>
                                </m:sSubPr>
                                <m:e>
                                  <m:r>
                                    <a:rPr lang="en-US" sz="2000" i="1">
                                      <a:latin typeface="Cambria Math"/>
                                    </a:rPr>
                                    <m:t>𝐼</m:t>
                                  </m:r>
                                </m:e>
                                <m:sub>
                                  <m:r>
                                    <a:rPr lang="en-US" sz="2000" i="1">
                                      <a:latin typeface="Cambria Math"/>
                                    </a:rPr>
                                    <m:t>𝑐</m:t>
                                  </m:r>
                                </m:sub>
                              </m:sSub>
                            </m:e>
                          </m:mr>
                        </m:m>
                      </m:e>
                    </m:d>
                  </m:oMath>
                </a14:m>
                <a:r>
                  <a:rPr lang="en-US" sz="2000" b="1" dirty="0" smtClean="0">
                    <a:solidFill>
                      <a:srgbClr val="FF0000"/>
                    </a:solidFill>
                  </a:rPr>
                  <a:t>			</a:t>
                </a:r>
                <a:r>
                  <a:rPr lang="en-US" sz="2000" dirty="0" smtClean="0">
                    <a:latin typeface="Times New Roman" pitchFamily="18" charset="0"/>
                    <a:cs typeface="Times New Roman" pitchFamily="18" charset="0"/>
                  </a:rPr>
                  <a:t>(</a:t>
                </a:r>
                <a:r>
                  <a:rPr lang="en-US" sz="2000" dirty="0" smtClean="0">
                    <a:latin typeface="Times New Roman" pitchFamily="18" charset="0"/>
                    <a:cs typeface="Times New Roman" pitchFamily="18" charset="0"/>
                  </a:rPr>
                  <a:t>115)</a:t>
                </a:r>
                <a:endParaRPr lang="en-US" sz="2000" dirty="0">
                  <a:latin typeface="Times New Roman" pitchFamily="18" charset="0"/>
                  <a:cs typeface="Times New Roman" pitchFamily="18" charset="0"/>
                </a:endParaRPr>
              </a:p>
              <a:p>
                <a:pPr marL="0" lvl="2" algn="ctr"/>
                <a:endParaRPr lang="en-US" sz="2400" dirty="0" smtClean="0"/>
              </a:p>
              <a:p>
                <a:pPr marL="342900" lvl="2" indent="-342900">
                  <a:buFont typeface="Wingdings" pitchFamily="2" charset="2"/>
                  <a:buChar char="Ø"/>
                </a:pPr>
                <a:r>
                  <a:rPr lang="en-US" sz="2400" dirty="0" smtClean="0">
                    <a:latin typeface="Times New Roman" pitchFamily="18" charset="0"/>
                    <a:cs typeface="Times New Roman" pitchFamily="18" charset="0"/>
                  </a:rPr>
                  <a:t>The final form of equation (115) can be written as: </a:t>
                </a:r>
              </a:p>
              <a:p>
                <a:pPr marL="342900" lvl="2" indent="-342900">
                  <a:buFont typeface="Arial" pitchFamily="34" charset="0"/>
                  <a:buChar char="•"/>
                </a:pPr>
                <a:endParaRPr lang="en-US" sz="2400" dirty="0" smtClean="0"/>
              </a:p>
              <a:p>
                <a:pPr marL="0" lvl="2" algn="just"/>
                <a:r>
                  <a:rPr lang="en-US" sz="20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𝐼𝐷</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r>
                          <a:rPr lang="en-US" sz="2000" i="1">
                            <a:latin typeface="Cambria Math"/>
                          </a:rPr>
                          <m:t>𝐺</m:t>
                        </m:r>
                        <m:r>
                          <a:rPr lang="en-US" sz="2000" i="1">
                            <a:latin typeface="Cambria Math"/>
                          </a:rPr>
                          <m:t>1</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r>
                  <a:rPr lang="en-US" sz="2400" dirty="0" smtClean="0"/>
                  <a:t>				</a:t>
                </a:r>
                <a:r>
                  <a:rPr lang="en-US" sz="2000" dirty="0" smtClean="0">
                    <a:latin typeface="Times New Roman" pitchFamily="18" charset="0"/>
                    <a:cs typeface="Times New Roman" pitchFamily="18" charset="0"/>
                  </a:rPr>
                  <a:t>(</a:t>
                </a:r>
                <a:r>
                  <a:rPr lang="en-US" sz="2000" dirty="0" smtClean="0">
                    <a:latin typeface="Times New Roman" pitchFamily="18" charset="0"/>
                    <a:cs typeface="Times New Roman" pitchFamily="18" charset="0"/>
                  </a:rPr>
                  <a:t>116)</a:t>
                </a:r>
                <a:endParaRPr lang="en-US" sz="2000" dirty="0">
                  <a:latin typeface="Times New Roman" pitchFamily="18" charset="0"/>
                  <a:cs typeface="Times New Roman" pitchFamily="18" charset="0"/>
                </a:endParaRPr>
              </a:p>
              <a:p>
                <a:pPr marL="0" lvl="2" algn="ctr"/>
                <a:endParaRPr lang="en-US" sz="2400" dirty="0" smtClean="0"/>
              </a:p>
              <a:p>
                <a:pPr marL="0" lvl="2" algn="just"/>
                <a:r>
                  <a:rPr lang="en-US" sz="2000" dirty="0">
                    <a:latin typeface="Times New Roman" pitchFamily="18" charset="0"/>
                    <a:cs typeface="Times New Roman" pitchFamily="18" charset="0"/>
                  </a:rPr>
                  <a:t>where</a:t>
                </a:r>
                <a:r>
                  <a:rPr lang="en-US" sz="2000" dirty="0" smtClean="0"/>
                  <a:t> </a:t>
                </a:r>
                <a14:m>
                  <m:oMath xmlns:m="http://schemas.openxmlformats.org/officeDocument/2006/math">
                    <m:d>
                      <m:dPr>
                        <m:begChr m:val="["/>
                        <m:endChr m:val="]"/>
                        <m:ctrlPr>
                          <a:rPr lang="en-US" sz="2000" i="1">
                            <a:latin typeface="Cambria Math"/>
                          </a:rPr>
                        </m:ctrlPr>
                      </m:dPr>
                      <m:e>
                        <m:r>
                          <a:rPr lang="en-US" sz="2000" i="1">
                            <a:latin typeface="Cambria Math"/>
                          </a:rPr>
                          <m:t>𝐺</m:t>
                        </m:r>
                        <m:r>
                          <a:rPr lang="en-US" sz="2000" i="1">
                            <a:latin typeface="Cambria Math"/>
                          </a:rPr>
                          <m:t>1</m:t>
                        </m:r>
                      </m:e>
                    </m:d>
                    <m:r>
                      <a:rPr lang="en-US" sz="2000" i="1">
                        <a:latin typeface="Cambria Math"/>
                      </a:rPr>
                      <m:t>=</m:t>
                    </m:r>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𝑍𝑡</m:t>
                            </m:r>
                          </m:e>
                          <m:sub>
                            <m:r>
                              <a:rPr lang="en-US" sz="2000" i="1">
                                <a:latin typeface="Cambria Math"/>
                              </a:rPr>
                              <m:t>𝑎𝑏</m:t>
                            </m:r>
                          </m:sub>
                        </m:sSub>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𝑏𝑐</m:t>
                            </m:r>
                          </m:sub>
                        </m:sSub>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𝑐𝑎</m:t>
                            </m:r>
                          </m:sub>
                        </m:sSub>
                      </m:den>
                    </m:f>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𝑍𝑡</m:t>
                                  </m:r>
                                </m:e>
                                <m:sub>
                                  <m:r>
                                    <a:rPr lang="en-US" sz="2000" i="1">
                                      <a:latin typeface="Cambria Math"/>
                                    </a:rPr>
                                    <m:t>𝑐𝑎</m:t>
                                  </m:r>
                                </m:sub>
                              </m:sSub>
                            </m:e>
                            <m:e>
                              <m:sSub>
                                <m:sSubPr>
                                  <m:ctrlPr>
                                    <a:rPr lang="en-US" sz="2000" i="1">
                                      <a:latin typeface="Cambria Math"/>
                                    </a:rPr>
                                  </m:ctrlPr>
                                </m:sSubPr>
                                <m:e>
                                  <m:r>
                                    <a:rPr lang="en-US" sz="2000" i="1">
                                      <a:latin typeface="Cambria Math"/>
                                    </a:rPr>
                                    <m:t>−</m:t>
                                  </m:r>
                                  <m:r>
                                    <a:rPr lang="en-US" sz="2000" i="1">
                                      <a:latin typeface="Cambria Math"/>
                                    </a:rPr>
                                    <m:t>𝑍𝑡</m:t>
                                  </m:r>
                                </m:e>
                                <m:sub>
                                  <m:r>
                                    <a:rPr lang="en-US" sz="2000" i="1">
                                      <a:latin typeface="Cambria Math"/>
                                    </a:rPr>
                                    <m:t>𝑏𝑐</m:t>
                                  </m:r>
                                </m:sub>
                              </m:sSub>
                            </m:e>
                            <m:e>
                              <m:r>
                                <a:rPr lang="en-US" sz="2000" i="1">
                                  <a:latin typeface="Cambria Math"/>
                                </a:rPr>
                                <m:t>0</m:t>
                              </m:r>
                            </m:e>
                          </m:mr>
                          <m:mr>
                            <m:e>
                              <m:sSub>
                                <m:sSubPr>
                                  <m:ctrlPr>
                                    <a:rPr lang="en-US" sz="2000" i="1">
                                      <a:latin typeface="Cambria Math"/>
                                    </a:rPr>
                                  </m:ctrlPr>
                                </m:sSubPr>
                                <m:e>
                                  <m:r>
                                    <a:rPr lang="en-US" sz="2000" i="1">
                                      <a:latin typeface="Cambria Math"/>
                                    </a:rPr>
                                    <m:t>𝑍𝑡</m:t>
                                  </m:r>
                                </m:e>
                                <m:sub>
                                  <m:r>
                                    <a:rPr lang="en-US" sz="2000" i="1">
                                      <a:latin typeface="Cambria Math"/>
                                    </a:rPr>
                                    <m:t>𝑐𝑎</m:t>
                                  </m:r>
                                </m:sub>
                              </m:sSub>
                            </m:e>
                            <m:e>
                              <m:sSub>
                                <m:sSubPr>
                                  <m:ctrlPr>
                                    <a:rPr lang="en-US" sz="2000" i="1">
                                      <a:latin typeface="Cambria Math"/>
                                    </a:rPr>
                                  </m:ctrlPr>
                                </m:sSubPr>
                                <m:e>
                                  <m:r>
                                    <a:rPr lang="en-US" sz="2000" i="1">
                                      <a:latin typeface="Cambria Math"/>
                                    </a:rPr>
                                    <m:t>𝑍𝑡</m:t>
                                  </m:r>
                                </m:e>
                                <m:sub>
                                  <m:r>
                                    <a:rPr lang="en-US" sz="2000" i="1">
                                      <a:latin typeface="Cambria Math"/>
                                    </a:rPr>
                                    <m:t>𝑎𝑏</m:t>
                                  </m:r>
                                </m:sub>
                              </m:sSub>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𝑐𝑎</m:t>
                                  </m:r>
                                </m:sub>
                              </m:sSub>
                            </m:e>
                            <m:e>
                              <m:r>
                                <a:rPr lang="en-US" sz="2000" i="1">
                                  <a:latin typeface="Cambria Math"/>
                                </a:rPr>
                                <m:t>0</m:t>
                              </m:r>
                            </m:e>
                          </m:mr>
                          <m:mr>
                            <m:e>
                              <m:sSub>
                                <m:sSubPr>
                                  <m:ctrlPr>
                                    <a:rPr lang="en-US" sz="2000" i="1">
                                      <a:latin typeface="Cambria Math"/>
                                    </a:rPr>
                                  </m:ctrlPr>
                                </m:sSubPr>
                                <m:e>
                                  <m:r>
                                    <a:rPr lang="en-US" sz="2000" i="1">
                                      <a:latin typeface="Cambria Math"/>
                                    </a:rPr>
                                    <m:t>−</m:t>
                                  </m:r>
                                  <m:r>
                                    <a:rPr lang="en-US" sz="2000" i="1">
                                      <a:latin typeface="Cambria Math"/>
                                    </a:rPr>
                                    <m:t>𝑍𝑡</m:t>
                                  </m:r>
                                </m:e>
                                <m:sub>
                                  <m:r>
                                    <a:rPr lang="en-US" sz="2000" i="1">
                                      <a:latin typeface="Cambria Math"/>
                                    </a:rPr>
                                    <m:t>𝑎𝑏</m:t>
                                  </m:r>
                                </m:sub>
                              </m:sSub>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𝑏𝑐</m:t>
                                  </m:r>
                                </m:sub>
                              </m:sSub>
                            </m:e>
                            <m:e>
                              <m:sSub>
                                <m:sSubPr>
                                  <m:ctrlPr>
                                    <a:rPr lang="en-US" sz="2000" i="1">
                                      <a:latin typeface="Cambria Math"/>
                                    </a:rPr>
                                  </m:ctrlPr>
                                </m:sSubPr>
                                <m:e>
                                  <m:r>
                                    <a:rPr lang="en-US" sz="2000" i="1">
                                      <a:latin typeface="Cambria Math"/>
                                    </a:rPr>
                                    <m:t>−</m:t>
                                  </m:r>
                                  <m:r>
                                    <a:rPr lang="en-US" sz="2000" i="1">
                                      <a:latin typeface="Cambria Math"/>
                                    </a:rPr>
                                    <m:t>𝑍𝑡</m:t>
                                  </m:r>
                                </m:e>
                                <m:sub>
                                  <m:r>
                                    <a:rPr lang="en-US" sz="2000" i="1">
                                      <a:latin typeface="Cambria Math"/>
                                    </a:rPr>
                                    <m:t>𝑏𝑐</m:t>
                                  </m:r>
                                </m:sub>
                              </m:sSub>
                            </m:e>
                            <m:e>
                              <m:r>
                                <a:rPr lang="en-US" sz="2000" i="1">
                                  <a:latin typeface="Cambria Math"/>
                                </a:rPr>
                                <m:t>0</m:t>
                              </m:r>
                            </m:e>
                          </m:mr>
                        </m:m>
                      </m:e>
                    </m:d>
                  </m:oMath>
                </a14:m>
                <a:r>
                  <a:rPr lang="en-US" sz="2000" b="1" dirty="0" smtClean="0">
                    <a:solidFill>
                      <a:srgbClr val="FF0000"/>
                    </a:solidFill>
                  </a:rPr>
                  <a:t>	</a:t>
                </a:r>
                <a:r>
                  <a:rPr lang="en-US" sz="2000" dirty="0">
                    <a:latin typeface="Times New Roman" pitchFamily="18" charset="0"/>
                    <a:cs typeface="Times New Roman" pitchFamily="18" charset="0"/>
                  </a:rPr>
                  <a:t>(</a:t>
                </a:r>
                <a:r>
                  <a:rPr lang="en-US" sz="2000" dirty="0" smtClean="0">
                    <a:latin typeface="Times New Roman" pitchFamily="18" charset="0"/>
                    <a:cs typeface="Times New Roman" pitchFamily="18" charset="0"/>
                  </a:rPr>
                  <a:t>117</a:t>
                </a:r>
                <a:r>
                  <a:rPr lang="en-US" sz="2000" dirty="0" smtClean="0">
                    <a:latin typeface="Times New Roman" pitchFamily="18" charset="0"/>
                    <a:cs typeface="Times New Roman" pitchFamily="18" charset="0"/>
                  </a:rPr>
                  <a:t>)</a:t>
                </a:r>
                <a:endParaRPr lang="en-US" sz="2000" dirty="0">
                  <a:latin typeface="Times New Roman" pitchFamily="18" charset="0"/>
                  <a:cs typeface="Times New Roman" pitchFamily="18" charset="0"/>
                </a:endParaRPr>
              </a:p>
            </p:txBody>
          </p:sp>
        </mc:Choice>
        <mc:Fallback>
          <p:sp>
            <p:nvSpPr>
              <p:cNvPr id="7" name="TextBox 6"/>
              <p:cNvSpPr txBox="1">
                <a:spLocks noRot="1" noChangeAspect="1" noMove="1" noResize="1" noEditPoints="1" noAdjustHandles="1" noChangeArrowheads="1" noChangeShapeType="1" noTextEdit="1"/>
              </p:cNvSpPr>
              <p:nvPr/>
            </p:nvSpPr>
            <p:spPr>
              <a:xfrm>
                <a:off x="457200" y="1441313"/>
                <a:ext cx="8382000" cy="5188087"/>
              </a:xfrm>
              <a:prstGeom prst="rect">
                <a:avLst/>
              </a:prstGeom>
              <a:blipFill rotWithShape="1">
                <a:blip r:embed="rId3"/>
                <a:stretch>
                  <a:fillRect l="-945"/>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176</a:t>
            </a:fld>
            <a:endParaRPr lang="en-US"/>
          </a:p>
        </p:txBody>
      </p:sp>
      <p:sp>
        <p:nvSpPr>
          <p:cNvPr id="8" name="TextBox 7"/>
          <p:cNvSpPr txBox="1"/>
          <p:nvPr/>
        </p:nvSpPr>
        <p:spPr>
          <a:xfrm>
            <a:off x="-20972" y="381000"/>
            <a:ext cx="9144000" cy="1077218"/>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a:t>
            </a:r>
            <a:r>
              <a:rPr lang="en-US" sz="3200" dirty="0" smtClean="0">
                <a:latin typeface="Times New Roman" pitchFamily="18" charset="0"/>
                <a:cs typeface="Times New Roman" pitchFamily="18" charset="0"/>
              </a:rPr>
              <a:t>Models</a:t>
            </a:r>
          </a:p>
          <a:p>
            <a:pPr marL="457200" lvl="4" algn="ctr"/>
            <a:r>
              <a:rPr lang="en-US" sz="3200" dirty="0">
                <a:latin typeface="Times New Roman" pitchFamily="18" charset="0"/>
                <a:cs typeface="Times New Roman" pitchFamily="18" charset="0"/>
              </a:rPr>
              <a:t>The </a:t>
            </a:r>
            <a:r>
              <a:rPr lang="en-US" sz="3200" dirty="0" smtClean="0">
                <a:latin typeface="Times New Roman" pitchFamily="18" charset="0"/>
                <a:cs typeface="Times New Roman" pitchFamily="18" charset="0"/>
              </a:rPr>
              <a:t>Delta-Delta Connection</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822175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mc:Choice xmlns:a14="http://schemas.microsoft.com/office/drawing/2010/main" Requires="a14">
          <p:sp>
            <p:nvSpPr>
              <p:cNvPr id="7" name="TextBox 6"/>
              <p:cNvSpPr txBox="1"/>
              <p:nvPr/>
            </p:nvSpPr>
            <p:spPr>
              <a:xfrm>
                <a:off x="381000" y="1828800"/>
                <a:ext cx="8534400" cy="4708981"/>
              </a:xfrm>
              <a:prstGeom prst="rect">
                <a:avLst/>
              </a:prstGeom>
              <a:noFill/>
            </p:spPr>
            <p:txBody>
              <a:bodyPr wrap="square" rtlCol="0">
                <a:spAutoFit/>
              </a:bodyPr>
              <a:lstStyle/>
              <a:p>
                <a:pPr marL="342900" lvl="2" indent="-342900">
                  <a:buFont typeface="Wingdings" pitchFamily="2" charset="2"/>
                  <a:buChar char="Ø"/>
                </a:pPr>
                <a:r>
                  <a:rPr lang="en-US" sz="2000" dirty="0" smtClean="0">
                    <a:latin typeface="Times New Roman" pitchFamily="18" charset="0"/>
                    <a:cs typeface="Times New Roman" pitchFamily="18" charset="0"/>
                  </a:rPr>
                  <a:t>The </a:t>
                </a:r>
                <a:r>
                  <a:rPr lang="en-US" sz="2000" dirty="0" smtClean="0">
                    <a:latin typeface="Times New Roman" pitchFamily="18" charset="0"/>
                    <a:cs typeface="Times New Roman" pitchFamily="18" charset="0"/>
                  </a:rPr>
                  <a:t>general form of the equation (117) will be used to define the generalized constant matrices for the delta-delta connection. </a:t>
                </a:r>
              </a:p>
              <a:p>
                <a:pPr marL="342900" lvl="2" indent="-342900">
                  <a:buFont typeface="Wingdings" pitchFamily="2" charset="2"/>
                  <a:buChar char="Ø"/>
                </a:pPr>
                <a:endParaRPr lang="en-US" sz="2000" dirty="0" smtClean="0">
                  <a:latin typeface="Times New Roman" pitchFamily="18" charset="0"/>
                  <a:cs typeface="Times New Roman" pitchFamily="18" charset="0"/>
                </a:endParaRPr>
              </a:p>
              <a:p>
                <a:pPr marL="342900" lvl="2" indent="-342900">
                  <a:buFont typeface="Wingdings" pitchFamily="2" charset="2"/>
                  <a:buChar char="Ø"/>
                </a:pPr>
                <a:r>
                  <a:rPr lang="en-US" sz="2000" dirty="0" smtClean="0">
                    <a:latin typeface="Times New Roman" pitchFamily="18" charset="0"/>
                    <a:cs typeface="Times New Roman" pitchFamily="18" charset="0"/>
                  </a:rPr>
                  <a:t>Substitute equation (117) into equation (111).</a:t>
                </a:r>
              </a:p>
              <a:p>
                <a:pPr marL="800100" lvl="3" indent="-342900">
                  <a:buFont typeface="Arial" pitchFamily="34" charset="0"/>
                  <a:buChar char="•"/>
                </a:pPr>
                <a:endParaRPr lang="en-US" sz="2000" b="1" dirty="0" smtClean="0">
                  <a:solidFill>
                    <a:srgbClr val="FF0000"/>
                  </a:solidFill>
                  <a:latin typeface="Times New Roman" pitchFamily="18" charset="0"/>
                  <a:cs typeface="Times New Roman" pitchFamily="18" charset="0"/>
                </a:endParaRPr>
              </a:p>
              <a:p>
                <a:pPr marL="0" lvl="2"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𝑉𝐿𝐿</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r>
                          <a:rPr lang="en-US" sz="2000" i="1">
                            <a:latin typeface="Cambria Math"/>
                          </a:rPr>
                          <m:t>𝐴𝑉</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𝑉𝐿𝐿</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r>
                          <a:rPr lang="en-US" sz="2000" i="1">
                            <a:latin typeface="Cambria Math"/>
                          </a:rPr>
                          <m:t>𝐴𝑉</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𝑍𝑡</m:t>
                            </m:r>
                          </m:e>
                          <m:sub>
                            <m:r>
                              <a:rPr lang="en-US" sz="2000" i="1">
                                <a:latin typeface="Cambria Math"/>
                              </a:rPr>
                              <m:t>𝑎𝑏𝑐</m:t>
                            </m:r>
                          </m:sub>
                        </m:sSub>
                      </m:e>
                    </m:d>
                    <m:d>
                      <m:dPr>
                        <m:begChr m:val="["/>
                        <m:endChr m:val="]"/>
                        <m:ctrlPr>
                          <a:rPr lang="en-US" sz="2000" i="1">
                            <a:latin typeface="Cambria Math"/>
                          </a:rPr>
                        </m:ctrlPr>
                      </m:dPr>
                      <m:e>
                        <m:r>
                          <a:rPr lang="en-US" sz="2000" i="1">
                            <a:latin typeface="Cambria Math"/>
                          </a:rPr>
                          <m:t>𝐺</m:t>
                        </m:r>
                        <m:r>
                          <a:rPr lang="en-US" sz="2000" i="1">
                            <a:latin typeface="Cambria Math"/>
                          </a:rPr>
                          <m:t>1</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r>
                  <a:rPr lang="en-US" sz="2000" dirty="0" smtClean="0">
                    <a:latin typeface="Times New Roman" pitchFamily="18" charset="0"/>
                    <a:cs typeface="Times New Roman" pitchFamily="18" charset="0"/>
                  </a:rPr>
                  <a:t> 	  </a:t>
                </a:r>
                <a:r>
                  <a:rPr lang="en-US" sz="2000" dirty="0" smtClean="0">
                    <a:latin typeface="Times New Roman" pitchFamily="18" charset="0"/>
                    <a:cs typeface="Times New Roman" pitchFamily="18" charset="0"/>
                  </a:rPr>
                  <a:t>	(</a:t>
                </a:r>
                <a:r>
                  <a:rPr lang="en-US" sz="2000" dirty="0" smtClean="0">
                    <a:latin typeface="Times New Roman" pitchFamily="18" charset="0"/>
                    <a:cs typeface="Times New Roman" pitchFamily="18" charset="0"/>
                  </a:rPr>
                  <a:t>118)</a:t>
                </a:r>
                <a:endParaRPr lang="en-US" sz="2000" dirty="0">
                  <a:latin typeface="Times New Roman" pitchFamily="18" charset="0"/>
                  <a:cs typeface="Times New Roman" pitchFamily="18" charset="0"/>
                </a:endParaRPr>
              </a:p>
              <a:p>
                <a:pPr marL="342900" lvl="2" indent="-342900">
                  <a:buFont typeface="Arial" pitchFamily="34" charset="0"/>
                  <a:buChar char="•"/>
                </a:pPr>
                <a:endParaRPr lang="en-US" sz="2000" b="1" dirty="0" smtClean="0">
                  <a:solidFill>
                    <a:srgbClr val="FF0000"/>
                  </a:solidFill>
                  <a:latin typeface="Times New Roman" pitchFamily="18" charset="0"/>
                  <a:cs typeface="Times New Roman" pitchFamily="18" charset="0"/>
                </a:endParaRPr>
              </a:p>
              <a:p>
                <a:pPr marL="342900" lvl="2" indent="-342900">
                  <a:buFont typeface="Wingdings" pitchFamily="2" charset="2"/>
                  <a:buChar char="Ø"/>
                </a:pPr>
                <a:r>
                  <a:rPr lang="en-US" sz="2000" dirty="0">
                    <a:latin typeface="Times New Roman" pitchFamily="18" charset="0"/>
                    <a:cs typeface="Times New Roman" pitchFamily="18" charset="0"/>
                  </a:rPr>
                  <a:t>The generalized matrices are defined in terms of the line-to-neutral voltages on the two sides of the transformer bank. </a:t>
                </a:r>
                <a:endParaRPr lang="en-US" sz="2000" dirty="0" smtClean="0">
                  <a:latin typeface="Times New Roman" pitchFamily="18" charset="0"/>
                  <a:cs typeface="Times New Roman" pitchFamily="18" charset="0"/>
                </a:endParaRPr>
              </a:p>
              <a:p>
                <a:pPr marL="342900" lvl="2" indent="-342900">
                  <a:buFont typeface="Wingdings" pitchFamily="2" charset="2"/>
                  <a:buChar char="Ø"/>
                </a:pPr>
                <a:endParaRPr lang="en-US" sz="2000" dirty="0" smtClean="0">
                  <a:latin typeface="Times New Roman" pitchFamily="18" charset="0"/>
                  <a:cs typeface="Times New Roman" pitchFamily="18" charset="0"/>
                </a:endParaRPr>
              </a:p>
              <a:p>
                <a:pPr marL="342900" lvl="2" indent="-342900">
                  <a:buFont typeface="Wingdings" pitchFamily="2" charset="2"/>
                  <a:buChar char="Ø"/>
                </a:pPr>
                <a:r>
                  <a:rPr lang="en-US" sz="2000" dirty="0" smtClean="0">
                    <a:latin typeface="Times New Roman" pitchFamily="18" charset="0"/>
                    <a:cs typeface="Times New Roman" pitchFamily="18" charset="0"/>
                  </a:rPr>
                  <a:t>Equation </a:t>
                </a:r>
                <a:r>
                  <a:rPr lang="en-US" sz="2000" dirty="0">
                    <a:latin typeface="Times New Roman" pitchFamily="18" charset="0"/>
                    <a:cs typeface="Times New Roman" pitchFamily="18" charset="0"/>
                  </a:rPr>
                  <a:t>(</a:t>
                </a:r>
                <a:r>
                  <a:rPr lang="en-US" sz="2000" dirty="0" smtClean="0">
                    <a:latin typeface="Times New Roman" pitchFamily="18" charset="0"/>
                    <a:cs typeface="Times New Roman" pitchFamily="18" charset="0"/>
                  </a:rPr>
                  <a:t>118) </a:t>
                </a:r>
                <a:r>
                  <a:rPr lang="en-US" sz="2000" dirty="0">
                    <a:latin typeface="Times New Roman" pitchFamily="18" charset="0"/>
                    <a:cs typeface="Times New Roman" pitchFamily="18" charset="0"/>
                  </a:rPr>
                  <a:t>is modified to be in terms of equivalent line-to-neutral </a:t>
                </a:r>
                <a:r>
                  <a:rPr lang="en-US" sz="2000" dirty="0" smtClean="0">
                    <a:latin typeface="Times New Roman" pitchFamily="18" charset="0"/>
                    <a:cs typeface="Times New Roman" pitchFamily="18" charset="0"/>
                  </a:rPr>
                  <a:t>voltages</a:t>
                </a:r>
              </a:p>
              <a:p>
                <a:pPr marL="342900" lvl="2" indent="-342900">
                  <a:buFont typeface="Wingdings" pitchFamily="2" charset="2"/>
                  <a:buChar char="Ø"/>
                </a:pPr>
                <a:endParaRPr lang="en-US" sz="2000" dirty="0">
                  <a:latin typeface="Times New Roman" pitchFamily="18" charset="0"/>
                  <a:cs typeface="Times New Roman" pitchFamily="18" charset="0"/>
                </a:endParaRPr>
              </a:p>
              <a:p>
                <a:pPr marL="0" lvl="2"/>
                <a14:m>
                  <m:oMathPara xmlns:m="http://schemas.openxmlformats.org/officeDocument/2006/math">
                    <m:oMathParaPr>
                      <m:jc m:val="center"/>
                    </m:oMathParaPr>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r>
                            <a:rPr lang="en-US" sz="2000" i="1">
                              <a:latin typeface="Cambria Math"/>
                            </a:rPr>
                            <m:t>𝑊</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𝑉𝐿𝐿</m:t>
                              </m:r>
                            </m:e>
                            <m:sub>
                              <m:r>
                                <a:rPr lang="en-US" sz="2000" i="1">
                                  <a:latin typeface="Cambria Math"/>
                                </a:rPr>
                                <m:t>𝐴𝐵𝐶</m:t>
                              </m:r>
                            </m:sub>
                          </m:sSub>
                        </m:e>
                      </m:d>
                    </m:oMath>
                  </m:oMathPara>
                </a14:m>
                <a:endParaRPr lang="en-US" sz="2000" dirty="0">
                  <a:latin typeface="Times New Roman" pitchFamily="18" charset="0"/>
                  <a:cs typeface="Times New Roman" pitchFamily="18" charset="0"/>
                </a:endParaRPr>
              </a:p>
              <a:p>
                <a:pPr lvl="1"/>
                <a:endParaRPr lang="en-US" sz="2000" dirty="0">
                  <a:latin typeface="Times New Roman" pitchFamily="18" charset="0"/>
                  <a:cs typeface="Times New Roman" pitchFamily="18" charset="0"/>
                </a:endParaRPr>
              </a:p>
              <a:p>
                <a:pPr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r>
                          <a:rPr lang="en-US" sz="2000" i="1">
                            <a:latin typeface="Cambria Math"/>
                          </a:rPr>
                          <m:t>𝑊</m:t>
                        </m:r>
                      </m:e>
                    </m:d>
                    <m:d>
                      <m:dPr>
                        <m:begChr m:val="["/>
                        <m:endChr m:val="]"/>
                        <m:ctrlPr>
                          <a:rPr lang="en-US" sz="2000" i="1">
                            <a:latin typeface="Cambria Math"/>
                          </a:rPr>
                        </m:ctrlPr>
                      </m:dPr>
                      <m:e>
                        <m:r>
                          <a:rPr lang="en-US" sz="2000" i="1">
                            <a:latin typeface="Cambria Math"/>
                          </a:rPr>
                          <m:t>𝐴𝑉</m:t>
                        </m:r>
                      </m:e>
                    </m:d>
                    <m:d>
                      <m:dPr>
                        <m:begChr m:val="["/>
                        <m:endChr m:val="]"/>
                        <m:ctrlPr>
                          <a:rPr lang="en-US" sz="2000" i="1">
                            <a:latin typeface="Cambria Math"/>
                          </a:rPr>
                        </m:ctrlPr>
                      </m:dPr>
                      <m:e>
                        <m:r>
                          <a:rPr lang="en-US" sz="2000" i="1">
                            <a:latin typeface="Cambria Math"/>
                          </a:rPr>
                          <m:t>𝐷</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r>
                          <a:rPr lang="en-US" sz="2000" i="1">
                            <a:latin typeface="Cambria Math"/>
                          </a:rPr>
                          <m:t>𝑊</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𝑍𝑡</m:t>
                            </m:r>
                          </m:e>
                          <m:sub>
                            <m:r>
                              <a:rPr lang="en-US" sz="2000" i="1">
                                <a:latin typeface="Cambria Math"/>
                              </a:rPr>
                              <m:t>𝑎𝑏𝑐</m:t>
                            </m:r>
                          </m:sub>
                        </m:sSub>
                      </m:e>
                    </m:d>
                    <m:d>
                      <m:dPr>
                        <m:begChr m:val="["/>
                        <m:endChr m:val="]"/>
                        <m:ctrlPr>
                          <a:rPr lang="en-US" sz="2000" i="1">
                            <a:latin typeface="Cambria Math"/>
                          </a:rPr>
                        </m:ctrlPr>
                      </m:dPr>
                      <m:e>
                        <m:r>
                          <a:rPr lang="en-US" sz="2000" i="1">
                            <a:latin typeface="Cambria Math"/>
                          </a:rPr>
                          <m:t>𝐺</m:t>
                        </m:r>
                        <m:r>
                          <a:rPr lang="en-US" sz="2000" i="1">
                            <a:latin typeface="Cambria Math"/>
                          </a:rPr>
                          <m:t>1</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r>
                      <a:rPr lang="en-US" sz="2000" i="1">
                        <a:latin typeface="Cambria Math"/>
                      </a:rPr>
                      <m:t> </m:t>
                    </m:r>
                  </m:oMath>
                </a14:m>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119</a:t>
                </a:r>
                <a:r>
                  <a:rPr lang="en-US" sz="2000" dirty="0" smtClean="0">
                    <a:latin typeface="Times New Roman" pitchFamily="18" charset="0"/>
                    <a:cs typeface="Times New Roman" pitchFamily="18" charset="0"/>
                  </a:rPr>
                  <a:t>)</a:t>
                </a:r>
                <a:endParaRPr lang="en-US" sz="2000" dirty="0">
                  <a:latin typeface="Times New Roman" pitchFamily="18" charset="0"/>
                  <a:cs typeface="Times New Roman" pitchFamily="18" charset="0"/>
                </a:endParaRPr>
              </a:p>
            </p:txBody>
          </p:sp>
        </mc:Choice>
        <mc:Fallback>
          <p:sp>
            <p:nvSpPr>
              <p:cNvPr id="7" name="TextBox 6"/>
              <p:cNvSpPr txBox="1">
                <a:spLocks noRot="1" noChangeAspect="1" noMove="1" noResize="1" noEditPoints="1" noAdjustHandles="1" noChangeArrowheads="1" noChangeShapeType="1" noTextEdit="1"/>
              </p:cNvSpPr>
              <p:nvPr/>
            </p:nvSpPr>
            <p:spPr>
              <a:xfrm>
                <a:off x="381000" y="1828800"/>
                <a:ext cx="8534400" cy="4708981"/>
              </a:xfrm>
              <a:prstGeom prst="rect">
                <a:avLst/>
              </a:prstGeom>
              <a:blipFill rotWithShape="1">
                <a:blip r:embed="rId3"/>
                <a:stretch>
                  <a:fillRect l="-643" t="-648" r="-429" b="-1425"/>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177</a:t>
            </a:fld>
            <a:endParaRPr lang="en-US"/>
          </a:p>
        </p:txBody>
      </p:sp>
      <p:sp>
        <p:nvSpPr>
          <p:cNvPr id="8" name="TextBox 7"/>
          <p:cNvSpPr txBox="1"/>
          <p:nvPr/>
        </p:nvSpPr>
        <p:spPr>
          <a:xfrm>
            <a:off x="0" y="381000"/>
            <a:ext cx="9144000" cy="1077218"/>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a:t>
            </a:r>
            <a:r>
              <a:rPr lang="en-US" sz="3200" dirty="0" smtClean="0">
                <a:latin typeface="Times New Roman" pitchFamily="18" charset="0"/>
                <a:cs typeface="Times New Roman" pitchFamily="18" charset="0"/>
              </a:rPr>
              <a:t>Models</a:t>
            </a:r>
          </a:p>
          <a:p>
            <a:pPr marL="457200" lvl="4" algn="ctr"/>
            <a:r>
              <a:rPr lang="en-US" sz="3200" dirty="0">
                <a:latin typeface="Times New Roman" pitchFamily="18" charset="0"/>
                <a:cs typeface="Times New Roman" pitchFamily="18" charset="0"/>
              </a:rPr>
              <a:t>The </a:t>
            </a:r>
            <a:r>
              <a:rPr lang="en-US" sz="3200" dirty="0" smtClean="0">
                <a:latin typeface="Times New Roman" pitchFamily="18" charset="0"/>
                <a:cs typeface="Times New Roman" pitchFamily="18" charset="0"/>
              </a:rPr>
              <a:t>Delta-Delta Connection</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3107310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8" end="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xEl>
                                              <p:pRg st="10" end="1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mc:Choice xmlns:a14="http://schemas.microsoft.com/office/drawing/2010/main" Requires="a14">
          <p:sp>
            <p:nvSpPr>
              <p:cNvPr id="7" name="TextBox 6"/>
              <p:cNvSpPr txBox="1"/>
              <p:nvPr/>
            </p:nvSpPr>
            <p:spPr>
              <a:xfrm>
                <a:off x="381000" y="1947031"/>
                <a:ext cx="8458200" cy="3920369"/>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Equation </a:t>
                </a:r>
                <a:r>
                  <a:rPr lang="en-US" sz="2400" dirty="0" smtClean="0">
                    <a:latin typeface="Times New Roman" pitchFamily="18" charset="0"/>
                    <a:cs typeface="Times New Roman" pitchFamily="18" charset="0"/>
                  </a:rPr>
                  <a:t>(119) is in the general form:</a:t>
                </a:r>
              </a:p>
              <a:p>
                <a:pPr marL="342900" lvl="2" indent="-342900">
                  <a:buFont typeface="Arial" pitchFamily="34" charset="0"/>
                  <a:buChar char="•"/>
                </a:pPr>
                <a:endParaRPr lang="en-US" sz="2400" dirty="0" smtClean="0">
                  <a:latin typeface="Times New Roman" pitchFamily="18" charset="0"/>
                  <a:cs typeface="Times New Roman" pitchFamily="18" charset="0"/>
                </a:endParaRPr>
              </a:p>
              <a:p>
                <a:pPr marL="0" lvl="2"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𝑎</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𝑏</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r>
                  <a:rPr lang="en-US" sz="2000" dirty="0" smtClean="0">
                    <a:latin typeface="Times New Roman" pitchFamily="18" charset="0"/>
                    <a:cs typeface="Times New Roman" pitchFamily="18" charset="0"/>
                  </a:rPr>
                  <a:t>			(120)</a:t>
                </a:r>
              </a:p>
              <a:p>
                <a:pPr marL="0" lvl="2" algn="ctr"/>
                <a:endParaRPr lang="en-US" sz="2000" dirty="0">
                  <a:latin typeface="Times New Roman" pitchFamily="18" charset="0"/>
                  <a:cs typeface="Times New Roman" pitchFamily="18" charset="0"/>
                </a:endParaRPr>
              </a:p>
              <a:p>
                <a:pPr marL="0" lvl="2" algn="ctr"/>
                <a:endParaRPr lang="en-US" sz="2400" dirty="0" smtClean="0">
                  <a:latin typeface="Times New Roman" pitchFamily="18" charset="0"/>
                  <a:cs typeface="Times New Roman" pitchFamily="18" charset="0"/>
                </a:endParaRPr>
              </a:p>
              <a:p>
                <a:pPr marL="0" lvl="2" algn="ctr"/>
                <a:endParaRPr lang="en-US" sz="2400" dirty="0">
                  <a:latin typeface="Times New Roman" pitchFamily="18" charset="0"/>
                  <a:cs typeface="Times New Roman" pitchFamily="18" charset="0"/>
                </a:endParaRPr>
              </a:p>
              <a:p>
                <a:pPr marL="0" lvl="2" algn="ctr"/>
                <a:r>
                  <a:rPr lang="en-US" sz="2000" dirty="0">
                    <a:latin typeface="Times New Roman" pitchFamily="18" charset="0"/>
                    <a:cs typeface="Times New Roman" pitchFamily="18" charset="0"/>
                  </a:rPr>
                  <a:t>w</a:t>
                </a:r>
                <a:r>
                  <a:rPr lang="en-US" sz="2000" dirty="0" smtClean="0">
                    <a:latin typeface="Times New Roman" pitchFamily="18" charset="0"/>
                    <a:cs typeface="Times New Roman" pitchFamily="18" charset="0"/>
                  </a:rPr>
                  <a:t>here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𝑎</m:t>
                            </m:r>
                          </m:e>
                          <m:sub>
                            <m:r>
                              <a:rPr lang="en-US" sz="2000" i="1">
                                <a:latin typeface="Cambria Math"/>
                              </a:rPr>
                              <m:t>𝑡</m:t>
                            </m:r>
                          </m:sub>
                        </m:sSub>
                      </m:e>
                    </m:d>
                    <m:r>
                      <a:rPr lang="en-US" sz="2000" i="1">
                        <a:latin typeface="Cambria Math"/>
                      </a:rPr>
                      <m:t>=</m:t>
                    </m:r>
                    <m:d>
                      <m:dPr>
                        <m:begChr m:val="["/>
                        <m:endChr m:val="]"/>
                        <m:ctrlPr>
                          <a:rPr lang="en-US" sz="2000" i="1">
                            <a:latin typeface="Cambria Math"/>
                          </a:rPr>
                        </m:ctrlPr>
                      </m:dPr>
                      <m:e>
                        <m:r>
                          <a:rPr lang="en-US" sz="2000" i="1">
                            <a:latin typeface="Cambria Math"/>
                          </a:rPr>
                          <m:t>𝑊</m:t>
                        </m:r>
                      </m:e>
                    </m:d>
                    <m:d>
                      <m:dPr>
                        <m:begChr m:val="["/>
                        <m:endChr m:val="]"/>
                        <m:ctrlPr>
                          <a:rPr lang="en-US" sz="2000" i="1">
                            <a:latin typeface="Cambria Math"/>
                          </a:rPr>
                        </m:ctrlPr>
                      </m:dPr>
                      <m:e>
                        <m:r>
                          <a:rPr lang="en-US" sz="2000" i="1">
                            <a:latin typeface="Cambria Math"/>
                          </a:rPr>
                          <m:t>𝐴𝑉</m:t>
                        </m:r>
                      </m:e>
                    </m:d>
                    <m:d>
                      <m:dPr>
                        <m:begChr m:val="["/>
                        <m:endChr m:val="]"/>
                        <m:ctrlPr>
                          <a:rPr lang="en-US" sz="2000" i="1">
                            <a:latin typeface="Cambria Math"/>
                          </a:rPr>
                        </m:ctrlPr>
                      </m:dPr>
                      <m:e>
                        <m:r>
                          <a:rPr lang="en-US" sz="2000" i="1">
                            <a:latin typeface="Cambria Math"/>
                          </a:rPr>
                          <m:t>𝐷</m:t>
                        </m:r>
                      </m:e>
                    </m:d>
                    <m:r>
                      <a:rPr lang="en-US" sz="2000" i="1">
                        <a:latin typeface="Cambria Math"/>
                      </a:rPr>
                      <m:t>=</m:t>
                    </m:r>
                    <m:f>
                      <m:fPr>
                        <m:ctrlPr>
                          <a:rPr lang="en-US" sz="2000" i="1">
                            <a:latin typeface="Cambria Math"/>
                          </a:rPr>
                        </m:ctrlPr>
                      </m:fPr>
                      <m:num>
                        <m:sSub>
                          <m:sSubPr>
                            <m:ctrlPr>
                              <a:rPr lang="en-US" sz="2000" i="1">
                                <a:latin typeface="Cambria Math"/>
                              </a:rPr>
                            </m:ctrlPr>
                          </m:sSubPr>
                          <m:e>
                            <m:r>
                              <a:rPr lang="en-US" sz="2000" i="1">
                                <a:latin typeface="Cambria Math"/>
                              </a:rPr>
                              <m:t>𝑛</m:t>
                            </m:r>
                          </m:e>
                          <m:sub>
                            <m:r>
                              <a:rPr lang="en-US" sz="2000" i="1">
                                <a:latin typeface="Cambria Math"/>
                              </a:rPr>
                              <m:t>𝑡</m:t>
                            </m:r>
                          </m:sub>
                        </m:sSub>
                      </m:num>
                      <m:den>
                        <m:r>
                          <a:rPr lang="en-US" sz="2000" i="1">
                            <a:latin typeface="Cambria Math"/>
                          </a:rPr>
                          <m:t>3</m:t>
                        </m:r>
                      </m:den>
                    </m:f>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2</m:t>
                              </m:r>
                            </m:e>
                            <m:e>
                              <m:r>
                                <a:rPr lang="en-US" sz="2000" i="1">
                                  <a:latin typeface="Cambria Math"/>
                                </a:rPr>
                                <m:t>−1</m:t>
                              </m:r>
                            </m:e>
                            <m:e>
                              <m:r>
                                <a:rPr lang="en-US" sz="2000" i="1">
                                  <a:latin typeface="Cambria Math"/>
                                </a:rPr>
                                <m:t>−1</m:t>
                              </m:r>
                            </m:e>
                          </m:mr>
                          <m:mr>
                            <m:e>
                              <m:r>
                                <a:rPr lang="en-US" sz="2000" i="1">
                                  <a:latin typeface="Cambria Math"/>
                                </a:rPr>
                                <m:t>−1</m:t>
                              </m:r>
                            </m:e>
                            <m:e>
                              <m:r>
                                <a:rPr lang="en-US" sz="2000" i="1">
                                  <a:latin typeface="Cambria Math"/>
                                </a:rPr>
                                <m:t>2</m:t>
                              </m:r>
                            </m:e>
                            <m:e>
                              <m:r>
                                <a:rPr lang="en-US" sz="2000" i="1">
                                  <a:latin typeface="Cambria Math"/>
                                </a:rPr>
                                <m:t>−1</m:t>
                              </m:r>
                            </m:e>
                          </m:mr>
                          <m:mr>
                            <m:e>
                              <m:r>
                                <a:rPr lang="en-US" sz="2000" i="1">
                                  <a:latin typeface="Cambria Math"/>
                                </a:rPr>
                                <m:t>−1</m:t>
                              </m:r>
                            </m:e>
                            <m:e>
                              <m:r>
                                <a:rPr lang="en-US" sz="2000" i="1">
                                  <a:latin typeface="Cambria Math"/>
                                </a:rPr>
                                <m:t>−1</m:t>
                              </m:r>
                            </m:e>
                            <m:e>
                              <m:r>
                                <a:rPr lang="en-US" sz="2000" i="1">
                                  <a:latin typeface="Cambria Math"/>
                                </a:rPr>
                                <m:t>2</m:t>
                              </m:r>
                            </m:e>
                          </m:mr>
                        </m:m>
                      </m:e>
                    </m:d>
                  </m:oMath>
                </a14:m>
                <a:r>
                  <a:rPr lang="en-US" sz="2000" dirty="0" smtClean="0">
                    <a:latin typeface="Times New Roman" pitchFamily="18" charset="0"/>
                    <a:cs typeface="Times New Roman" pitchFamily="18" charset="0"/>
                  </a:rPr>
                  <a:t>		(121)</a:t>
                </a:r>
              </a:p>
              <a:p>
                <a:pPr marL="0" lvl="2" algn="ctr"/>
                <a:endParaRPr lang="en-US" sz="2000" dirty="0">
                  <a:latin typeface="Times New Roman" pitchFamily="18" charset="0"/>
                  <a:cs typeface="Times New Roman" pitchFamily="18" charset="0"/>
                </a:endParaRPr>
              </a:p>
              <a:p>
                <a:pPr marL="0" lvl="2"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𝑏</m:t>
                            </m:r>
                          </m:e>
                          <m:sub>
                            <m:r>
                              <a:rPr lang="en-US" sz="2000" i="1">
                                <a:latin typeface="Cambria Math"/>
                              </a:rPr>
                              <m:t>𝑡</m:t>
                            </m:r>
                          </m:sub>
                        </m:sSub>
                      </m:e>
                    </m:d>
                    <m:r>
                      <a:rPr lang="en-US" sz="2000" i="1">
                        <a:latin typeface="Cambria Math"/>
                      </a:rPr>
                      <m:t>=</m:t>
                    </m:r>
                    <m:d>
                      <m:dPr>
                        <m:begChr m:val="["/>
                        <m:endChr m:val="]"/>
                        <m:ctrlPr>
                          <a:rPr lang="en-US" sz="2000" i="1">
                            <a:latin typeface="Cambria Math"/>
                          </a:rPr>
                        </m:ctrlPr>
                      </m:dPr>
                      <m:e>
                        <m:r>
                          <a:rPr lang="en-US" sz="2000" i="1">
                            <a:latin typeface="Cambria Math"/>
                          </a:rPr>
                          <m:t>𝐴𝑉</m:t>
                        </m:r>
                      </m:e>
                    </m:d>
                    <m:d>
                      <m:dPr>
                        <m:begChr m:val="["/>
                        <m:endChr m:val="]"/>
                        <m:ctrlPr>
                          <a:rPr lang="en-US" sz="2000" i="1">
                            <a:latin typeface="Cambria Math"/>
                          </a:rPr>
                        </m:ctrlPr>
                      </m:dPr>
                      <m:e>
                        <m:r>
                          <a:rPr lang="en-US" sz="2000" i="1">
                            <a:latin typeface="Cambria Math"/>
                          </a:rPr>
                          <m:t>𝑊</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𝑍𝑡</m:t>
                            </m:r>
                          </m:e>
                          <m:sub>
                            <m:r>
                              <a:rPr lang="en-US" sz="2000" i="1">
                                <a:latin typeface="Cambria Math"/>
                              </a:rPr>
                              <m:t>𝑎𝑏𝑐</m:t>
                            </m:r>
                          </m:sub>
                        </m:sSub>
                      </m:e>
                    </m:d>
                    <m:d>
                      <m:dPr>
                        <m:begChr m:val="["/>
                        <m:endChr m:val="]"/>
                        <m:ctrlPr>
                          <a:rPr lang="en-US" sz="2000" i="1">
                            <a:latin typeface="Cambria Math"/>
                          </a:rPr>
                        </m:ctrlPr>
                      </m:dPr>
                      <m:e>
                        <m:r>
                          <a:rPr lang="en-US" sz="2000" i="1">
                            <a:latin typeface="Cambria Math"/>
                          </a:rPr>
                          <m:t>𝐺</m:t>
                        </m:r>
                        <m:r>
                          <a:rPr lang="en-US" sz="2000" i="1">
                            <a:latin typeface="Cambria Math"/>
                          </a:rPr>
                          <m:t>1</m:t>
                        </m:r>
                      </m:e>
                    </m:d>
                  </m:oMath>
                </a14:m>
                <a:r>
                  <a:rPr lang="en-US" sz="2000" dirty="0" smtClean="0">
                    <a:latin typeface="Times New Roman" pitchFamily="18" charset="0"/>
                    <a:cs typeface="Times New Roman" pitchFamily="18" charset="0"/>
                  </a:rPr>
                  <a:t>				</a:t>
                </a:r>
                <a:r>
                  <a:rPr lang="en-US" sz="2000" dirty="0" smtClean="0">
                    <a:latin typeface="Times New Roman" pitchFamily="18" charset="0"/>
                    <a:cs typeface="Times New Roman" pitchFamily="18" charset="0"/>
                  </a:rPr>
                  <a:t>(</a:t>
                </a:r>
                <a:r>
                  <a:rPr lang="en-US" sz="2000" dirty="0" smtClean="0">
                    <a:latin typeface="Times New Roman" pitchFamily="18" charset="0"/>
                    <a:cs typeface="Times New Roman" pitchFamily="18" charset="0"/>
                  </a:rPr>
                  <a:t>122)</a:t>
                </a:r>
                <a:endParaRPr lang="en-US" sz="2000" dirty="0">
                  <a:latin typeface="Times New Roman" pitchFamily="18" charset="0"/>
                  <a:cs typeface="Times New Roman" pitchFamily="18" charset="0"/>
                </a:endParaRPr>
              </a:p>
              <a:p>
                <a:pPr marL="342900" lvl="2" indent="-342900">
                  <a:buFont typeface="Arial" pitchFamily="34" charset="0"/>
                  <a:buChar char="•"/>
                </a:pPr>
                <a:endParaRPr lang="en-US" sz="2000" dirty="0" smtClean="0">
                  <a:latin typeface="Times New Roman" pitchFamily="18" charset="0"/>
                  <a:cs typeface="Times New Roman" pitchFamily="18" charset="0"/>
                </a:endParaRPr>
              </a:p>
            </p:txBody>
          </p:sp>
        </mc:Choice>
        <mc:Fallback>
          <p:sp>
            <p:nvSpPr>
              <p:cNvPr id="7" name="TextBox 6"/>
              <p:cNvSpPr txBox="1">
                <a:spLocks noRot="1" noChangeAspect="1" noMove="1" noResize="1" noEditPoints="1" noAdjustHandles="1" noChangeArrowheads="1" noChangeShapeType="1" noTextEdit="1"/>
              </p:cNvSpPr>
              <p:nvPr/>
            </p:nvSpPr>
            <p:spPr>
              <a:xfrm>
                <a:off x="381000" y="1947031"/>
                <a:ext cx="8458200" cy="3920369"/>
              </a:xfrm>
              <a:prstGeom prst="rect">
                <a:avLst/>
              </a:prstGeom>
              <a:blipFill rotWithShape="1">
                <a:blip r:embed="rId3"/>
                <a:stretch>
                  <a:fillRect l="-1009" t="-1242"/>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178</a:t>
            </a:fld>
            <a:endParaRPr lang="en-US"/>
          </a:p>
        </p:txBody>
      </p:sp>
      <p:sp>
        <p:nvSpPr>
          <p:cNvPr id="8" name="TextBox 7"/>
          <p:cNvSpPr txBox="1"/>
          <p:nvPr/>
        </p:nvSpPr>
        <p:spPr>
          <a:xfrm>
            <a:off x="-20972" y="381000"/>
            <a:ext cx="9144000" cy="1077218"/>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a:t>
            </a:r>
            <a:r>
              <a:rPr lang="en-US" sz="3200" dirty="0" smtClean="0">
                <a:latin typeface="Times New Roman" pitchFamily="18" charset="0"/>
                <a:cs typeface="Times New Roman" pitchFamily="18" charset="0"/>
              </a:rPr>
              <a:t>Models</a:t>
            </a:r>
          </a:p>
          <a:p>
            <a:pPr marL="457200" lvl="4" algn="ctr"/>
            <a:r>
              <a:rPr lang="en-US" sz="3200" dirty="0">
                <a:latin typeface="Times New Roman" pitchFamily="18" charset="0"/>
                <a:cs typeface="Times New Roman" pitchFamily="18" charset="0"/>
              </a:rPr>
              <a:t>The </a:t>
            </a:r>
            <a:r>
              <a:rPr lang="en-US" sz="3200" dirty="0" smtClean="0">
                <a:latin typeface="Times New Roman" pitchFamily="18" charset="0"/>
                <a:cs typeface="Times New Roman" pitchFamily="18" charset="0"/>
              </a:rPr>
              <a:t>Delta-Delta Connection</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115730070"/>
      </p:ext>
    </p:extLst>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Rectangle 1"/>
              <p:cNvSpPr/>
              <p:nvPr/>
            </p:nvSpPr>
            <p:spPr>
              <a:xfrm>
                <a:off x="533400" y="1524000"/>
                <a:ext cx="8229600" cy="4681731"/>
              </a:xfrm>
              <a:prstGeom prst="rect">
                <a:avLst/>
              </a:prstGeom>
            </p:spPr>
            <p:txBody>
              <a:bodyPr wrap="square">
                <a:spAutoFit/>
              </a:bodyPr>
              <a:lstStyle/>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Equation (97) gives the generalized equation for currents.</a:t>
                </a:r>
              </a:p>
              <a:p>
                <a:pPr marL="342900" lvl="2" indent="-342900">
                  <a:buFont typeface="Wingdings" pitchFamily="2" charset="2"/>
                  <a:buChar char="Ø"/>
                </a:pPr>
                <a:endParaRPr lang="en-US" sz="2400" dirty="0">
                  <a:latin typeface="Times New Roman" pitchFamily="18" charset="0"/>
                  <a:cs typeface="Times New Roman" pitchFamily="18" charset="0"/>
                </a:endParaRPr>
              </a:p>
              <a:p>
                <a:pPr marL="0" lvl="2"/>
                <a:endParaRPr lang="en-US" sz="2400" dirty="0">
                  <a:latin typeface="Times New Roman" pitchFamily="18" charset="0"/>
                  <a:cs typeface="Times New Roman" pitchFamily="18" charset="0"/>
                </a:endParaRPr>
              </a:p>
              <a:p>
                <a:pPr marL="0" lvl="2"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𝐴𝐵𝐶</m:t>
                            </m:r>
                          </m:sub>
                        </m:sSub>
                      </m:e>
                    </m:d>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r>
                              <a:rPr lang="en-US" sz="2000" i="1">
                                <a:latin typeface="Cambria Math"/>
                              </a:rPr>
                              <m:t>𝐴𝐼</m:t>
                            </m:r>
                          </m:e>
                        </m:d>
                      </m:e>
                      <m:sup>
                        <m:r>
                          <a:rPr lang="en-US" sz="2000" i="1">
                            <a:latin typeface="Cambria Math"/>
                          </a:rPr>
                          <m:t>−1</m:t>
                        </m:r>
                      </m:sup>
                    </m:sSup>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𝑑</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(123)</a:t>
                </a:r>
              </a:p>
              <a:p>
                <a:pPr marL="0" lvl="2" algn="ctr"/>
                <a:endParaRPr lang="en-US" sz="2000" dirty="0">
                  <a:latin typeface="Times New Roman" pitchFamily="18" charset="0"/>
                  <a:cs typeface="Times New Roman" pitchFamily="18" charset="0"/>
                </a:endParaRPr>
              </a:p>
              <a:p>
                <a:pPr marL="0" lvl="2" algn="ctr"/>
                <a:endParaRPr lang="en-US" sz="2000" dirty="0" smtClean="0">
                  <a:latin typeface="Times New Roman" pitchFamily="18" charset="0"/>
                  <a:cs typeface="Times New Roman" pitchFamily="18" charset="0"/>
                </a:endParaRPr>
              </a:p>
              <a:p>
                <a:pPr marL="0" lvl="2" algn="ctr"/>
                <a:endParaRPr lang="en-US" sz="2000" dirty="0">
                  <a:latin typeface="Times New Roman" pitchFamily="18" charset="0"/>
                  <a:cs typeface="Times New Roman" pitchFamily="18" charset="0"/>
                </a:endParaRPr>
              </a:p>
              <a:p>
                <a:pPr algn="ctr"/>
                <a:r>
                  <a:rPr lang="en-US" sz="2000" dirty="0">
                    <a:latin typeface="Times New Roman" pitchFamily="18" charset="0"/>
                    <a:cs typeface="Times New Roman" pitchFamily="18" charset="0"/>
                  </a:rPr>
                  <a:t>w</a:t>
                </a:r>
                <a:r>
                  <a:rPr lang="en-US" sz="2000" dirty="0" smtClean="0">
                    <a:latin typeface="Times New Roman" pitchFamily="18" charset="0"/>
                    <a:cs typeface="Times New Roman" pitchFamily="18" charset="0"/>
                  </a:rPr>
                  <a:t>here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𝑑</m:t>
                            </m:r>
                          </m:e>
                          <m:sub>
                            <m:r>
                              <a:rPr lang="en-US" sz="2000" i="1">
                                <a:latin typeface="Cambria Math"/>
                              </a:rPr>
                              <m:t>𝑡</m:t>
                            </m:r>
                          </m:sub>
                        </m:sSub>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𝑛</m:t>
                                      </m:r>
                                    </m:e>
                                    <m:sub>
                                      <m:r>
                                        <a:rPr lang="en-US" sz="2000" i="1">
                                          <a:latin typeface="Cambria Math"/>
                                        </a:rPr>
                                        <m:t>𝑡</m:t>
                                      </m:r>
                                    </m:sub>
                                  </m:sSub>
                                </m:den>
                              </m:f>
                            </m:e>
                            <m:e>
                              <m:r>
                                <a:rPr lang="en-US" sz="2000" i="1">
                                  <a:latin typeface="Cambria Math"/>
                                </a:rPr>
                                <m:t>0</m:t>
                              </m:r>
                            </m:e>
                            <m:e>
                              <m:r>
                                <a:rPr lang="en-US" sz="2000" i="1">
                                  <a:latin typeface="Cambria Math"/>
                                </a:rPr>
                                <m:t>0</m:t>
                              </m:r>
                            </m:e>
                          </m:mr>
                          <m:mr>
                            <m:e>
                              <m:r>
                                <a:rPr lang="en-US" sz="2000" i="1">
                                  <a:latin typeface="Cambria Math"/>
                                </a:rPr>
                                <m:t>0</m:t>
                              </m:r>
                            </m:e>
                            <m:e>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𝑛</m:t>
                                      </m:r>
                                    </m:e>
                                    <m:sub>
                                      <m:r>
                                        <a:rPr lang="en-US" sz="2000" i="1">
                                          <a:latin typeface="Cambria Math"/>
                                        </a:rPr>
                                        <m:t>𝑡</m:t>
                                      </m:r>
                                    </m:sub>
                                  </m:sSub>
                                </m:den>
                              </m:f>
                            </m:e>
                            <m:e>
                              <m:r>
                                <a:rPr lang="en-US" sz="2000" i="1">
                                  <a:latin typeface="Cambria Math"/>
                                </a:rPr>
                                <m:t>0</m:t>
                              </m:r>
                            </m:e>
                          </m:mr>
                          <m:mr>
                            <m:e>
                              <m:r>
                                <a:rPr lang="en-US" sz="2000" i="1">
                                  <a:latin typeface="Cambria Math"/>
                                </a:rPr>
                                <m:t>0</m:t>
                              </m:r>
                            </m:e>
                            <m:e>
                              <m:r>
                                <a:rPr lang="en-US" sz="2000" i="1">
                                  <a:latin typeface="Cambria Math"/>
                                </a:rPr>
                                <m:t>0</m:t>
                              </m:r>
                            </m:e>
                            <m:e>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𝑛</m:t>
                                      </m:r>
                                    </m:e>
                                    <m:sub>
                                      <m:r>
                                        <a:rPr lang="en-US" sz="2000" i="1">
                                          <a:latin typeface="Cambria Math"/>
                                        </a:rPr>
                                        <m:t>𝑡</m:t>
                                      </m:r>
                                    </m:sub>
                                  </m:sSub>
                                </m:den>
                              </m:f>
                            </m:e>
                          </m:mr>
                        </m:m>
                      </m:e>
                    </m:d>
                  </m:oMath>
                </a14:m>
                <a:r>
                  <a:rPr lang="en-US" sz="2000" dirty="0" smtClean="0">
                    <a:latin typeface="Times New Roman" pitchFamily="18" charset="0"/>
                    <a:cs typeface="Times New Roman" pitchFamily="18" charset="0"/>
                  </a:rPr>
                  <a:t>					(124)</a:t>
                </a:r>
                <a:endParaRPr lang="en-US" sz="2000" b="1" dirty="0">
                  <a:solidFill>
                    <a:srgbClr val="FF0000"/>
                  </a:solidFill>
                  <a:latin typeface="Times New Roman" pitchFamily="18" charset="0"/>
                  <a:cs typeface="Times New Roman" pitchFamily="18" charset="0"/>
                </a:endParaRPr>
              </a:p>
              <a:p>
                <a:endParaRPr lang="en-US" sz="2400" dirty="0">
                  <a:latin typeface="Times New Roman" pitchFamily="18" charset="0"/>
                  <a:cs typeface="Times New Roman" pitchFamily="18" charset="0"/>
                </a:endParaRPr>
              </a:p>
            </p:txBody>
          </p:sp>
        </mc:Choice>
        <mc:Fallback>
          <p:sp>
            <p:nvSpPr>
              <p:cNvPr id="2" name="Rectangle 1"/>
              <p:cNvSpPr>
                <a:spLocks noRot="1" noChangeAspect="1" noMove="1" noResize="1" noEditPoints="1" noAdjustHandles="1" noChangeArrowheads="1" noChangeShapeType="1" noTextEdit="1"/>
              </p:cNvSpPr>
              <p:nvPr/>
            </p:nvSpPr>
            <p:spPr>
              <a:xfrm>
                <a:off x="533400" y="1524000"/>
                <a:ext cx="8229600" cy="4681731"/>
              </a:xfrm>
              <a:prstGeom prst="rect">
                <a:avLst/>
              </a:prstGeom>
              <a:blipFill rotWithShape="1">
                <a:blip r:embed="rId2"/>
                <a:stretch>
                  <a:fillRect l="-1037"/>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B6F15528-21DE-4FAA-801E-634DDDAF4B2B}" type="slidenum">
              <a:rPr lang="en-US" smtClean="0"/>
              <a:pPr/>
              <a:t>179</a:t>
            </a:fld>
            <a:endParaRPr lang="en-US"/>
          </a:p>
        </p:txBody>
      </p:sp>
      <p:sp>
        <p:nvSpPr>
          <p:cNvPr id="6" name="TextBox 5"/>
          <p:cNvSpPr txBox="1"/>
          <p:nvPr/>
        </p:nvSpPr>
        <p:spPr>
          <a:xfrm>
            <a:off x="-20972" y="381000"/>
            <a:ext cx="9144000" cy="1077218"/>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a:t>
            </a:r>
            <a:r>
              <a:rPr lang="en-US" sz="3200" dirty="0" smtClean="0">
                <a:latin typeface="Times New Roman" pitchFamily="18" charset="0"/>
                <a:cs typeface="Times New Roman" pitchFamily="18" charset="0"/>
              </a:rPr>
              <a:t>Models</a:t>
            </a:r>
          </a:p>
          <a:p>
            <a:pPr marL="457200" lvl="4" algn="ctr"/>
            <a:r>
              <a:rPr lang="en-US" sz="3200" dirty="0">
                <a:latin typeface="Times New Roman" pitchFamily="18" charset="0"/>
                <a:cs typeface="Times New Roman" pitchFamily="18" charset="0"/>
              </a:rPr>
              <a:t>The </a:t>
            </a:r>
            <a:r>
              <a:rPr lang="en-US" sz="3200" dirty="0" smtClean="0">
                <a:latin typeface="Times New Roman" pitchFamily="18" charset="0"/>
                <a:cs typeface="Times New Roman" pitchFamily="18" charset="0"/>
              </a:rPr>
              <a:t>Delta-Delta Connection</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118263798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1: </a:t>
            </a:r>
            <a:r>
              <a:rPr lang="en-US" dirty="0"/>
              <a:t>Overhead Lines </a:t>
            </a:r>
          </a:p>
        </p:txBody>
      </p:sp>
      <p:sp>
        <p:nvSpPr>
          <p:cNvPr id="3" name="Content Placeholder 2"/>
          <p:cNvSpPr>
            <a:spLocks noGrp="1"/>
          </p:cNvSpPr>
          <p:nvPr>
            <p:ph idx="1"/>
          </p:nvPr>
        </p:nvSpPr>
        <p:spPr/>
        <p:txBody>
          <a:bodyPr>
            <a:normAutofit fontScale="77500" lnSpcReduction="20000"/>
          </a:bodyPr>
          <a:lstStyle/>
          <a:p>
            <a:pPr>
              <a:spcAft>
                <a:spcPts val="600"/>
              </a:spcAft>
            </a:pPr>
            <a:r>
              <a:rPr lang="en-US" sz="3100" dirty="0" smtClean="0"/>
              <a:t>Series </a:t>
            </a:r>
            <a:r>
              <a:rPr lang="en-US" sz="3100" dirty="0"/>
              <a:t>impedance of Overhead Lines</a:t>
            </a:r>
          </a:p>
          <a:p>
            <a:pPr marL="971550" lvl="1" indent="-457200">
              <a:spcAft>
                <a:spcPts val="600"/>
              </a:spcAft>
            </a:pPr>
            <a:r>
              <a:rPr lang="en-US" sz="2600" dirty="0"/>
              <a:t>Transposed Three-phase Lines</a:t>
            </a:r>
          </a:p>
          <a:p>
            <a:pPr marL="971550" lvl="1" indent="-457200">
              <a:spcAft>
                <a:spcPts val="600"/>
              </a:spcAft>
            </a:pPr>
            <a:r>
              <a:rPr lang="en-US" sz="2600" dirty="0" err="1"/>
              <a:t>Untransposed</a:t>
            </a:r>
            <a:r>
              <a:rPr lang="en-US" sz="2600" dirty="0"/>
              <a:t> Distribution Lines</a:t>
            </a:r>
          </a:p>
          <a:p>
            <a:pPr marL="971550" lvl="1" indent="-457200">
              <a:spcAft>
                <a:spcPts val="600"/>
              </a:spcAft>
            </a:pPr>
            <a:r>
              <a:rPr lang="en-US" sz="2600" b="1" u="sng" dirty="0"/>
              <a:t>Carson’s Equations</a:t>
            </a:r>
          </a:p>
          <a:p>
            <a:pPr marL="971550" lvl="1" indent="-457200">
              <a:spcAft>
                <a:spcPts val="600"/>
              </a:spcAft>
            </a:pPr>
            <a:r>
              <a:rPr lang="en-US" sz="2600" dirty="0"/>
              <a:t>Modified Carson’s Equations</a:t>
            </a:r>
          </a:p>
          <a:p>
            <a:pPr marL="971550" lvl="1" indent="-457200">
              <a:spcAft>
                <a:spcPts val="600"/>
              </a:spcAft>
            </a:pPr>
            <a:r>
              <a:rPr lang="en-US" sz="2600" dirty="0"/>
              <a:t>Primitive Impedance Matrix for Overhead Lines</a:t>
            </a:r>
          </a:p>
          <a:p>
            <a:pPr marL="971550" lvl="1" indent="-457200">
              <a:spcAft>
                <a:spcPts val="600"/>
              </a:spcAft>
            </a:pPr>
            <a:r>
              <a:rPr lang="en-US" sz="2600" dirty="0"/>
              <a:t>Phase Impedance Matrix for Overhead Lines</a:t>
            </a:r>
          </a:p>
          <a:p>
            <a:pPr marL="971550" lvl="1" indent="-457200">
              <a:spcAft>
                <a:spcPts val="600"/>
              </a:spcAft>
            </a:pPr>
            <a:r>
              <a:rPr lang="en-US" sz="2600" dirty="0"/>
              <a:t>Sequence Impedances</a:t>
            </a:r>
          </a:p>
          <a:p>
            <a:pPr marL="971550" lvl="1" indent="-457200">
              <a:spcAft>
                <a:spcPts val="600"/>
              </a:spcAft>
            </a:pPr>
            <a:r>
              <a:rPr lang="en-US" sz="2600" dirty="0"/>
              <a:t>Parallel Overhead Distribution Lines</a:t>
            </a:r>
          </a:p>
          <a:p>
            <a:pPr>
              <a:spcAft>
                <a:spcPts val="600"/>
              </a:spcAft>
            </a:pPr>
            <a:r>
              <a:rPr lang="en-US" sz="3100" dirty="0"/>
              <a:t>Shunt Admittance of Overhead Parallel Lines</a:t>
            </a:r>
          </a:p>
          <a:p>
            <a:pPr>
              <a:spcAft>
                <a:spcPts val="600"/>
              </a:spcAft>
            </a:pPr>
            <a:r>
              <a:rPr lang="en-US" sz="3100" dirty="0"/>
              <a:t>General Voltage Drop </a:t>
            </a:r>
            <a:r>
              <a:rPr lang="en-US" sz="3100" dirty="0" smtClean="0"/>
              <a:t>Equation</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18</a:t>
            </a:fld>
            <a:endParaRPr lang="en-US"/>
          </a:p>
        </p:txBody>
      </p:sp>
    </p:spTree>
    <p:extLst>
      <p:ext uri="{BB962C8B-B14F-4D97-AF65-F5344CB8AC3E}">
        <p14:creationId xmlns:p14="http://schemas.microsoft.com/office/powerpoint/2010/main" val="3917905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Rectangle 1"/>
              <p:cNvSpPr/>
              <p:nvPr/>
            </p:nvSpPr>
            <p:spPr>
              <a:xfrm>
                <a:off x="304800" y="1200926"/>
                <a:ext cx="8610600" cy="5428474"/>
              </a:xfrm>
              <a:prstGeom prst="rect">
                <a:avLst/>
              </a:prstGeom>
            </p:spPr>
            <p:txBody>
              <a:bodyPr wrap="square">
                <a:spAutoFit/>
              </a:bodyPr>
              <a:lstStyle/>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The </a:t>
                </a:r>
                <a:r>
                  <a:rPr lang="en-US" sz="2400" dirty="0">
                    <a:latin typeface="Times New Roman" pitchFamily="18" charset="0"/>
                    <a:cs typeface="Times New Roman" pitchFamily="18" charset="0"/>
                  </a:rPr>
                  <a:t>reverse generalized equation can be derived by modifying Equation </a:t>
                </a:r>
                <a:r>
                  <a:rPr lang="en-US" sz="2400" dirty="0" smtClean="0">
                    <a:latin typeface="Times New Roman" pitchFamily="18" charset="0"/>
                    <a:cs typeface="Times New Roman" pitchFamily="18" charset="0"/>
                  </a:rPr>
                  <a:t>(102) in </a:t>
                </a:r>
                <a:r>
                  <a:rPr lang="en-US" sz="2400" dirty="0">
                    <a:latin typeface="Times New Roman" pitchFamily="18" charset="0"/>
                    <a:cs typeface="Times New Roman" pitchFamily="18" charset="0"/>
                  </a:rPr>
                  <a:t>terms of equivalent line-to-neutral </a:t>
                </a:r>
                <a:r>
                  <a:rPr lang="en-US" sz="2400" dirty="0" smtClean="0">
                    <a:latin typeface="Times New Roman" pitchFamily="18" charset="0"/>
                    <a:cs typeface="Times New Roman" pitchFamily="18" charset="0"/>
                  </a:rPr>
                  <a:t>voltages.</a:t>
                </a:r>
              </a:p>
              <a:p>
                <a:pPr marL="0" lvl="2"/>
                <a:endParaRPr lang="en-US" sz="2400" i="1" dirty="0" smtClean="0">
                  <a:latin typeface="Cambria Math"/>
                </a:endParaRPr>
              </a:p>
              <a:p>
                <a:pPr marL="0" lvl="2" algn="just"/>
                <a14:m>
                  <m:oMathPara xmlns:m="http://schemas.openxmlformats.org/officeDocument/2006/math">
                    <m:oMathParaPr>
                      <m:jc m:val="center"/>
                    </m:oMathParaPr>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r>
                            <a:rPr lang="en-US" sz="2000" i="1">
                              <a:latin typeface="Cambria Math"/>
                            </a:rPr>
                            <m:t>𝑊</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𝑉𝐿𝐿</m:t>
                              </m:r>
                            </m:e>
                            <m:sub>
                              <m:r>
                                <a:rPr lang="en-US" sz="2000" i="1">
                                  <a:latin typeface="Cambria Math"/>
                                </a:rPr>
                                <m:t>𝑎𝑏𝑐</m:t>
                              </m:r>
                            </m:sub>
                          </m:sSub>
                        </m:e>
                      </m:d>
                    </m:oMath>
                  </m:oMathPara>
                </a14:m>
                <a:endParaRPr lang="en-US" sz="2000" dirty="0" smtClean="0">
                  <a:latin typeface="Times New Roman" pitchFamily="18" charset="0"/>
                  <a:cs typeface="Times New Roman" pitchFamily="18" charset="0"/>
                </a:endParaRPr>
              </a:p>
              <a:p>
                <a:pPr marL="0" lvl="2" algn="just"/>
                <a:endParaRPr lang="en-US" sz="2000" dirty="0">
                  <a:latin typeface="Times New Roman" pitchFamily="18" charset="0"/>
                  <a:cs typeface="Times New Roman" pitchFamily="18" charset="0"/>
                </a:endParaRPr>
              </a:p>
              <a:p>
                <a:pPr algn="just"/>
                <a:r>
                  <a:rPr lang="en-US" sz="20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r>
                          <a:rPr lang="en-US" sz="2000" i="1">
                            <a:latin typeface="Cambria Math"/>
                          </a:rPr>
                          <m:t>𝑊</m:t>
                        </m:r>
                      </m:e>
                    </m:d>
                    <m:sSup>
                      <m:sSupPr>
                        <m:ctrlPr>
                          <a:rPr lang="en-US" sz="2000" i="1">
                            <a:latin typeface="Cambria Math"/>
                          </a:rPr>
                        </m:ctrlPr>
                      </m:sSupPr>
                      <m:e>
                        <m:d>
                          <m:dPr>
                            <m:begChr m:val="["/>
                            <m:endChr m:val="]"/>
                            <m:ctrlPr>
                              <a:rPr lang="en-US" sz="2000" i="1">
                                <a:latin typeface="Cambria Math"/>
                              </a:rPr>
                            </m:ctrlPr>
                          </m:dPr>
                          <m:e>
                            <m:r>
                              <a:rPr lang="en-US" sz="2000" i="1">
                                <a:latin typeface="Cambria Math"/>
                              </a:rPr>
                              <m:t>𝐴𝑉</m:t>
                            </m:r>
                          </m:e>
                        </m:d>
                      </m:e>
                      <m:sup>
                        <m:r>
                          <a:rPr lang="en-US" sz="2000" i="1">
                            <a:latin typeface="Cambria Math"/>
                          </a:rPr>
                          <m:t>−1</m:t>
                        </m:r>
                      </m:sup>
                    </m:sSup>
                    <m:d>
                      <m:dPr>
                        <m:begChr m:val="["/>
                        <m:endChr m:val="]"/>
                        <m:ctrlPr>
                          <a:rPr lang="en-US" sz="2000" i="1">
                            <a:latin typeface="Cambria Math"/>
                          </a:rPr>
                        </m:ctrlPr>
                      </m:dPr>
                      <m:e>
                        <m:r>
                          <a:rPr lang="en-US" sz="2000" i="1">
                            <a:latin typeface="Cambria Math"/>
                          </a:rPr>
                          <m:t>𝐷</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r>
                          <a:rPr lang="en-US" sz="2000" i="1">
                            <a:latin typeface="Cambria Math"/>
                          </a:rPr>
                          <m:t>𝑊</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𝑍𝑡</m:t>
                            </m:r>
                          </m:e>
                          <m:sub>
                            <m:r>
                              <a:rPr lang="en-US" sz="2000" i="1">
                                <a:latin typeface="Cambria Math"/>
                              </a:rPr>
                              <m:t>𝑎𝑏𝑐</m:t>
                            </m:r>
                          </m:sub>
                        </m:sSub>
                      </m:e>
                    </m:d>
                    <m:d>
                      <m:dPr>
                        <m:begChr m:val="["/>
                        <m:endChr m:val="]"/>
                        <m:ctrlPr>
                          <a:rPr lang="en-US" sz="2000" i="1">
                            <a:latin typeface="Cambria Math"/>
                          </a:rPr>
                        </m:ctrlPr>
                      </m:dPr>
                      <m:e>
                        <m:r>
                          <a:rPr lang="en-US" sz="2000" i="1">
                            <a:latin typeface="Cambria Math"/>
                          </a:rPr>
                          <m:t>𝐺</m:t>
                        </m:r>
                        <m:r>
                          <a:rPr lang="en-US" sz="2000" i="1">
                            <a:latin typeface="Cambria Math"/>
                          </a:rPr>
                          <m:t>1</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r>
                  <a:rPr lang="en-US" sz="2000" dirty="0" smtClean="0">
                    <a:latin typeface="Times New Roman" pitchFamily="18" charset="0"/>
                    <a:cs typeface="Times New Roman" pitchFamily="18" charset="0"/>
                  </a:rPr>
                  <a:t>     </a:t>
                </a:r>
                <a:r>
                  <a:rPr lang="en-US" sz="2000" dirty="0" smtClean="0">
                    <a:latin typeface="Times New Roman" pitchFamily="18" charset="0"/>
                    <a:cs typeface="Times New Roman" pitchFamily="18" charset="0"/>
                  </a:rPr>
                  <a:t>  (</a:t>
                </a:r>
                <a:r>
                  <a:rPr lang="en-US" sz="2000" dirty="0" smtClean="0">
                    <a:latin typeface="Times New Roman" pitchFamily="18" charset="0"/>
                    <a:cs typeface="Times New Roman" pitchFamily="18" charset="0"/>
                  </a:rPr>
                  <a:t>125)</a:t>
                </a:r>
              </a:p>
              <a:p>
                <a:pPr algn="just"/>
                <a:endParaRPr lang="en-US" sz="2000" dirty="0">
                  <a:latin typeface="Times New Roman" pitchFamily="18" charset="0"/>
                  <a:cs typeface="Times New Roman" pitchFamily="18" charset="0"/>
                </a:endParaRPr>
              </a:p>
              <a:p>
                <a:pPr marL="457200" lvl="3" algn="just"/>
                <a:r>
                  <a:rPr lang="en-US" sz="20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𝐵</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r>
                  <a:rPr lang="en-US" sz="2000" dirty="0" smtClean="0">
                    <a:latin typeface="Times New Roman" pitchFamily="18" charset="0"/>
                    <a:cs typeface="Times New Roman" pitchFamily="18" charset="0"/>
                  </a:rPr>
                  <a:t>		                      (126)</a:t>
                </a:r>
              </a:p>
              <a:p>
                <a:pPr marL="457200" lvl="3" algn="just"/>
                <a:endParaRPr lang="en-US" sz="2000" dirty="0" smtClean="0">
                  <a:latin typeface="Times New Roman" pitchFamily="18" charset="0"/>
                  <a:cs typeface="Times New Roman" pitchFamily="18" charset="0"/>
                </a:endParaRPr>
              </a:p>
              <a:p>
                <a:pPr marL="0" lvl="2" algn="just"/>
                <a:endParaRPr lang="en-US" sz="2000" dirty="0">
                  <a:latin typeface="Times New Roman" pitchFamily="18" charset="0"/>
                  <a:cs typeface="Times New Roman" pitchFamily="18" charset="0"/>
                </a:endParaRPr>
              </a:p>
              <a:p>
                <a:pPr algn="just"/>
                <a:r>
                  <a:rPr lang="en-US" sz="2000" dirty="0" smtClean="0">
                    <a:latin typeface="Times New Roman" pitchFamily="18" charset="0"/>
                    <a:cs typeface="Times New Roman" pitchFamily="18" charset="0"/>
                  </a:rPr>
                  <a:t>	where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𝑡</m:t>
                            </m:r>
                          </m:sub>
                        </m:sSub>
                      </m:e>
                    </m:d>
                    <m:r>
                      <a:rPr lang="en-US" sz="2000" i="1">
                        <a:latin typeface="Cambria Math"/>
                      </a:rPr>
                      <m:t>=</m:t>
                    </m:r>
                    <m:d>
                      <m:dPr>
                        <m:begChr m:val="["/>
                        <m:endChr m:val="]"/>
                        <m:ctrlPr>
                          <a:rPr lang="en-US" sz="2000" i="1">
                            <a:latin typeface="Cambria Math"/>
                          </a:rPr>
                        </m:ctrlPr>
                      </m:dPr>
                      <m:e>
                        <m:r>
                          <a:rPr lang="en-US" sz="2000" i="1">
                            <a:latin typeface="Cambria Math"/>
                          </a:rPr>
                          <m:t>𝑊</m:t>
                        </m:r>
                      </m:e>
                    </m:d>
                    <m:sSup>
                      <m:sSupPr>
                        <m:ctrlPr>
                          <a:rPr lang="en-US" sz="2000" i="1">
                            <a:latin typeface="Cambria Math"/>
                          </a:rPr>
                        </m:ctrlPr>
                      </m:sSupPr>
                      <m:e>
                        <m:d>
                          <m:dPr>
                            <m:begChr m:val="["/>
                            <m:endChr m:val="]"/>
                            <m:ctrlPr>
                              <a:rPr lang="en-US" sz="2000" i="1">
                                <a:latin typeface="Cambria Math"/>
                              </a:rPr>
                            </m:ctrlPr>
                          </m:dPr>
                          <m:e>
                            <m:r>
                              <a:rPr lang="en-US" sz="2000" i="1">
                                <a:latin typeface="Cambria Math"/>
                              </a:rPr>
                              <m:t>𝐴𝑉</m:t>
                            </m:r>
                          </m:e>
                        </m:d>
                      </m:e>
                      <m:sup>
                        <m:r>
                          <a:rPr lang="en-US" sz="2000" i="1">
                            <a:latin typeface="Cambria Math"/>
                          </a:rPr>
                          <m:t>−1</m:t>
                        </m:r>
                      </m:sup>
                    </m:sSup>
                    <m:d>
                      <m:dPr>
                        <m:begChr m:val="["/>
                        <m:endChr m:val="]"/>
                        <m:ctrlPr>
                          <a:rPr lang="en-US" sz="2000" i="1">
                            <a:latin typeface="Cambria Math"/>
                          </a:rPr>
                        </m:ctrlPr>
                      </m:dPr>
                      <m:e>
                        <m:r>
                          <a:rPr lang="en-US" sz="2000" i="1">
                            <a:latin typeface="Cambria Math"/>
                          </a:rPr>
                          <m:t>𝐷</m:t>
                        </m:r>
                      </m:e>
                    </m:d>
                    <m:r>
                      <a:rPr lang="en-US" sz="2000" i="1">
                        <a:latin typeface="Cambria Math"/>
                      </a:rPr>
                      <m:t>=</m:t>
                    </m:r>
                    <m:f>
                      <m:fPr>
                        <m:ctrlPr>
                          <a:rPr lang="en-US" sz="2000" i="1">
                            <a:latin typeface="Cambria Math"/>
                          </a:rPr>
                        </m:ctrlPr>
                      </m:fPr>
                      <m:num>
                        <m:r>
                          <a:rPr lang="en-US" sz="2000" i="1">
                            <a:latin typeface="Cambria Math"/>
                          </a:rPr>
                          <m:t>1</m:t>
                        </m:r>
                      </m:num>
                      <m:den>
                        <m:r>
                          <a:rPr lang="en-US" sz="2000" i="1">
                            <a:latin typeface="Cambria Math"/>
                          </a:rPr>
                          <m:t>3∙</m:t>
                        </m:r>
                        <m:sSub>
                          <m:sSubPr>
                            <m:ctrlPr>
                              <a:rPr lang="en-US" sz="2000" i="1">
                                <a:latin typeface="Cambria Math"/>
                              </a:rPr>
                            </m:ctrlPr>
                          </m:sSubPr>
                          <m:e>
                            <m:r>
                              <a:rPr lang="en-US" sz="2000" i="1">
                                <a:latin typeface="Cambria Math"/>
                              </a:rPr>
                              <m:t>𝑛</m:t>
                            </m:r>
                          </m:e>
                          <m:sub>
                            <m:r>
                              <a:rPr lang="en-US" sz="2000" i="1">
                                <a:latin typeface="Cambria Math"/>
                              </a:rPr>
                              <m:t>𝑡</m:t>
                            </m:r>
                          </m:sub>
                        </m:sSub>
                      </m:den>
                    </m:f>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2</m:t>
                              </m:r>
                            </m:e>
                            <m:e>
                              <m:r>
                                <a:rPr lang="en-US" sz="2000" i="1">
                                  <a:latin typeface="Cambria Math"/>
                                </a:rPr>
                                <m:t>−1</m:t>
                              </m:r>
                            </m:e>
                            <m:e>
                              <m:r>
                                <a:rPr lang="en-US" sz="2000" i="1">
                                  <a:latin typeface="Cambria Math"/>
                                </a:rPr>
                                <m:t>−1</m:t>
                              </m:r>
                            </m:e>
                          </m:mr>
                          <m:mr>
                            <m:e>
                              <m:r>
                                <a:rPr lang="en-US" sz="2000" i="1">
                                  <a:latin typeface="Cambria Math"/>
                                </a:rPr>
                                <m:t>−1</m:t>
                              </m:r>
                            </m:e>
                            <m:e>
                              <m:r>
                                <a:rPr lang="en-US" sz="2000" i="1">
                                  <a:latin typeface="Cambria Math"/>
                                </a:rPr>
                                <m:t>2</m:t>
                              </m:r>
                            </m:e>
                            <m:e>
                              <m:r>
                                <a:rPr lang="en-US" sz="2000" i="1">
                                  <a:latin typeface="Cambria Math"/>
                                </a:rPr>
                                <m:t>−1</m:t>
                              </m:r>
                            </m:e>
                          </m:mr>
                          <m:mr>
                            <m:e>
                              <m:r>
                                <a:rPr lang="en-US" sz="2000" i="1">
                                  <a:latin typeface="Cambria Math"/>
                                </a:rPr>
                                <m:t>−1</m:t>
                              </m:r>
                            </m:e>
                            <m:e>
                              <m:r>
                                <a:rPr lang="en-US" sz="2000" i="1">
                                  <a:latin typeface="Cambria Math"/>
                                </a:rPr>
                                <m:t>2</m:t>
                              </m:r>
                            </m:e>
                            <m:e>
                              <m:r>
                                <a:rPr lang="en-US" sz="2000" i="1">
                                  <a:latin typeface="Cambria Math"/>
                                </a:rPr>
                                <m:t>−1</m:t>
                              </m:r>
                            </m:e>
                          </m:mr>
                        </m:m>
                      </m:e>
                    </m:d>
                  </m:oMath>
                </a14:m>
                <a:r>
                  <a:rPr lang="en-US" sz="2000" dirty="0" smtClean="0">
                    <a:latin typeface="Times New Roman" pitchFamily="18" charset="0"/>
                    <a:cs typeface="Times New Roman" pitchFamily="18" charset="0"/>
                  </a:rPr>
                  <a:t>	</a:t>
                </a:r>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a:t>
                </a:r>
                <a:r>
                  <a:rPr lang="en-US" sz="2000" dirty="0" smtClean="0">
                    <a:latin typeface="Times New Roman" pitchFamily="18" charset="0"/>
                    <a:cs typeface="Times New Roman" pitchFamily="18" charset="0"/>
                  </a:rPr>
                  <a:t>(</a:t>
                </a:r>
                <a:r>
                  <a:rPr lang="en-US" sz="2000" dirty="0" smtClean="0">
                    <a:latin typeface="Times New Roman" pitchFamily="18" charset="0"/>
                    <a:cs typeface="Times New Roman" pitchFamily="18" charset="0"/>
                  </a:rPr>
                  <a:t>127)</a:t>
                </a:r>
              </a:p>
              <a:p>
                <a:pPr algn="just"/>
                <a:endParaRPr lang="en-US" sz="2000" dirty="0" smtClean="0">
                  <a:latin typeface="Times New Roman" pitchFamily="18" charset="0"/>
                  <a:cs typeface="Times New Roman" pitchFamily="18" charset="0"/>
                </a:endParaRPr>
              </a:p>
              <a:p>
                <a:pPr algn="just"/>
                <a:r>
                  <a:rPr lang="en-US" sz="20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𝐵</m:t>
                            </m:r>
                          </m:e>
                          <m:sub>
                            <m:r>
                              <a:rPr lang="en-US" sz="2000" i="1">
                                <a:latin typeface="Cambria Math"/>
                              </a:rPr>
                              <m:t>𝑡</m:t>
                            </m:r>
                          </m:sub>
                        </m:sSub>
                      </m:e>
                    </m:d>
                    <m:r>
                      <a:rPr lang="en-US" sz="2000" i="1">
                        <a:latin typeface="Cambria Math"/>
                      </a:rPr>
                      <m:t>=</m:t>
                    </m:r>
                    <m:d>
                      <m:dPr>
                        <m:begChr m:val="["/>
                        <m:endChr m:val="]"/>
                        <m:ctrlPr>
                          <a:rPr lang="en-US" sz="2000" i="1">
                            <a:latin typeface="Cambria Math"/>
                          </a:rPr>
                        </m:ctrlPr>
                      </m:dPr>
                      <m:e>
                        <m:r>
                          <a:rPr lang="en-US" sz="2000" i="1">
                            <a:latin typeface="Cambria Math"/>
                          </a:rPr>
                          <m:t>𝑊</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𝑍𝑡</m:t>
                            </m:r>
                          </m:e>
                          <m:sub>
                            <m:r>
                              <a:rPr lang="en-US" sz="2000" i="1">
                                <a:latin typeface="Cambria Math"/>
                              </a:rPr>
                              <m:t>𝑎𝑏𝑐</m:t>
                            </m:r>
                          </m:sub>
                        </m:sSub>
                      </m:e>
                    </m:d>
                    <m:d>
                      <m:dPr>
                        <m:begChr m:val="["/>
                        <m:endChr m:val="]"/>
                        <m:ctrlPr>
                          <a:rPr lang="en-US" sz="2000" i="1">
                            <a:latin typeface="Cambria Math"/>
                          </a:rPr>
                        </m:ctrlPr>
                      </m:dPr>
                      <m:e>
                        <m:r>
                          <a:rPr lang="en-US" sz="2000" i="1">
                            <a:latin typeface="Cambria Math"/>
                          </a:rPr>
                          <m:t>𝐺</m:t>
                        </m:r>
                        <m:r>
                          <a:rPr lang="en-US" sz="2000" i="1">
                            <a:latin typeface="Cambria Math"/>
                          </a:rPr>
                          <m:t>1</m:t>
                        </m:r>
                      </m:e>
                    </m:d>
                  </m:oMath>
                </a14:m>
                <a:r>
                  <a:rPr lang="en-US" sz="2000" dirty="0" smtClean="0">
                    <a:latin typeface="Times New Roman" pitchFamily="18" charset="0"/>
                    <a:cs typeface="Times New Roman" pitchFamily="18" charset="0"/>
                  </a:rPr>
                  <a:t>   	              		            </a:t>
                </a:r>
                <a:r>
                  <a:rPr lang="en-US" sz="2000" dirty="0" smtClean="0">
                    <a:latin typeface="Times New Roman" pitchFamily="18" charset="0"/>
                    <a:cs typeface="Times New Roman" pitchFamily="18" charset="0"/>
                  </a:rPr>
                  <a:t>		       (</a:t>
                </a:r>
                <a:r>
                  <a:rPr lang="en-US" sz="2000" dirty="0" smtClean="0">
                    <a:latin typeface="Times New Roman" pitchFamily="18" charset="0"/>
                    <a:cs typeface="Times New Roman" pitchFamily="18" charset="0"/>
                  </a:rPr>
                  <a:t>128)</a:t>
                </a:r>
                <a:endParaRPr lang="en-US" sz="2000" dirty="0">
                  <a:latin typeface="Times New Roman" pitchFamily="18" charset="0"/>
                  <a:cs typeface="Times New Roman" pitchFamily="18" charset="0"/>
                </a:endParaRPr>
              </a:p>
              <a:p>
                <a:endParaRPr lang="en-US" dirty="0"/>
              </a:p>
            </p:txBody>
          </p:sp>
        </mc:Choice>
        <mc:Fallback>
          <p:sp>
            <p:nvSpPr>
              <p:cNvPr id="2" name="Rectangle 1"/>
              <p:cNvSpPr>
                <a:spLocks noRot="1" noChangeAspect="1" noMove="1" noResize="1" noEditPoints="1" noAdjustHandles="1" noChangeArrowheads="1" noChangeShapeType="1" noTextEdit="1"/>
              </p:cNvSpPr>
              <p:nvPr/>
            </p:nvSpPr>
            <p:spPr>
              <a:xfrm>
                <a:off x="304800" y="1200926"/>
                <a:ext cx="8610600" cy="5428474"/>
              </a:xfrm>
              <a:prstGeom prst="rect">
                <a:avLst/>
              </a:prstGeom>
              <a:blipFill rotWithShape="1">
                <a:blip r:embed="rId2"/>
                <a:stretch>
                  <a:fillRect l="-92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B6F15528-21DE-4FAA-801E-634DDDAF4B2B}" type="slidenum">
              <a:rPr lang="en-US" smtClean="0"/>
              <a:pPr/>
              <a:t>180</a:t>
            </a:fld>
            <a:endParaRPr lang="en-US"/>
          </a:p>
        </p:txBody>
      </p:sp>
      <p:sp>
        <p:nvSpPr>
          <p:cNvPr id="6" name="TextBox 5"/>
          <p:cNvSpPr txBox="1"/>
          <p:nvPr/>
        </p:nvSpPr>
        <p:spPr>
          <a:xfrm>
            <a:off x="-20972" y="381000"/>
            <a:ext cx="9144000" cy="1077218"/>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a:t>
            </a:r>
            <a:r>
              <a:rPr lang="en-US" sz="3200" dirty="0" smtClean="0">
                <a:latin typeface="Times New Roman" pitchFamily="18" charset="0"/>
                <a:cs typeface="Times New Roman" pitchFamily="18" charset="0"/>
              </a:rPr>
              <a:t>Models</a:t>
            </a:r>
          </a:p>
          <a:p>
            <a:pPr marL="457200" lvl="4" algn="ctr"/>
            <a:r>
              <a:rPr lang="en-US" sz="3200" dirty="0">
                <a:latin typeface="Times New Roman" pitchFamily="18" charset="0"/>
                <a:cs typeface="Times New Roman" pitchFamily="18" charset="0"/>
              </a:rPr>
              <a:t>The </a:t>
            </a:r>
            <a:r>
              <a:rPr lang="en-US" sz="3200" dirty="0" smtClean="0">
                <a:latin typeface="Times New Roman" pitchFamily="18" charset="0"/>
                <a:cs typeface="Times New Roman" pitchFamily="18" charset="0"/>
              </a:rPr>
              <a:t>Delta-Delta Connection</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139249913"/>
      </p:ext>
    </p:extLst>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 3: Three Phase Transformer Models</a:t>
            </a:r>
          </a:p>
        </p:txBody>
      </p:sp>
      <p:sp>
        <p:nvSpPr>
          <p:cNvPr id="3" name="Content Placeholder 2"/>
          <p:cNvSpPr>
            <a:spLocks noGrp="1"/>
          </p:cNvSpPr>
          <p:nvPr>
            <p:ph idx="1"/>
          </p:nvPr>
        </p:nvSpPr>
        <p:spPr/>
        <p:txBody>
          <a:bodyPr>
            <a:normAutofit/>
          </a:bodyPr>
          <a:lstStyle/>
          <a:p>
            <a:r>
              <a:rPr lang="en-US" dirty="0"/>
              <a:t>Three Phase Transformer Models</a:t>
            </a:r>
          </a:p>
          <a:p>
            <a:pPr lvl="1"/>
            <a:r>
              <a:rPr lang="en-US" sz="2400" dirty="0"/>
              <a:t>General Three Phase Transformer Banks</a:t>
            </a:r>
          </a:p>
          <a:p>
            <a:pPr lvl="1"/>
            <a:r>
              <a:rPr lang="en-US" sz="2400" dirty="0"/>
              <a:t>Generalized Matrices</a:t>
            </a:r>
          </a:p>
          <a:p>
            <a:pPr lvl="1"/>
            <a:r>
              <a:rPr lang="en-US" sz="2400" dirty="0" smtClean="0"/>
              <a:t>Symmetrical Components</a:t>
            </a:r>
            <a:endParaRPr lang="en-US" sz="2400" dirty="0"/>
          </a:p>
          <a:p>
            <a:pPr lvl="1"/>
            <a:r>
              <a:rPr lang="en-US" sz="2400" dirty="0"/>
              <a:t>The Delta-Grounded Wye Step Down Connection</a:t>
            </a:r>
          </a:p>
          <a:p>
            <a:pPr lvl="1"/>
            <a:r>
              <a:rPr lang="en-US" sz="2400" dirty="0"/>
              <a:t>The </a:t>
            </a:r>
            <a:r>
              <a:rPr lang="en-US" sz="2400" dirty="0" smtClean="0"/>
              <a:t>Ungrounded </a:t>
            </a:r>
            <a:r>
              <a:rPr lang="en-US" sz="2400" dirty="0"/>
              <a:t>Wye-Delta Step Down Connection</a:t>
            </a:r>
          </a:p>
          <a:p>
            <a:pPr lvl="1"/>
            <a:r>
              <a:rPr lang="en-US" sz="2400" dirty="0"/>
              <a:t>The Grounded Wye-Grounded Wye Connection</a:t>
            </a:r>
          </a:p>
          <a:p>
            <a:pPr lvl="1"/>
            <a:r>
              <a:rPr lang="en-US" sz="2400" dirty="0"/>
              <a:t>The Delta-Delta  Connection</a:t>
            </a:r>
          </a:p>
          <a:p>
            <a:pPr lvl="1"/>
            <a:r>
              <a:rPr lang="en-US" sz="2400" b="1" u="sng" dirty="0"/>
              <a:t>Open Wye-Open Delta</a:t>
            </a:r>
          </a:p>
          <a:p>
            <a:pPr lvl="1"/>
            <a:r>
              <a:rPr lang="en-US" sz="2400" dirty="0"/>
              <a:t>Thevenin Equivalent Circuit</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181</a:t>
            </a:fld>
            <a:endParaRPr lang="en-US"/>
          </a:p>
        </p:txBody>
      </p:sp>
    </p:spTree>
    <p:extLst>
      <p:ext uri="{BB962C8B-B14F-4D97-AF65-F5344CB8AC3E}">
        <p14:creationId xmlns:p14="http://schemas.microsoft.com/office/powerpoint/2010/main" val="1082123895"/>
      </p:ext>
    </p:extLst>
  </p:cSld>
  <p:clrMapOvr>
    <a:masterClrMapping/>
  </p:clrMapOvr>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457199" y="1676400"/>
            <a:ext cx="8305801" cy="5170646"/>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A </a:t>
            </a:r>
            <a:r>
              <a:rPr lang="en-US" sz="2400" dirty="0" smtClean="0">
                <a:latin typeface="Times New Roman" pitchFamily="18" charset="0"/>
                <a:cs typeface="Times New Roman" pitchFamily="18" charset="0"/>
              </a:rPr>
              <a:t>distribution feeder commonly serves a combination of both single phase and three phase loads.</a:t>
            </a:r>
          </a:p>
          <a:p>
            <a:pPr marL="342900" lvl="2" indent="-342900">
              <a:buFont typeface="Wingdings" pitchFamily="2" charset="2"/>
              <a:buChar char="Ø"/>
            </a:pPr>
            <a:endParaRPr lang="en-US" sz="2400" dirty="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This combination can be served with an ungrounded wye-delta connection as previously described.</a:t>
            </a:r>
          </a:p>
          <a:p>
            <a:pPr marL="342900" lvl="2" indent="-342900">
              <a:buFont typeface="Wingdings" pitchFamily="2" charset="2"/>
              <a:buChar char="Ø"/>
            </a:pPr>
            <a:endParaRPr lang="en-US" sz="2400" dirty="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When the three phase load is small compared to the single phase load, the “open wye-open delta” combination is commonly used. </a:t>
            </a:r>
          </a:p>
          <a:p>
            <a:pPr marL="342900" lvl="2" indent="-342900">
              <a:buFont typeface="Wingdings" pitchFamily="2" charset="2"/>
              <a:buChar char="Ø"/>
            </a:pPr>
            <a:endParaRPr lang="en-US" sz="2400" b="1" dirty="0">
              <a:solidFill>
                <a:srgbClr val="FF0000"/>
              </a:solidFill>
              <a:latin typeface="Times New Roman" pitchFamily="18" charset="0"/>
              <a:cs typeface="Times New Roman" pitchFamily="18" charset="0"/>
            </a:endParaRPr>
          </a:p>
          <a:p>
            <a:pPr marL="342900" lvl="2" indent="-342900">
              <a:buFont typeface="Wingdings" pitchFamily="2" charset="2"/>
              <a:buChar char="Ø"/>
            </a:pPr>
            <a:r>
              <a:rPr lang="en-US" sz="2400" dirty="0">
                <a:latin typeface="Times New Roman" pitchFamily="18" charset="0"/>
                <a:cs typeface="Times New Roman" pitchFamily="18" charset="0"/>
              </a:rPr>
              <a:t>The </a:t>
            </a:r>
            <a:r>
              <a:rPr lang="en-US" sz="2400" dirty="0" smtClean="0">
                <a:latin typeface="Times New Roman" pitchFamily="18" charset="0"/>
                <a:cs typeface="Times New Roman" pitchFamily="18" charset="0"/>
              </a:rPr>
              <a:t>advantage </a:t>
            </a:r>
            <a:r>
              <a:rPr lang="en-US" sz="2400" dirty="0">
                <a:latin typeface="Times New Roman" pitchFamily="18" charset="0"/>
                <a:cs typeface="Times New Roman" pitchFamily="18" charset="0"/>
              </a:rPr>
              <a:t>of the open wye-open delta connection is that it requires only two transformers, but can provide three-phase line-to-line </a:t>
            </a:r>
            <a:r>
              <a:rPr lang="en-US" sz="2400" dirty="0" smtClean="0">
                <a:latin typeface="Times New Roman" pitchFamily="18" charset="0"/>
                <a:cs typeface="Times New Roman" pitchFamily="18" charset="0"/>
              </a:rPr>
              <a:t>voltages to the combination load.</a:t>
            </a:r>
            <a:endParaRPr lang="en-US" dirty="0" smtClean="0"/>
          </a:p>
          <a:p>
            <a:pPr marL="342900" lvl="2" indent="-342900">
              <a:buFont typeface="Arial" pitchFamily="34" charset="0"/>
              <a:buChar char="•"/>
            </a:pPr>
            <a:endParaRPr lang="en-US" dirty="0" smtClean="0"/>
          </a:p>
        </p:txBody>
      </p:sp>
      <p:sp>
        <p:nvSpPr>
          <p:cNvPr id="3" name="Slide Number Placeholder 2"/>
          <p:cNvSpPr>
            <a:spLocks noGrp="1"/>
          </p:cNvSpPr>
          <p:nvPr>
            <p:ph type="sldNum" sz="quarter" idx="12"/>
          </p:nvPr>
        </p:nvSpPr>
        <p:spPr/>
        <p:txBody>
          <a:bodyPr/>
          <a:lstStyle/>
          <a:p>
            <a:fld id="{B6F15528-21DE-4FAA-801E-634DDDAF4B2B}" type="slidenum">
              <a:rPr lang="en-US" smtClean="0"/>
              <a:pPr/>
              <a:t>182</a:t>
            </a:fld>
            <a:endParaRPr lang="en-US"/>
          </a:p>
        </p:txBody>
      </p:sp>
      <p:sp>
        <p:nvSpPr>
          <p:cNvPr id="8" name="TextBox 7"/>
          <p:cNvSpPr txBox="1"/>
          <p:nvPr/>
        </p:nvSpPr>
        <p:spPr>
          <a:xfrm>
            <a:off x="-20972" y="381000"/>
            <a:ext cx="9144000" cy="1077218"/>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a:t>
            </a:r>
            <a:r>
              <a:rPr lang="en-US" sz="3200" dirty="0" smtClean="0">
                <a:latin typeface="Times New Roman" pitchFamily="18" charset="0"/>
                <a:cs typeface="Times New Roman" pitchFamily="18" charset="0"/>
              </a:rPr>
              <a:t>Models</a:t>
            </a:r>
          </a:p>
          <a:p>
            <a:pPr marL="457200" lvl="4" algn="ctr"/>
            <a:r>
              <a:rPr lang="en-US" sz="3200" dirty="0">
                <a:latin typeface="Times New Roman" pitchFamily="18" charset="0"/>
                <a:cs typeface="Times New Roman" pitchFamily="18" charset="0"/>
              </a:rPr>
              <a:t>Open Wye-Open Delta</a:t>
            </a:r>
          </a:p>
        </p:txBody>
      </p:sp>
    </p:spTree>
    <p:extLst>
      <p:ext uri="{BB962C8B-B14F-4D97-AF65-F5344CB8AC3E}">
        <p14:creationId xmlns:p14="http://schemas.microsoft.com/office/powerpoint/2010/main" val="3373864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33800" y="1565348"/>
            <a:ext cx="4918269" cy="5064052"/>
          </a:xfrm>
          <a:prstGeom prst="rect">
            <a:avLst/>
          </a:prstGeom>
        </p:spPr>
      </p:pic>
      <p:sp>
        <p:nvSpPr>
          <p:cNvPr id="5" name="TextBox 4"/>
          <p:cNvSpPr txBox="1"/>
          <p:nvPr/>
        </p:nvSpPr>
        <p:spPr>
          <a:xfrm>
            <a:off x="1676400" y="5792048"/>
            <a:ext cx="1479958"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Figure 10.0</a:t>
            </a:r>
            <a:endParaRPr lang="en-US" sz="2000" dirty="0">
              <a:latin typeface="Times New Roman" pitchFamily="18" charset="0"/>
              <a:cs typeface="Times New Roman" pitchFamily="18" charset="0"/>
            </a:endParaRPr>
          </a:p>
        </p:txBody>
      </p:sp>
      <p:sp>
        <p:nvSpPr>
          <p:cNvPr id="6" name="Rectangle 5"/>
          <p:cNvSpPr/>
          <p:nvPr/>
        </p:nvSpPr>
        <p:spPr>
          <a:xfrm>
            <a:off x="533400" y="1905000"/>
            <a:ext cx="2851558" cy="2677656"/>
          </a:xfrm>
          <a:prstGeom prst="rect">
            <a:avLst/>
          </a:prstGeom>
        </p:spPr>
        <p:txBody>
          <a:bodyPr wrap="square">
            <a:spAutoFit/>
          </a:bodyPr>
          <a:lstStyle/>
          <a:p>
            <a:pPr marL="342900" lvl="2" indent="-342900">
              <a:buFont typeface="Wingdings" pitchFamily="2" charset="2"/>
              <a:buChar char="Ø"/>
            </a:pPr>
            <a:r>
              <a:rPr lang="en-US" sz="2400" dirty="0">
                <a:latin typeface="Times New Roman" pitchFamily="18" charset="0"/>
                <a:cs typeface="Times New Roman" pitchFamily="18" charset="0"/>
              </a:rPr>
              <a:t>Figure 10.0 shows the open wye-open delta connection and the primary and secondary positive sequence voltage </a:t>
            </a:r>
            <a:r>
              <a:rPr lang="en-US" sz="2400" dirty="0" err="1">
                <a:latin typeface="Times New Roman" pitchFamily="18" charset="0"/>
                <a:cs typeface="Times New Roman" pitchFamily="18" charset="0"/>
              </a:rPr>
              <a:t>phasors</a:t>
            </a:r>
            <a:r>
              <a:rPr lang="en-US" sz="2400" dirty="0">
                <a:latin typeface="Times New Roman" pitchFamily="18" charset="0"/>
                <a:cs typeface="Times New Roman" pitchFamily="18" charset="0"/>
              </a:rPr>
              <a:t>. </a:t>
            </a:r>
          </a:p>
        </p:txBody>
      </p:sp>
      <p:sp>
        <p:nvSpPr>
          <p:cNvPr id="7" name="Slide Number Placeholder 6"/>
          <p:cNvSpPr>
            <a:spLocks noGrp="1"/>
          </p:cNvSpPr>
          <p:nvPr>
            <p:ph type="sldNum" sz="quarter" idx="12"/>
          </p:nvPr>
        </p:nvSpPr>
        <p:spPr/>
        <p:txBody>
          <a:bodyPr/>
          <a:lstStyle/>
          <a:p>
            <a:fld id="{B6F15528-21DE-4FAA-801E-634DDDAF4B2B}" type="slidenum">
              <a:rPr lang="en-US" smtClean="0"/>
              <a:pPr/>
              <a:t>183</a:t>
            </a:fld>
            <a:endParaRPr lang="en-US"/>
          </a:p>
        </p:txBody>
      </p:sp>
      <p:sp>
        <p:nvSpPr>
          <p:cNvPr id="8" name="TextBox 7"/>
          <p:cNvSpPr txBox="1"/>
          <p:nvPr/>
        </p:nvSpPr>
        <p:spPr>
          <a:xfrm>
            <a:off x="-20972" y="381000"/>
            <a:ext cx="9144000" cy="1077218"/>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a:t>
            </a:r>
            <a:r>
              <a:rPr lang="en-US" sz="3200" dirty="0" smtClean="0">
                <a:latin typeface="Times New Roman" pitchFamily="18" charset="0"/>
                <a:cs typeface="Times New Roman" pitchFamily="18" charset="0"/>
              </a:rPr>
              <a:t>Models</a:t>
            </a:r>
          </a:p>
          <a:p>
            <a:pPr marL="457200" lvl="4" algn="ctr"/>
            <a:r>
              <a:rPr lang="en-US" sz="3200" dirty="0">
                <a:latin typeface="Times New Roman" pitchFamily="18" charset="0"/>
                <a:cs typeface="Times New Roman" pitchFamily="18" charset="0"/>
              </a:rPr>
              <a:t>Open Wye-Open Delta</a:t>
            </a:r>
          </a:p>
        </p:txBody>
      </p:sp>
    </p:spTree>
    <p:extLst>
      <p:ext uri="{BB962C8B-B14F-4D97-AF65-F5344CB8AC3E}">
        <p14:creationId xmlns:p14="http://schemas.microsoft.com/office/powerpoint/2010/main" val="2425250147"/>
      </p:ext>
    </p:extLst>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mc:Choice xmlns:a14="http://schemas.microsoft.com/office/drawing/2010/main" Requires="a14">
          <p:sp>
            <p:nvSpPr>
              <p:cNvPr id="7" name="TextBox 6"/>
              <p:cNvSpPr txBox="1"/>
              <p:nvPr/>
            </p:nvSpPr>
            <p:spPr>
              <a:xfrm>
                <a:off x="304800" y="2057400"/>
                <a:ext cx="8610600" cy="3378874"/>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With </a:t>
                </a:r>
                <a:r>
                  <a:rPr lang="en-US" sz="2400" dirty="0" smtClean="0">
                    <a:latin typeface="Times New Roman" pitchFamily="18" charset="0"/>
                    <a:cs typeface="Times New Roman" pitchFamily="18" charset="0"/>
                  </a:rPr>
                  <a:t>reference to Figure 10.0, the basic ideal transformer voltages as a function of the “turns ratio” are:</a:t>
                </a:r>
              </a:p>
              <a:p>
                <a:pPr marL="0" lvl="2" algn="ctr"/>
                <a:endParaRPr lang="en-US" sz="2400" i="1" dirty="0" smtClean="0">
                  <a:latin typeface="Times New Roman" pitchFamily="18" charset="0"/>
                  <a:cs typeface="Times New Roman" pitchFamily="18" charset="0"/>
                </a:endParaRPr>
              </a:p>
              <a:p>
                <a:pPr marL="0" lvl="2" algn="ct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m:t>
                                  </m:r>
                                </m:e>
                                <m:sub>
                                  <m:r>
                                    <a:rPr lang="en-US" sz="2000" i="1">
                                      <a:latin typeface="Cambria Math"/>
                                    </a:rPr>
                                    <m:t>𝐴𝑁</m:t>
                                  </m:r>
                                </m:sub>
                              </m:sSub>
                            </m:e>
                          </m:mr>
                          <m:mr>
                            <m:e>
                              <m:sSub>
                                <m:sSubPr>
                                  <m:ctrlPr>
                                    <a:rPr lang="en-US" sz="2000" i="1">
                                      <a:latin typeface="Cambria Math"/>
                                    </a:rPr>
                                  </m:ctrlPr>
                                </m:sSubPr>
                                <m:e>
                                  <m:r>
                                    <a:rPr lang="en-US" sz="2000" i="1">
                                      <a:latin typeface="Cambria Math"/>
                                    </a:rPr>
                                    <m:t>𝑉</m:t>
                                  </m:r>
                                </m:e>
                                <m:sub>
                                  <m:r>
                                    <a:rPr lang="en-US" sz="2000" i="1">
                                      <a:latin typeface="Cambria Math"/>
                                    </a:rPr>
                                    <m:t>𝐵𝑁</m:t>
                                  </m:r>
                                </m:sub>
                              </m:sSub>
                            </m:e>
                          </m:mr>
                          <m:mr>
                            <m:e>
                              <m:sSub>
                                <m:sSubPr>
                                  <m:ctrlPr>
                                    <a:rPr lang="en-US" sz="2000" i="1">
                                      <a:latin typeface="Cambria Math"/>
                                    </a:rPr>
                                  </m:ctrlPr>
                                </m:sSubPr>
                                <m:e>
                                  <m:r>
                                    <a:rPr lang="en-US" sz="2000" i="1">
                                      <a:latin typeface="Cambria Math"/>
                                    </a:rPr>
                                    <m:t>𝑉</m:t>
                                  </m:r>
                                </m:e>
                                <m:sub>
                                  <m:r>
                                    <a:rPr lang="en-US" sz="2000" i="1">
                                      <a:latin typeface="Cambria Math"/>
                                    </a:rPr>
                                    <m:t>𝐶𝑁</m:t>
                                  </m:r>
                                </m:sub>
                              </m:sSub>
                            </m:e>
                          </m:mr>
                        </m:m>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𝑛</m:t>
                                  </m:r>
                                </m:e>
                                <m:sub>
                                  <m:r>
                                    <a:rPr lang="en-US" sz="2000" i="1">
                                      <a:latin typeface="Cambria Math"/>
                                    </a:rPr>
                                    <m:t>𝑡</m:t>
                                  </m:r>
                                </m:sub>
                              </m:sSub>
                            </m:e>
                            <m:e>
                              <m:r>
                                <a:rPr lang="en-US" sz="2000" i="1">
                                  <a:latin typeface="Cambria Math"/>
                                </a:rPr>
                                <m:t>0</m:t>
                              </m:r>
                            </m:e>
                            <m:e>
                              <m:r>
                                <a:rPr lang="en-US" sz="2000" i="1">
                                  <a:latin typeface="Cambria Math"/>
                                </a:rPr>
                                <m:t>0</m:t>
                              </m:r>
                            </m:e>
                          </m:mr>
                          <m:mr>
                            <m:e>
                              <m:r>
                                <a:rPr lang="en-US" sz="2000" i="1">
                                  <a:latin typeface="Cambria Math"/>
                                </a:rPr>
                                <m:t>0</m:t>
                              </m:r>
                            </m:e>
                            <m:e>
                              <m:sSub>
                                <m:sSubPr>
                                  <m:ctrlPr>
                                    <a:rPr lang="en-US" sz="2000" i="1">
                                      <a:latin typeface="Cambria Math"/>
                                    </a:rPr>
                                  </m:ctrlPr>
                                </m:sSubPr>
                                <m:e>
                                  <m:r>
                                    <a:rPr lang="en-US" sz="2000" i="1">
                                      <a:latin typeface="Cambria Math"/>
                                    </a:rPr>
                                    <m:t>𝑛</m:t>
                                  </m:r>
                                </m:e>
                                <m:sub>
                                  <m:r>
                                    <a:rPr lang="en-US" sz="2000" i="1">
                                      <a:latin typeface="Cambria Math"/>
                                    </a:rPr>
                                    <m:t>𝑡</m:t>
                                  </m:r>
                                </m:sub>
                              </m:sSub>
                            </m:e>
                            <m:e>
                              <m:r>
                                <a:rPr lang="en-US" sz="2000" i="1">
                                  <a:latin typeface="Cambria Math"/>
                                </a:rPr>
                                <m:t>0</m:t>
                              </m:r>
                            </m:e>
                          </m:mr>
                          <m:mr>
                            <m:e>
                              <m:r>
                                <a:rPr lang="en-US" sz="2000" i="1">
                                  <a:latin typeface="Cambria Math"/>
                                </a:rPr>
                                <m:t>0</m:t>
                              </m:r>
                            </m:e>
                            <m:e>
                              <m:r>
                                <a:rPr lang="en-US" sz="2000" i="1">
                                  <a:latin typeface="Cambria Math"/>
                                </a:rPr>
                                <m:t>0</m:t>
                              </m:r>
                            </m:e>
                            <m:e>
                              <m:r>
                                <a:rPr lang="en-US" sz="2000" i="1">
                                  <a:latin typeface="Cambria Math"/>
                                </a:rPr>
                                <m:t>0</m:t>
                              </m:r>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𝑉𝑡</m:t>
                                  </m:r>
                                </m:e>
                                <m:sub>
                                  <m:r>
                                    <a:rPr lang="en-US" sz="2000" i="1">
                                      <a:latin typeface="Cambria Math"/>
                                    </a:rPr>
                                    <m:t>𝑎𝑏</m:t>
                                  </m:r>
                                </m:sub>
                              </m:sSub>
                            </m:e>
                          </m:mr>
                          <m:mr>
                            <m:e>
                              <m:sSub>
                                <m:sSubPr>
                                  <m:ctrlPr>
                                    <a:rPr lang="en-US" sz="2000" i="1">
                                      <a:latin typeface="Cambria Math"/>
                                    </a:rPr>
                                  </m:ctrlPr>
                                </m:sSubPr>
                                <m:e>
                                  <m:r>
                                    <a:rPr lang="en-US" sz="2000" i="1">
                                      <a:latin typeface="Cambria Math"/>
                                    </a:rPr>
                                    <m:t>𝑉𝑡</m:t>
                                  </m:r>
                                </m:e>
                                <m:sub>
                                  <m:r>
                                    <a:rPr lang="en-US" sz="2000" i="1">
                                      <a:latin typeface="Cambria Math"/>
                                    </a:rPr>
                                    <m:t>𝑏𝑐</m:t>
                                  </m:r>
                                </m:sub>
                              </m:sSub>
                            </m:e>
                          </m:mr>
                          <m:mr>
                            <m:e>
                              <m:sSub>
                                <m:sSubPr>
                                  <m:ctrlPr>
                                    <a:rPr lang="en-US" sz="2000" i="1">
                                      <a:latin typeface="Cambria Math"/>
                                    </a:rPr>
                                  </m:ctrlPr>
                                </m:sSubPr>
                                <m:e>
                                  <m:r>
                                    <a:rPr lang="en-US" sz="2000" i="1">
                                      <a:latin typeface="Cambria Math"/>
                                    </a:rPr>
                                    <m:t>𝑉𝑡</m:t>
                                  </m:r>
                                </m:e>
                                <m:sub>
                                  <m:r>
                                    <a:rPr lang="en-US" sz="2000" i="1">
                                      <a:latin typeface="Cambria Math"/>
                                    </a:rPr>
                                    <m:t>𝑐𝑎</m:t>
                                  </m:r>
                                </m:sub>
                              </m:sSub>
                            </m:e>
                          </m:mr>
                        </m:m>
                      </m:e>
                    </m:d>
                  </m:oMath>
                </a14:m>
                <a:r>
                  <a:rPr lang="en-US" sz="2000" dirty="0" smtClean="0">
                    <a:latin typeface="Times New Roman" pitchFamily="18" charset="0"/>
                    <a:cs typeface="Times New Roman" pitchFamily="18" charset="0"/>
                  </a:rPr>
                  <a:t>		(129)</a:t>
                </a:r>
              </a:p>
              <a:p>
                <a:pPr marL="0" lvl="2" algn="ctr"/>
                <a:endParaRPr lang="en-US" sz="2000" dirty="0"/>
              </a:p>
              <a:p>
                <a:pPr marL="0" lvl="2"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r>
                          <a:rPr lang="en-US" sz="2000" i="1">
                            <a:latin typeface="Cambria Math"/>
                          </a:rPr>
                          <m:t>𝐴𝑉</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𝑉𝑡</m:t>
                            </m:r>
                          </m:e>
                          <m:sub>
                            <m:r>
                              <a:rPr lang="en-US" sz="2000" i="1">
                                <a:latin typeface="Cambria Math"/>
                              </a:rPr>
                              <m:t>𝑎𝑏𝑐</m:t>
                            </m:r>
                          </m:sub>
                        </m:sSub>
                      </m:e>
                    </m:d>
                  </m:oMath>
                </a14:m>
                <a:r>
                  <a:rPr lang="en-US" sz="2000" dirty="0" smtClean="0">
                    <a:latin typeface="Times New Roman" pitchFamily="18" charset="0"/>
                    <a:cs typeface="Times New Roman" pitchFamily="18" charset="0"/>
                  </a:rPr>
                  <a:t>		</a:t>
                </a:r>
                <a:r>
                  <a:rPr lang="en-US" sz="2000" dirty="0" smtClean="0">
                    <a:latin typeface="Times New Roman" pitchFamily="18" charset="0"/>
                    <a:cs typeface="Times New Roman" pitchFamily="18" charset="0"/>
                  </a:rPr>
                  <a:t>	(</a:t>
                </a:r>
                <a:r>
                  <a:rPr lang="en-US" sz="2000" dirty="0" smtClean="0">
                    <a:latin typeface="Times New Roman" pitchFamily="18" charset="0"/>
                    <a:cs typeface="Times New Roman" pitchFamily="18" charset="0"/>
                  </a:rPr>
                  <a:t>130)</a:t>
                </a:r>
              </a:p>
              <a:p>
                <a:pPr marL="0" lvl="2" algn="ctr"/>
                <a:endParaRPr lang="en-US" sz="2000" b="1" dirty="0">
                  <a:solidFill>
                    <a:srgbClr val="FF0000"/>
                  </a:solidFill>
                </a:endParaRPr>
              </a:p>
              <a:p>
                <a:pPr marL="0" lvl="2"/>
                <a:endParaRPr lang="en-US" dirty="0"/>
              </a:p>
            </p:txBody>
          </p:sp>
        </mc:Choice>
        <mc:Fallback>
          <p:sp>
            <p:nvSpPr>
              <p:cNvPr id="7" name="TextBox 6"/>
              <p:cNvSpPr txBox="1">
                <a:spLocks noRot="1" noChangeAspect="1" noMove="1" noResize="1" noEditPoints="1" noAdjustHandles="1" noChangeArrowheads="1" noChangeShapeType="1" noTextEdit="1"/>
              </p:cNvSpPr>
              <p:nvPr/>
            </p:nvSpPr>
            <p:spPr>
              <a:xfrm>
                <a:off x="304800" y="2057400"/>
                <a:ext cx="8610600" cy="3378874"/>
              </a:xfrm>
              <a:prstGeom prst="rect">
                <a:avLst/>
              </a:prstGeom>
              <a:blipFill rotWithShape="1">
                <a:blip r:embed="rId3"/>
                <a:stretch>
                  <a:fillRect l="-920" t="-1444" r="-1840"/>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184</a:t>
            </a:fld>
            <a:endParaRPr lang="en-US"/>
          </a:p>
        </p:txBody>
      </p:sp>
      <p:sp>
        <p:nvSpPr>
          <p:cNvPr id="8" name="TextBox 7"/>
          <p:cNvSpPr txBox="1"/>
          <p:nvPr/>
        </p:nvSpPr>
        <p:spPr>
          <a:xfrm>
            <a:off x="-20972" y="381000"/>
            <a:ext cx="9144000" cy="1077218"/>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a:t>
            </a:r>
            <a:r>
              <a:rPr lang="en-US" sz="3200" dirty="0" smtClean="0">
                <a:latin typeface="Times New Roman" pitchFamily="18" charset="0"/>
                <a:cs typeface="Times New Roman" pitchFamily="18" charset="0"/>
              </a:rPr>
              <a:t>Models</a:t>
            </a:r>
          </a:p>
          <a:p>
            <a:pPr marL="457200" lvl="4" algn="ctr"/>
            <a:r>
              <a:rPr lang="en-US" sz="3200" dirty="0">
                <a:latin typeface="Times New Roman" pitchFamily="18" charset="0"/>
                <a:cs typeface="Times New Roman" pitchFamily="18" charset="0"/>
              </a:rPr>
              <a:t>Open Wye-Open Delta</a:t>
            </a:r>
          </a:p>
        </p:txBody>
      </p:sp>
    </p:spTree>
    <p:extLst>
      <p:ext uri="{BB962C8B-B14F-4D97-AF65-F5344CB8AC3E}">
        <p14:creationId xmlns:p14="http://schemas.microsoft.com/office/powerpoint/2010/main" val="1694298218"/>
      </p:ext>
    </p:extLst>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mc:Choice xmlns:a14="http://schemas.microsoft.com/office/drawing/2010/main" Requires="a14">
          <p:sp>
            <p:nvSpPr>
              <p:cNvPr id="7" name="TextBox 6"/>
              <p:cNvSpPr txBox="1"/>
              <p:nvPr/>
            </p:nvSpPr>
            <p:spPr>
              <a:xfrm>
                <a:off x="534880" y="1717119"/>
                <a:ext cx="8685320" cy="2092881"/>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The </a:t>
                </a:r>
                <a:r>
                  <a:rPr lang="en-US" sz="2400" dirty="0">
                    <a:latin typeface="Times New Roman" pitchFamily="18" charset="0"/>
                    <a:cs typeface="Times New Roman" pitchFamily="18" charset="0"/>
                  </a:rPr>
                  <a:t>currents as a function of the turns ratio </a:t>
                </a:r>
                <a:r>
                  <a:rPr lang="en-US" sz="2400" dirty="0" smtClean="0">
                    <a:latin typeface="Times New Roman" pitchFamily="18" charset="0"/>
                    <a:cs typeface="Times New Roman" pitchFamily="18" charset="0"/>
                  </a:rPr>
                  <a:t>are </a:t>
                </a:r>
                <a:r>
                  <a:rPr lang="en-US" sz="2400" dirty="0">
                    <a:latin typeface="Times New Roman" pitchFamily="18" charset="0"/>
                    <a:cs typeface="Times New Roman" pitchFamily="18" charset="0"/>
                  </a:rPr>
                  <a:t>given </a:t>
                </a:r>
                <a:r>
                  <a:rPr lang="en-US" sz="2400" dirty="0" smtClean="0">
                    <a:latin typeface="Times New Roman" pitchFamily="18" charset="0"/>
                    <a:cs typeface="Times New Roman" pitchFamily="18" charset="0"/>
                  </a:rPr>
                  <a:t>by:</a:t>
                </a:r>
              </a:p>
              <a:p>
                <a:pPr algn="ctr"/>
                <a:endParaRPr lang="en-US" sz="2400" dirty="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			</a:t>
                </a:r>
                <a14:m>
                  <m:oMath xmlns:m="http://schemas.openxmlformats.org/officeDocument/2006/math">
                    <m:sSub>
                      <m:sSubPr>
                        <m:ctrlPr>
                          <a:rPr lang="en-US" sz="2000" i="1">
                            <a:latin typeface="Cambria Math"/>
                          </a:rPr>
                        </m:ctrlPr>
                      </m:sSubPr>
                      <m:e>
                        <m:r>
                          <a:rPr lang="en-US" sz="2000" i="1">
                            <a:latin typeface="Cambria Math"/>
                          </a:rPr>
                          <m:t>𝐼</m:t>
                        </m:r>
                      </m:e>
                      <m:sub>
                        <m:r>
                          <a:rPr lang="en-US" sz="2000" i="1">
                            <a:latin typeface="Cambria Math"/>
                          </a:rPr>
                          <m:t>𝑏𝑎</m:t>
                        </m:r>
                      </m:sub>
                    </m:sSub>
                    <m:r>
                      <a:rPr lang="en-US" sz="2000" i="1">
                        <a:latin typeface="Cambria Math"/>
                      </a:rPr>
                      <m:t>=</m:t>
                    </m:r>
                    <m:sSub>
                      <m:sSubPr>
                        <m:ctrlPr>
                          <a:rPr lang="en-US" sz="2000" i="1">
                            <a:latin typeface="Cambria Math"/>
                          </a:rPr>
                        </m:ctrlPr>
                      </m:sSubPr>
                      <m:e>
                        <m:r>
                          <a:rPr lang="en-US" sz="2000" i="1">
                            <a:latin typeface="Cambria Math"/>
                          </a:rPr>
                          <m:t>𝑛</m:t>
                        </m:r>
                      </m:e>
                      <m:sub>
                        <m:r>
                          <a:rPr lang="en-US" sz="2000" i="1">
                            <a:latin typeface="Cambria Math"/>
                          </a:rPr>
                          <m:t>𝑇</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𝐴</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𝑎</m:t>
                        </m:r>
                      </m:sub>
                    </m:sSub>
                  </m:oMath>
                </a14:m>
                <a:r>
                  <a:rPr lang="en-US" sz="2000" i="1" dirty="0" smtClean="0">
                    <a:latin typeface="Times New Roman" pitchFamily="18" charset="0"/>
                    <a:cs typeface="Times New Roman" pitchFamily="18" charset="0"/>
                  </a:rPr>
                  <a:t> </a:t>
                </a:r>
              </a:p>
              <a:p>
                <a:pPr algn="just"/>
                <a:r>
                  <a:rPr lang="en-US" sz="2000" dirty="0" smtClean="0">
                    <a:latin typeface="Times New Roman" pitchFamily="18" charset="0"/>
                    <a:cs typeface="Times New Roman" pitchFamily="18" charset="0"/>
                  </a:rPr>
                  <a:t>			</a:t>
                </a:r>
                <a14:m>
                  <m:oMath xmlns:m="http://schemas.openxmlformats.org/officeDocument/2006/math">
                    <m:sSub>
                      <m:sSubPr>
                        <m:ctrlPr>
                          <a:rPr lang="en-US" sz="2000" i="1">
                            <a:latin typeface="Cambria Math"/>
                          </a:rPr>
                        </m:ctrlPr>
                      </m:sSubPr>
                      <m:e>
                        <m:r>
                          <a:rPr lang="en-US" sz="2000" i="1">
                            <a:latin typeface="Cambria Math"/>
                          </a:rPr>
                          <m:t>𝐼</m:t>
                        </m:r>
                      </m:e>
                      <m:sub>
                        <m:r>
                          <a:rPr lang="en-US" sz="2000" i="1">
                            <a:latin typeface="Cambria Math"/>
                          </a:rPr>
                          <m:t>𝑐𝑏</m:t>
                        </m:r>
                      </m:sub>
                    </m:sSub>
                    <m:r>
                      <a:rPr lang="en-US" sz="2000" i="1">
                        <a:latin typeface="Cambria Math"/>
                      </a:rPr>
                      <m:t>=</m:t>
                    </m:r>
                    <m:sSub>
                      <m:sSubPr>
                        <m:ctrlPr>
                          <a:rPr lang="en-US" sz="2000" i="1">
                            <a:latin typeface="Cambria Math"/>
                          </a:rPr>
                        </m:ctrlPr>
                      </m:sSubPr>
                      <m:e>
                        <m:r>
                          <a:rPr lang="en-US" sz="2000" i="1">
                            <a:latin typeface="Cambria Math"/>
                          </a:rPr>
                          <m:t>𝑛</m:t>
                        </m:r>
                      </m:e>
                      <m:sub>
                        <m:r>
                          <a:rPr lang="en-US" sz="2000" i="1">
                            <a:latin typeface="Cambria Math"/>
                          </a:rPr>
                          <m:t>𝑇</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𝐵</m:t>
                        </m:r>
                      </m:sub>
                    </m:sSub>
                    <m:r>
                      <a:rPr lang="en-US" sz="2000" i="1">
                        <a:latin typeface="Cambria Math"/>
                      </a:rPr>
                      <m:t>=</m:t>
                    </m:r>
                    <m:sSub>
                      <m:sSubPr>
                        <m:ctrlPr>
                          <a:rPr lang="en-US" sz="2000" i="1">
                            <a:latin typeface="Cambria Math"/>
                          </a:rPr>
                        </m:ctrlPr>
                      </m:sSubPr>
                      <m:e>
                        <m:r>
                          <a:rPr lang="en-US" sz="2000" i="1">
                            <a:latin typeface="Cambria Math"/>
                          </a:rPr>
                          <m:t>−</m:t>
                        </m:r>
                        <m:r>
                          <a:rPr lang="en-US" sz="2000" i="1">
                            <a:latin typeface="Cambria Math"/>
                          </a:rPr>
                          <m:t>𝐼</m:t>
                        </m:r>
                      </m:e>
                      <m:sub>
                        <m:r>
                          <a:rPr lang="en-US" sz="2000" i="1">
                            <a:latin typeface="Cambria Math"/>
                          </a:rPr>
                          <m:t>𝑐</m:t>
                        </m:r>
                      </m:sub>
                    </m:sSub>
                  </m:oMath>
                </a14:m>
                <a:r>
                  <a:rPr lang="en-US" sz="2000" dirty="0" smtClean="0">
                    <a:latin typeface="Times New Roman" pitchFamily="18" charset="0"/>
                    <a:cs typeface="Times New Roman" pitchFamily="18" charset="0"/>
                  </a:rPr>
                  <a:t>	</a:t>
                </a:r>
                <a:endParaRPr lang="en-US" sz="2000" dirty="0">
                  <a:latin typeface="Times New Roman" pitchFamily="18" charset="0"/>
                  <a:cs typeface="Times New Roman" pitchFamily="18" charset="0"/>
                </a:endParaRPr>
              </a:p>
              <a:p>
                <a:pPr algn="just"/>
                <a:r>
                  <a:rPr lang="en-US" sz="2000" dirty="0" smtClean="0">
                    <a:latin typeface="Times New Roman" pitchFamily="18" charset="0"/>
                    <a:cs typeface="Times New Roman" pitchFamily="18" charset="0"/>
                  </a:rPr>
                  <a:t>			</a:t>
                </a:r>
                <a14:m>
                  <m:oMath xmlns:m="http://schemas.openxmlformats.org/officeDocument/2006/math">
                    <m:sSub>
                      <m:sSubPr>
                        <m:ctrlPr>
                          <a:rPr lang="en-US" sz="2000" i="1" smtClean="0">
                            <a:latin typeface="Cambria Math"/>
                          </a:rPr>
                        </m:ctrlPr>
                      </m:sSubPr>
                      <m:e>
                        <m:r>
                          <a:rPr lang="en-US" sz="2000" i="1">
                            <a:latin typeface="Cambria Math"/>
                          </a:rPr>
                          <m:t>𝐼</m:t>
                        </m:r>
                      </m:e>
                      <m:sub>
                        <m:r>
                          <a:rPr lang="en-US" sz="2000" i="1">
                            <a:latin typeface="Cambria Math"/>
                          </a:rPr>
                          <m:t>𝑏</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𝑎</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𝑐</m:t>
                        </m:r>
                      </m:sub>
                    </m:sSub>
                    <m:r>
                      <a:rPr lang="en-US" sz="2000" i="1">
                        <a:latin typeface="Cambria Math"/>
                      </a:rPr>
                      <m:t>)</m:t>
                    </m:r>
                  </m:oMath>
                </a14:m>
                <a:endParaRPr lang="en-US" sz="2000" dirty="0">
                  <a:latin typeface="Times New Roman" pitchFamily="18" charset="0"/>
                  <a:cs typeface="Times New Roman" pitchFamily="18" charset="0"/>
                </a:endParaRPr>
              </a:p>
              <a:p>
                <a:pPr marL="0" lvl="2"/>
                <a:endParaRPr lang="en-US" dirty="0"/>
              </a:p>
            </p:txBody>
          </p:sp>
        </mc:Choice>
        <mc:Fallback>
          <p:sp>
            <p:nvSpPr>
              <p:cNvPr id="7" name="TextBox 6"/>
              <p:cNvSpPr txBox="1">
                <a:spLocks noRot="1" noChangeAspect="1" noMove="1" noResize="1" noEditPoints="1" noAdjustHandles="1" noChangeArrowheads="1" noChangeShapeType="1" noTextEdit="1"/>
              </p:cNvSpPr>
              <p:nvPr/>
            </p:nvSpPr>
            <p:spPr>
              <a:xfrm>
                <a:off x="534880" y="1717119"/>
                <a:ext cx="8685320" cy="2092881"/>
              </a:xfrm>
              <a:prstGeom prst="rect">
                <a:avLst/>
              </a:prstGeom>
              <a:blipFill rotWithShape="1">
                <a:blip r:embed="rId3"/>
                <a:stretch>
                  <a:fillRect l="-982" t="-2332"/>
                </a:stretch>
              </a:blipFill>
            </p:spPr>
            <p:txBody>
              <a:bodyPr/>
              <a:lstStyle/>
              <a:p>
                <a:r>
                  <a:rPr lang="en-US">
                    <a:noFill/>
                  </a:rPr>
                  <a:t> </a:t>
                </a:r>
              </a:p>
            </p:txBody>
          </p:sp>
        </mc:Fallback>
      </mc:AlternateContent>
      <p:sp>
        <p:nvSpPr>
          <p:cNvPr id="3" name="TextBox 2"/>
          <p:cNvSpPr txBox="1"/>
          <p:nvPr/>
        </p:nvSpPr>
        <p:spPr>
          <a:xfrm>
            <a:off x="6477000" y="2814935"/>
            <a:ext cx="22860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(131)</a:t>
            </a:r>
            <a:endParaRPr lang="en-US" sz="2000" dirty="0">
              <a:latin typeface="Times New Roman" pitchFamily="18" charset="0"/>
              <a:cs typeface="Times New Roman" pitchFamily="18" charset="0"/>
            </a:endParaRPr>
          </a:p>
        </p:txBody>
      </p:sp>
      <mc:AlternateContent xmlns:mc="http://schemas.openxmlformats.org/markup-compatibility/2006">
        <mc:Choice xmlns:a14="http://schemas.microsoft.com/office/drawing/2010/main" Requires="a14">
          <p:sp>
            <p:nvSpPr>
              <p:cNvPr id="8" name="Rectangle 7"/>
              <p:cNvSpPr/>
              <p:nvPr/>
            </p:nvSpPr>
            <p:spPr>
              <a:xfrm>
                <a:off x="533400" y="3886200"/>
                <a:ext cx="8686800" cy="2424766"/>
              </a:xfrm>
              <a:prstGeom prst="rect">
                <a:avLst/>
              </a:prstGeom>
            </p:spPr>
            <p:txBody>
              <a:bodyPr wrap="square">
                <a:spAutoFit/>
              </a:bodyPr>
              <a:lstStyle/>
              <a:p>
                <a:pPr marL="342900" lvl="2" indent="-342900">
                  <a:buFont typeface="Wingdings" pitchFamily="2" charset="2"/>
                  <a:buChar char="Ø"/>
                </a:pPr>
                <a:r>
                  <a:rPr lang="en-US" sz="2400" dirty="0">
                    <a:latin typeface="Times New Roman" pitchFamily="18" charset="0"/>
                    <a:cs typeface="Times New Roman" pitchFamily="18" charset="0"/>
                  </a:rPr>
                  <a:t>Equation </a:t>
                </a:r>
                <a:r>
                  <a:rPr lang="en-US" sz="2400" dirty="0" smtClean="0">
                    <a:latin typeface="Times New Roman" pitchFamily="18" charset="0"/>
                    <a:cs typeface="Times New Roman" pitchFamily="18" charset="0"/>
                  </a:rPr>
                  <a:t>(131) </a:t>
                </a:r>
                <a:r>
                  <a:rPr lang="en-US" sz="2400" dirty="0">
                    <a:latin typeface="Times New Roman" pitchFamily="18" charset="0"/>
                    <a:cs typeface="Times New Roman" pitchFamily="18" charset="0"/>
                  </a:rPr>
                  <a:t>can be expressed in matrix form by</a:t>
                </a:r>
                <a:r>
                  <a:rPr lang="en-US" sz="2400" dirty="0" smtClean="0">
                    <a:latin typeface="Times New Roman" pitchFamily="18" charset="0"/>
                    <a:cs typeface="Times New Roman" pitchFamily="18" charset="0"/>
                  </a:rPr>
                  <a:t>:</a:t>
                </a:r>
              </a:p>
              <a:p>
                <a:pPr marL="342900" lvl="2" indent="-342900">
                  <a:buFont typeface="Arial" pitchFamily="34" charset="0"/>
                  <a:buChar char="•"/>
                </a:pPr>
                <a:endParaRPr lang="en-US" sz="2400" dirty="0">
                  <a:latin typeface="Times New Roman" pitchFamily="18" charset="0"/>
                  <a:cs typeface="Times New Roman" pitchFamily="18" charset="0"/>
                </a:endParaRPr>
              </a:p>
              <a:p>
                <a:pPr marL="0" lvl="2" algn="ct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𝑎</m:t>
                                  </m:r>
                                </m:sub>
                              </m:sSub>
                            </m:e>
                          </m:mr>
                          <m:mr>
                            <m:e>
                              <m:sSub>
                                <m:sSubPr>
                                  <m:ctrlPr>
                                    <a:rPr lang="en-US" sz="2000" i="1">
                                      <a:latin typeface="Cambria Math"/>
                                    </a:rPr>
                                  </m:ctrlPr>
                                </m:sSubPr>
                                <m:e>
                                  <m:r>
                                    <a:rPr lang="en-US" sz="2000" i="1">
                                      <a:latin typeface="Cambria Math"/>
                                    </a:rPr>
                                    <m:t>𝐼</m:t>
                                  </m:r>
                                </m:e>
                                <m:sub>
                                  <m:r>
                                    <a:rPr lang="en-US" sz="2000" i="1">
                                      <a:latin typeface="Cambria Math"/>
                                    </a:rPr>
                                    <m:t>𝑏</m:t>
                                  </m:r>
                                </m:sub>
                              </m:sSub>
                            </m:e>
                          </m:mr>
                          <m:mr>
                            <m:e>
                              <m:sSub>
                                <m:sSubPr>
                                  <m:ctrlPr>
                                    <a:rPr lang="en-US" sz="2000" i="1">
                                      <a:latin typeface="Cambria Math"/>
                                    </a:rPr>
                                  </m:ctrlPr>
                                </m:sSubPr>
                                <m:e>
                                  <m:r>
                                    <a:rPr lang="en-US" sz="2000" i="1">
                                      <a:latin typeface="Cambria Math"/>
                                    </a:rPr>
                                    <m:t>𝐼</m:t>
                                  </m:r>
                                </m:e>
                                <m:sub>
                                  <m:r>
                                    <a:rPr lang="en-US" sz="2000" i="1">
                                      <a:latin typeface="Cambria Math"/>
                                    </a:rPr>
                                    <m:t>𝑐</m:t>
                                  </m:r>
                                </m:sub>
                              </m:sSub>
                            </m:e>
                          </m:mr>
                        </m:m>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𝑛</m:t>
                                  </m:r>
                                </m:e>
                                <m:sub>
                                  <m:r>
                                    <a:rPr lang="en-US" sz="2000" i="1">
                                      <a:latin typeface="Cambria Math"/>
                                    </a:rPr>
                                    <m:t>𝑡</m:t>
                                  </m:r>
                                </m:sub>
                              </m:sSub>
                            </m:e>
                            <m:e>
                              <m:r>
                                <a:rPr lang="en-US" sz="2000" i="1">
                                  <a:latin typeface="Cambria Math"/>
                                </a:rPr>
                                <m:t>0</m:t>
                              </m:r>
                            </m:e>
                            <m:e>
                              <m:r>
                                <a:rPr lang="en-US" sz="2000" i="1">
                                  <a:latin typeface="Cambria Math"/>
                                </a:rPr>
                                <m:t>0</m:t>
                              </m:r>
                            </m:e>
                          </m:mr>
                          <m:mr>
                            <m:e>
                              <m:r>
                                <a:rPr lang="en-US" sz="2000" i="1">
                                  <a:latin typeface="Cambria Math"/>
                                </a:rPr>
                                <m:t>−</m:t>
                              </m:r>
                              <m:sSub>
                                <m:sSubPr>
                                  <m:ctrlPr>
                                    <a:rPr lang="en-US" sz="2000" i="1">
                                      <a:latin typeface="Cambria Math"/>
                                    </a:rPr>
                                  </m:ctrlPr>
                                </m:sSubPr>
                                <m:e>
                                  <m:r>
                                    <a:rPr lang="en-US" sz="2000" i="1">
                                      <a:latin typeface="Cambria Math"/>
                                    </a:rPr>
                                    <m:t>𝑛</m:t>
                                  </m:r>
                                </m:e>
                                <m:sub>
                                  <m:r>
                                    <a:rPr lang="en-US" sz="2000" i="1">
                                      <a:latin typeface="Cambria Math"/>
                                    </a:rPr>
                                    <m:t>𝑡</m:t>
                                  </m:r>
                                </m:sub>
                              </m:sSub>
                            </m:e>
                            <m:e>
                              <m:sSub>
                                <m:sSubPr>
                                  <m:ctrlPr>
                                    <a:rPr lang="en-US" sz="2000" i="1">
                                      <a:latin typeface="Cambria Math"/>
                                    </a:rPr>
                                  </m:ctrlPr>
                                </m:sSubPr>
                                <m:e>
                                  <m:r>
                                    <a:rPr lang="en-US" sz="2000" i="1">
                                      <a:latin typeface="Cambria Math"/>
                                    </a:rPr>
                                    <m:t>𝑛</m:t>
                                  </m:r>
                                </m:e>
                                <m:sub>
                                  <m:r>
                                    <a:rPr lang="en-US" sz="2000" i="1">
                                      <a:latin typeface="Cambria Math"/>
                                    </a:rPr>
                                    <m:t>𝑡</m:t>
                                  </m:r>
                                </m:sub>
                              </m:sSub>
                            </m:e>
                            <m:e>
                              <m:r>
                                <a:rPr lang="en-US" sz="2000" i="1">
                                  <a:latin typeface="Cambria Math"/>
                                </a:rPr>
                                <m:t>0</m:t>
                              </m:r>
                            </m:e>
                          </m:mr>
                          <m:mr>
                            <m:e>
                              <m:r>
                                <a:rPr lang="en-US" sz="2000" i="1">
                                  <a:latin typeface="Cambria Math"/>
                                </a:rPr>
                                <m:t>0</m:t>
                              </m:r>
                            </m:e>
                            <m:e>
                              <m:r>
                                <a:rPr lang="en-US" sz="2000" i="1">
                                  <a:latin typeface="Cambria Math"/>
                                </a:rPr>
                                <m:t>−</m:t>
                              </m:r>
                              <m:sSub>
                                <m:sSubPr>
                                  <m:ctrlPr>
                                    <a:rPr lang="en-US" sz="2000" i="1">
                                      <a:latin typeface="Cambria Math"/>
                                    </a:rPr>
                                  </m:ctrlPr>
                                </m:sSubPr>
                                <m:e>
                                  <m:r>
                                    <a:rPr lang="en-US" sz="2000" i="1">
                                      <a:latin typeface="Cambria Math"/>
                                    </a:rPr>
                                    <m:t>𝑛</m:t>
                                  </m:r>
                                </m:e>
                                <m:sub>
                                  <m:r>
                                    <a:rPr lang="en-US" sz="2000" i="1">
                                      <a:latin typeface="Cambria Math"/>
                                    </a:rPr>
                                    <m:t>𝑡</m:t>
                                  </m:r>
                                </m:sub>
                              </m:sSub>
                            </m:e>
                            <m:e>
                              <m:r>
                                <a:rPr lang="en-US" sz="2000" i="1">
                                  <a:latin typeface="Cambria Math"/>
                                </a:rPr>
                                <m:t>0</m:t>
                              </m:r>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𝐴</m:t>
                                  </m:r>
                                </m:sub>
                              </m:sSub>
                            </m:e>
                          </m:mr>
                          <m:mr>
                            <m:e>
                              <m:sSub>
                                <m:sSubPr>
                                  <m:ctrlPr>
                                    <a:rPr lang="en-US" sz="2000" i="1">
                                      <a:latin typeface="Cambria Math"/>
                                    </a:rPr>
                                  </m:ctrlPr>
                                </m:sSubPr>
                                <m:e>
                                  <m:r>
                                    <a:rPr lang="en-US" sz="2000" i="1">
                                      <a:latin typeface="Cambria Math"/>
                                    </a:rPr>
                                    <m:t>𝐼</m:t>
                                  </m:r>
                                </m:e>
                                <m:sub>
                                  <m:r>
                                    <a:rPr lang="en-US" sz="2000" i="1">
                                      <a:latin typeface="Cambria Math"/>
                                    </a:rPr>
                                    <m:t>𝐵</m:t>
                                  </m:r>
                                </m:sub>
                              </m:sSub>
                            </m:e>
                          </m:mr>
                          <m:mr>
                            <m:e>
                              <m:sSub>
                                <m:sSubPr>
                                  <m:ctrlPr>
                                    <a:rPr lang="en-US" sz="2000" i="1">
                                      <a:latin typeface="Cambria Math"/>
                                    </a:rPr>
                                  </m:ctrlPr>
                                </m:sSubPr>
                                <m:e>
                                  <m:r>
                                    <a:rPr lang="en-US" sz="2000" i="1">
                                      <a:latin typeface="Cambria Math"/>
                                    </a:rPr>
                                    <m:t>𝐼</m:t>
                                  </m:r>
                                </m:e>
                                <m:sub>
                                  <m:r>
                                    <a:rPr lang="en-US" sz="2000" i="1">
                                      <a:latin typeface="Cambria Math"/>
                                    </a:rPr>
                                    <m:t>𝐶</m:t>
                                  </m:r>
                                </m:sub>
                              </m:sSub>
                            </m:e>
                          </m:mr>
                        </m:m>
                      </m:e>
                    </m:d>
                  </m:oMath>
                </a14:m>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(132)</a:t>
                </a:r>
              </a:p>
              <a:p>
                <a:pPr marL="0" lvl="2" algn="ctr"/>
                <a:endParaRPr lang="en-US" sz="2000" dirty="0">
                  <a:latin typeface="Times New Roman" pitchFamily="18" charset="0"/>
                  <a:cs typeface="Times New Roman" pitchFamily="18" charset="0"/>
                </a:endParaRPr>
              </a:p>
              <a:p>
                <a:pPr marL="0" lvl="2"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r>
                          <a:rPr lang="en-US" sz="2000" i="1">
                            <a:latin typeface="Cambria Math"/>
                          </a:rPr>
                          <m:t>𝐴𝐼</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𝐴𝐵𝐶</m:t>
                            </m:r>
                          </m:sub>
                        </m:sSub>
                      </m:e>
                    </m:d>
                  </m:oMath>
                </a14:m>
                <a:r>
                  <a:rPr lang="en-US" sz="2000" dirty="0" smtClean="0">
                    <a:latin typeface="Times New Roman" pitchFamily="18" charset="0"/>
                    <a:cs typeface="Times New Roman" pitchFamily="18" charset="0"/>
                  </a:rPr>
                  <a:t>		</a:t>
                </a:r>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133)</a:t>
                </a:r>
                <a:endParaRPr lang="en-US" sz="2000" dirty="0">
                  <a:latin typeface="Times New Roman" pitchFamily="18" charset="0"/>
                  <a:cs typeface="Times New Roman" pitchFamily="18" charset="0"/>
                </a:endParaRPr>
              </a:p>
            </p:txBody>
          </p:sp>
        </mc:Choice>
        <mc:Fallback>
          <p:sp>
            <p:nvSpPr>
              <p:cNvPr id="8" name="Rectangle 7"/>
              <p:cNvSpPr>
                <a:spLocks noRot="1" noChangeAspect="1" noMove="1" noResize="1" noEditPoints="1" noAdjustHandles="1" noChangeArrowheads="1" noChangeShapeType="1" noTextEdit="1"/>
              </p:cNvSpPr>
              <p:nvPr/>
            </p:nvSpPr>
            <p:spPr>
              <a:xfrm>
                <a:off x="533400" y="3886200"/>
                <a:ext cx="8686800" cy="2424766"/>
              </a:xfrm>
              <a:prstGeom prst="rect">
                <a:avLst/>
              </a:prstGeom>
              <a:blipFill rotWithShape="1">
                <a:blip r:embed="rId4"/>
                <a:stretch>
                  <a:fillRect l="-982" t="-2015" b="-352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B6F15528-21DE-4FAA-801E-634DDDAF4B2B}" type="slidenum">
              <a:rPr lang="en-US" smtClean="0"/>
              <a:pPr/>
              <a:t>185</a:t>
            </a:fld>
            <a:endParaRPr lang="en-US"/>
          </a:p>
        </p:txBody>
      </p:sp>
      <p:sp>
        <p:nvSpPr>
          <p:cNvPr id="9" name="TextBox 8"/>
          <p:cNvSpPr txBox="1"/>
          <p:nvPr/>
        </p:nvSpPr>
        <p:spPr>
          <a:xfrm>
            <a:off x="-20972" y="381000"/>
            <a:ext cx="9144000" cy="1077218"/>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a:t>
            </a:r>
            <a:r>
              <a:rPr lang="en-US" sz="3200" dirty="0" smtClean="0">
                <a:latin typeface="Times New Roman" pitchFamily="18" charset="0"/>
                <a:cs typeface="Times New Roman" pitchFamily="18" charset="0"/>
              </a:rPr>
              <a:t>Models</a:t>
            </a:r>
          </a:p>
          <a:p>
            <a:pPr marL="457200" lvl="4" algn="ctr"/>
            <a:r>
              <a:rPr lang="en-US" sz="3200" dirty="0">
                <a:latin typeface="Times New Roman" pitchFamily="18" charset="0"/>
                <a:cs typeface="Times New Roman" pitchFamily="18" charset="0"/>
              </a:rPr>
              <a:t>Open Wye-Open Delta</a:t>
            </a:r>
          </a:p>
        </p:txBody>
      </p:sp>
    </p:spTree>
    <p:extLst>
      <p:ext uri="{BB962C8B-B14F-4D97-AF65-F5344CB8AC3E}">
        <p14:creationId xmlns:p14="http://schemas.microsoft.com/office/powerpoint/2010/main" val="2588149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5" name="Rectangle 4"/>
              <p:cNvSpPr/>
              <p:nvPr/>
            </p:nvSpPr>
            <p:spPr>
              <a:xfrm>
                <a:off x="457200" y="1870770"/>
                <a:ext cx="8382000" cy="3539430"/>
              </a:xfrm>
              <a:prstGeom prst="rect">
                <a:avLst/>
              </a:prstGeom>
            </p:spPr>
            <p:txBody>
              <a:bodyPr wrap="square">
                <a:spAutoFit/>
              </a:bodyPr>
              <a:lstStyle/>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The ideal voltages on the delta windings can be determined by:</a:t>
                </a:r>
              </a:p>
              <a:p>
                <a:pPr marL="342900" lvl="2" indent="-342900">
                  <a:buFont typeface="Arial" pitchFamily="34" charset="0"/>
                  <a:buChar char="•"/>
                </a:pPr>
                <a:endParaRPr lang="en-US" sz="2400" dirty="0" smtClean="0">
                  <a:latin typeface="Times New Roman" pitchFamily="18" charset="0"/>
                  <a:cs typeface="Times New Roman" pitchFamily="18" charset="0"/>
                </a:endParaRPr>
              </a:p>
              <a:p>
                <a:pPr/>
                <a14:m>
                  <m:oMathPara xmlns:m="http://schemas.openxmlformats.org/officeDocument/2006/math">
                    <m:oMathParaPr>
                      <m:jc m:val="center"/>
                    </m:oMathParaPr>
                    <m:oMath xmlns:m="http://schemas.openxmlformats.org/officeDocument/2006/math">
                      <m:sSub>
                        <m:sSubPr>
                          <m:ctrlPr>
                            <a:rPr lang="en-US" sz="2000" i="1">
                              <a:latin typeface="Cambria Math"/>
                            </a:rPr>
                          </m:ctrlPr>
                        </m:sSubPr>
                        <m:e>
                          <m:r>
                            <a:rPr lang="en-US" sz="2000" i="1">
                              <a:latin typeface="Cambria Math"/>
                            </a:rPr>
                            <m:t>𝑉𝑡</m:t>
                          </m:r>
                        </m:e>
                        <m:sub>
                          <m:r>
                            <a:rPr lang="en-US" sz="2000" i="1">
                              <a:latin typeface="Cambria Math"/>
                            </a:rPr>
                            <m:t>𝑎𝑏</m:t>
                          </m:r>
                        </m:sub>
                      </m:sSub>
                      <m:r>
                        <a:rPr lang="en-US" sz="2000" i="1">
                          <a:latin typeface="Cambria Math"/>
                        </a:rPr>
                        <m:t>=</m:t>
                      </m:r>
                      <m:sSub>
                        <m:sSubPr>
                          <m:ctrlPr>
                            <a:rPr lang="en-US" sz="2000" i="1">
                              <a:latin typeface="Cambria Math"/>
                            </a:rPr>
                          </m:ctrlPr>
                        </m:sSubPr>
                        <m:e>
                          <m:r>
                            <a:rPr lang="en-US" sz="2000" i="1">
                              <a:latin typeface="Cambria Math"/>
                            </a:rPr>
                            <m:t>𝑉</m:t>
                          </m:r>
                        </m:e>
                        <m:sub>
                          <m:r>
                            <a:rPr lang="en-US" sz="2000" i="1">
                              <a:latin typeface="Cambria Math"/>
                            </a:rPr>
                            <m:t>𝑎𝑏</m:t>
                          </m:r>
                        </m:sub>
                      </m:sSub>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𝑎𝑏</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𝑎</m:t>
                          </m:r>
                        </m:sub>
                      </m:sSub>
                    </m:oMath>
                  </m:oMathPara>
                </a14:m>
                <a:endParaRPr lang="en-US" sz="2000" i="1" dirty="0" smtClean="0">
                  <a:latin typeface="Times New Roman" pitchFamily="18" charset="0"/>
                  <a:cs typeface="Times New Roman" pitchFamily="18" charset="0"/>
                </a:endParaRPr>
              </a:p>
              <a:p>
                <a:pPr/>
                <a14:m>
                  <m:oMathPara xmlns:m="http://schemas.openxmlformats.org/officeDocument/2006/math">
                    <m:oMathParaPr>
                      <m:jc m:val="center"/>
                    </m:oMathParaPr>
                    <m:oMath xmlns:m="http://schemas.openxmlformats.org/officeDocument/2006/math">
                      <m:sSub>
                        <m:sSubPr>
                          <m:ctrlPr>
                            <a:rPr lang="en-US" sz="2000" i="1">
                              <a:latin typeface="Cambria Math"/>
                            </a:rPr>
                          </m:ctrlPr>
                        </m:sSubPr>
                        <m:e>
                          <m:r>
                            <a:rPr lang="en-US" sz="2000" i="1">
                              <a:latin typeface="Cambria Math"/>
                            </a:rPr>
                            <m:t>𝑉𝑡</m:t>
                          </m:r>
                        </m:e>
                        <m:sub>
                          <m:r>
                            <a:rPr lang="en-US" sz="2000" i="1">
                              <a:latin typeface="Cambria Math"/>
                            </a:rPr>
                            <m:t>𝑏𝑐</m:t>
                          </m:r>
                        </m:sub>
                      </m:sSub>
                      <m:r>
                        <a:rPr lang="en-US" sz="2000" i="1">
                          <a:latin typeface="Cambria Math"/>
                        </a:rPr>
                        <m:t>=</m:t>
                      </m:r>
                      <m:sSub>
                        <m:sSubPr>
                          <m:ctrlPr>
                            <a:rPr lang="en-US" sz="2000" i="1">
                              <a:latin typeface="Cambria Math"/>
                            </a:rPr>
                          </m:ctrlPr>
                        </m:sSubPr>
                        <m:e>
                          <m:r>
                            <a:rPr lang="en-US" sz="2000" i="1">
                              <a:latin typeface="Cambria Math"/>
                            </a:rPr>
                            <m:t>𝑉</m:t>
                          </m:r>
                        </m:e>
                        <m:sub>
                          <m:r>
                            <a:rPr lang="en-US" sz="2000" i="1">
                              <a:latin typeface="Cambria Math"/>
                            </a:rPr>
                            <m:t>𝑏𝑐</m:t>
                          </m:r>
                        </m:sub>
                      </m:sSub>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𝑏𝑐</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𝑐</m:t>
                          </m:r>
                        </m:sub>
                      </m:sSub>
                    </m:oMath>
                  </m:oMathPara>
                </a14:m>
                <a:endParaRPr lang="en-US" sz="2000" dirty="0">
                  <a:latin typeface="Times New Roman" pitchFamily="18" charset="0"/>
                  <a:cs typeface="Times New Roman" pitchFamily="18" charset="0"/>
                </a:endParaRPr>
              </a:p>
              <a:p>
                <a:pPr marL="0" lvl="2"/>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Apply </a:t>
                </a:r>
                <a:r>
                  <a:rPr lang="en-US" sz="2400" dirty="0">
                    <a:latin typeface="Times New Roman" pitchFamily="18" charset="0"/>
                    <a:cs typeface="Times New Roman" pitchFamily="18" charset="0"/>
                  </a:rPr>
                  <a:t>equation (</a:t>
                </a:r>
                <a:r>
                  <a:rPr lang="en-US" sz="2400" dirty="0" smtClean="0">
                    <a:latin typeface="Times New Roman" pitchFamily="18" charset="0"/>
                    <a:cs typeface="Times New Roman" pitchFamily="18" charset="0"/>
                  </a:rPr>
                  <a:t>129) </a:t>
                </a:r>
                <a:r>
                  <a:rPr lang="en-US" sz="2400" dirty="0">
                    <a:latin typeface="Times New Roman" pitchFamily="18" charset="0"/>
                    <a:cs typeface="Times New Roman" pitchFamily="18" charset="0"/>
                  </a:rPr>
                  <a:t>to equation (</a:t>
                </a:r>
                <a:r>
                  <a:rPr lang="en-US" sz="2400" dirty="0" smtClean="0">
                    <a:latin typeface="Times New Roman" pitchFamily="18" charset="0"/>
                    <a:cs typeface="Times New Roman" pitchFamily="18" charset="0"/>
                  </a:rPr>
                  <a:t>134).</a:t>
                </a:r>
                <a:endParaRPr lang="en-US" sz="2400" dirty="0">
                  <a:latin typeface="Times New Roman" pitchFamily="18" charset="0"/>
                  <a:cs typeface="Times New Roman" pitchFamily="18" charset="0"/>
                </a:endParaRPr>
              </a:p>
              <a:p>
                <a:pPr marL="342900" lvl="2" indent="-342900">
                  <a:buFont typeface="Arial" pitchFamily="34" charset="0"/>
                  <a:buChar char="•"/>
                </a:pPr>
                <a:endParaRPr lang="en-US" sz="2400" dirty="0">
                  <a:latin typeface="Times New Roman" pitchFamily="18" charset="0"/>
                  <a:cs typeface="Times New Roman" pitchFamily="18" charset="0"/>
                </a:endParaRPr>
              </a:p>
              <a:p>
                <a:pPr/>
                <a14:m>
                  <m:oMathPara xmlns:m="http://schemas.openxmlformats.org/officeDocument/2006/math">
                    <m:oMathParaPr>
                      <m:jc m:val="center"/>
                    </m:oMathParaPr>
                    <m:oMath xmlns:m="http://schemas.openxmlformats.org/officeDocument/2006/math">
                      <m:sSub>
                        <m:sSubPr>
                          <m:ctrlPr>
                            <a:rPr lang="en-US" sz="2000" i="1">
                              <a:latin typeface="Cambria Math"/>
                            </a:rPr>
                          </m:ctrlPr>
                        </m:sSubPr>
                        <m:e>
                          <m:r>
                            <a:rPr lang="en-US" sz="2000" i="1">
                              <a:latin typeface="Cambria Math"/>
                            </a:rPr>
                            <m:t>𝑉</m:t>
                          </m:r>
                        </m:e>
                        <m:sub>
                          <m:r>
                            <a:rPr lang="en-US" sz="2000" i="1">
                              <a:latin typeface="Cambria Math"/>
                            </a:rPr>
                            <m:t>𝐴𝐺</m:t>
                          </m:r>
                        </m:sub>
                      </m:sSub>
                      <m:r>
                        <a:rPr lang="en-US" sz="2000" i="1">
                          <a:latin typeface="Cambria Math"/>
                        </a:rPr>
                        <m:t>=</m:t>
                      </m:r>
                      <m:sSub>
                        <m:sSubPr>
                          <m:ctrlPr>
                            <a:rPr lang="en-US" sz="2000" i="1">
                              <a:latin typeface="Cambria Math"/>
                            </a:rPr>
                          </m:ctrlPr>
                        </m:sSubPr>
                        <m:e>
                          <m:r>
                            <a:rPr lang="en-US" sz="2000" i="1">
                              <a:latin typeface="Cambria Math"/>
                            </a:rPr>
                            <m:t>𝑛</m:t>
                          </m:r>
                        </m:e>
                        <m:sub>
                          <m:r>
                            <a:rPr lang="en-US" sz="2000" i="1">
                              <a:latin typeface="Cambria Math"/>
                            </a:rPr>
                            <m:t>𝑡</m:t>
                          </m:r>
                        </m:sub>
                      </m:sSub>
                      <m:r>
                        <a:rPr lang="en-US" sz="2000" i="1">
                          <a:latin typeface="Cambria Math"/>
                        </a:rPr>
                        <m:t>∙</m:t>
                      </m:r>
                      <m:sSub>
                        <m:sSubPr>
                          <m:ctrlPr>
                            <a:rPr lang="en-US" sz="2000" i="1">
                              <a:latin typeface="Cambria Math"/>
                            </a:rPr>
                          </m:ctrlPr>
                        </m:sSubPr>
                        <m:e>
                          <m:r>
                            <a:rPr lang="en-US" sz="2000" i="1">
                              <a:latin typeface="Cambria Math"/>
                            </a:rPr>
                            <m:t>𝑉𝑡</m:t>
                          </m:r>
                        </m:e>
                        <m:sub>
                          <m:r>
                            <a:rPr lang="en-US" sz="2000" i="1">
                              <a:latin typeface="Cambria Math"/>
                            </a:rPr>
                            <m:t>𝑎𝑏</m:t>
                          </m:r>
                        </m:sub>
                      </m:sSub>
                      <m:r>
                        <a:rPr lang="en-US" sz="2000" i="1">
                          <a:latin typeface="Cambria Math"/>
                        </a:rPr>
                        <m:t>=</m:t>
                      </m:r>
                      <m:sSub>
                        <m:sSubPr>
                          <m:ctrlPr>
                            <a:rPr lang="en-US" sz="2000" i="1">
                              <a:latin typeface="Cambria Math"/>
                            </a:rPr>
                          </m:ctrlPr>
                        </m:sSubPr>
                        <m:e>
                          <m:r>
                            <a:rPr lang="en-US" sz="2000" i="1">
                              <a:latin typeface="Cambria Math"/>
                            </a:rPr>
                            <m:t>𝑛</m:t>
                          </m:r>
                        </m:e>
                        <m:sub>
                          <m:r>
                            <a:rPr lang="en-US" sz="2000" i="1">
                              <a:latin typeface="Cambria Math"/>
                            </a:rPr>
                            <m:t>𝑡</m:t>
                          </m:r>
                        </m:sub>
                      </m:sSub>
                      <m:r>
                        <a:rPr lang="en-US" sz="2000" i="1">
                          <a:latin typeface="Cambria Math"/>
                        </a:rPr>
                        <m:t>∙</m:t>
                      </m:r>
                      <m:sSub>
                        <m:sSubPr>
                          <m:ctrlPr>
                            <a:rPr lang="en-US" sz="2000" i="1">
                              <a:latin typeface="Cambria Math"/>
                            </a:rPr>
                          </m:ctrlPr>
                        </m:sSubPr>
                        <m:e>
                          <m:r>
                            <a:rPr lang="en-US" sz="2000" i="1">
                              <a:latin typeface="Cambria Math"/>
                            </a:rPr>
                            <m:t>𝑉</m:t>
                          </m:r>
                        </m:e>
                        <m:sub>
                          <m:r>
                            <a:rPr lang="en-US" sz="2000" i="1">
                              <a:latin typeface="Cambria Math"/>
                            </a:rPr>
                            <m:t>𝑎𝑏</m:t>
                          </m:r>
                        </m:sub>
                      </m:sSub>
                      <m:r>
                        <a:rPr lang="en-US" sz="2000" i="1">
                          <a:latin typeface="Cambria Math"/>
                        </a:rPr>
                        <m:t>+</m:t>
                      </m:r>
                      <m:sSub>
                        <m:sSubPr>
                          <m:ctrlPr>
                            <a:rPr lang="en-US" sz="2000" i="1">
                              <a:latin typeface="Cambria Math"/>
                            </a:rPr>
                          </m:ctrlPr>
                        </m:sSubPr>
                        <m:e>
                          <m:r>
                            <a:rPr lang="en-US" sz="2000" i="1">
                              <a:latin typeface="Cambria Math"/>
                            </a:rPr>
                            <m:t>𝑛</m:t>
                          </m:r>
                        </m:e>
                        <m:sub>
                          <m:r>
                            <a:rPr lang="en-US" sz="2000" i="1">
                              <a:latin typeface="Cambria Math"/>
                            </a:rPr>
                            <m:t>𝑡</m:t>
                          </m:r>
                        </m:sub>
                      </m:sSub>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𝑎𝑏</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𝑎</m:t>
                          </m:r>
                        </m:sub>
                      </m:sSub>
                    </m:oMath>
                  </m:oMathPara>
                </a14:m>
                <a:endParaRPr lang="en-US" sz="2000" i="1" dirty="0">
                  <a:latin typeface="Times New Roman" pitchFamily="18" charset="0"/>
                  <a:cs typeface="Times New Roman" pitchFamily="18" charset="0"/>
                </a:endParaRPr>
              </a:p>
              <a:p>
                <a:pPr/>
                <a14:m>
                  <m:oMathPara xmlns:m="http://schemas.openxmlformats.org/officeDocument/2006/math">
                    <m:oMathParaPr>
                      <m:jc m:val="center"/>
                    </m:oMathParaPr>
                    <m:oMath xmlns:m="http://schemas.openxmlformats.org/officeDocument/2006/math">
                      <m:sSub>
                        <m:sSubPr>
                          <m:ctrlPr>
                            <a:rPr lang="en-US" sz="2000" i="1">
                              <a:latin typeface="Cambria Math"/>
                            </a:rPr>
                          </m:ctrlPr>
                        </m:sSubPr>
                        <m:e>
                          <m:r>
                            <a:rPr lang="en-US" sz="2000" i="1">
                              <a:latin typeface="Cambria Math"/>
                            </a:rPr>
                            <m:t>𝑉</m:t>
                          </m:r>
                        </m:e>
                        <m:sub>
                          <m:r>
                            <a:rPr lang="en-US" sz="2000" i="1">
                              <a:latin typeface="Cambria Math"/>
                            </a:rPr>
                            <m:t>𝐵𝐺</m:t>
                          </m:r>
                        </m:sub>
                      </m:sSub>
                      <m:r>
                        <a:rPr lang="en-US" sz="2000" i="1">
                          <a:latin typeface="Cambria Math"/>
                        </a:rPr>
                        <m:t>=</m:t>
                      </m:r>
                      <m:sSub>
                        <m:sSubPr>
                          <m:ctrlPr>
                            <a:rPr lang="en-US" sz="2000" i="1">
                              <a:latin typeface="Cambria Math"/>
                            </a:rPr>
                          </m:ctrlPr>
                        </m:sSubPr>
                        <m:e>
                          <m:r>
                            <a:rPr lang="en-US" sz="2000" i="1">
                              <a:latin typeface="Cambria Math"/>
                            </a:rPr>
                            <m:t>𝑛</m:t>
                          </m:r>
                        </m:e>
                        <m:sub>
                          <m:r>
                            <a:rPr lang="en-US" sz="2000" i="1">
                              <a:latin typeface="Cambria Math"/>
                            </a:rPr>
                            <m:t>𝑡</m:t>
                          </m:r>
                        </m:sub>
                      </m:sSub>
                      <m:r>
                        <a:rPr lang="en-US" sz="2000" i="1">
                          <a:latin typeface="Cambria Math"/>
                        </a:rPr>
                        <m:t>∙</m:t>
                      </m:r>
                      <m:sSub>
                        <m:sSubPr>
                          <m:ctrlPr>
                            <a:rPr lang="en-US" sz="2000" i="1">
                              <a:latin typeface="Cambria Math"/>
                            </a:rPr>
                          </m:ctrlPr>
                        </m:sSubPr>
                        <m:e>
                          <m:r>
                            <a:rPr lang="en-US" sz="2000" i="1">
                              <a:latin typeface="Cambria Math"/>
                            </a:rPr>
                            <m:t>𝑉𝑡</m:t>
                          </m:r>
                        </m:e>
                        <m:sub>
                          <m:r>
                            <a:rPr lang="en-US" sz="2000" i="1">
                              <a:latin typeface="Cambria Math"/>
                            </a:rPr>
                            <m:t>𝑏𝑐</m:t>
                          </m:r>
                        </m:sub>
                      </m:sSub>
                      <m:r>
                        <a:rPr lang="en-US" sz="2000" i="1">
                          <a:latin typeface="Cambria Math"/>
                        </a:rPr>
                        <m:t>=</m:t>
                      </m:r>
                      <m:sSub>
                        <m:sSubPr>
                          <m:ctrlPr>
                            <a:rPr lang="en-US" sz="2000" i="1">
                              <a:latin typeface="Cambria Math"/>
                            </a:rPr>
                          </m:ctrlPr>
                        </m:sSubPr>
                        <m:e>
                          <m:r>
                            <a:rPr lang="en-US" sz="2000" i="1">
                              <a:latin typeface="Cambria Math"/>
                            </a:rPr>
                            <m:t>𝑛</m:t>
                          </m:r>
                        </m:e>
                        <m:sub>
                          <m:r>
                            <a:rPr lang="en-US" sz="2000" i="1">
                              <a:latin typeface="Cambria Math"/>
                            </a:rPr>
                            <m:t>𝑡</m:t>
                          </m:r>
                        </m:sub>
                      </m:sSub>
                      <m:r>
                        <a:rPr lang="en-US" sz="2000" i="1">
                          <a:latin typeface="Cambria Math"/>
                        </a:rPr>
                        <m:t>∙</m:t>
                      </m:r>
                      <m:sSub>
                        <m:sSubPr>
                          <m:ctrlPr>
                            <a:rPr lang="en-US" sz="2000" i="1">
                              <a:latin typeface="Cambria Math"/>
                            </a:rPr>
                          </m:ctrlPr>
                        </m:sSubPr>
                        <m:e>
                          <m:r>
                            <a:rPr lang="en-US" sz="2000" i="1">
                              <a:latin typeface="Cambria Math"/>
                            </a:rPr>
                            <m:t>𝑉</m:t>
                          </m:r>
                        </m:e>
                        <m:sub>
                          <m:r>
                            <a:rPr lang="en-US" sz="2000" i="1">
                              <a:latin typeface="Cambria Math"/>
                            </a:rPr>
                            <m:t>𝑏𝑐</m:t>
                          </m:r>
                        </m:sub>
                      </m:sSub>
                      <m:r>
                        <a:rPr lang="en-US" sz="2000" i="1">
                          <a:latin typeface="Cambria Math"/>
                        </a:rPr>
                        <m:t>−</m:t>
                      </m:r>
                      <m:sSub>
                        <m:sSubPr>
                          <m:ctrlPr>
                            <a:rPr lang="en-US" sz="2000" i="1">
                              <a:latin typeface="Cambria Math"/>
                            </a:rPr>
                          </m:ctrlPr>
                        </m:sSubPr>
                        <m:e>
                          <m:r>
                            <a:rPr lang="en-US" sz="2000" i="1">
                              <a:latin typeface="Cambria Math"/>
                            </a:rPr>
                            <m:t>𝑛</m:t>
                          </m:r>
                        </m:e>
                        <m:sub>
                          <m:r>
                            <a:rPr lang="en-US" sz="2000" i="1">
                              <a:latin typeface="Cambria Math"/>
                            </a:rPr>
                            <m:t>𝑡</m:t>
                          </m:r>
                        </m:sub>
                      </m:sSub>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𝑏𝑐</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𝑐</m:t>
                          </m:r>
                        </m:sub>
                      </m:sSub>
                    </m:oMath>
                  </m:oMathPara>
                </a14:m>
                <a:endParaRPr lang="en-US" sz="2000" b="1" dirty="0">
                  <a:solidFill>
                    <a:srgbClr val="FF0000"/>
                  </a:solidFill>
                  <a:latin typeface="Times New Roman" pitchFamily="18" charset="0"/>
                  <a:cs typeface="Times New Roman" pitchFamily="18" charset="0"/>
                </a:endParaRPr>
              </a:p>
            </p:txBody>
          </p:sp>
        </mc:Choice>
        <mc:Fallback>
          <p:sp>
            <p:nvSpPr>
              <p:cNvPr id="5" name="Rectangle 4"/>
              <p:cNvSpPr>
                <a:spLocks noRot="1" noChangeAspect="1" noMove="1" noResize="1" noEditPoints="1" noAdjustHandles="1" noChangeArrowheads="1" noChangeShapeType="1" noTextEdit="1"/>
              </p:cNvSpPr>
              <p:nvPr/>
            </p:nvSpPr>
            <p:spPr>
              <a:xfrm>
                <a:off x="457200" y="1870770"/>
                <a:ext cx="8382000" cy="3539430"/>
              </a:xfrm>
              <a:prstGeom prst="rect">
                <a:avLst/>
              </a:prstGeom>
              <a:blipFill rotWithShape="1">
                <a:blip r:embed="rId2"/>
                <a:stretch>
                  <a:fillRect l="-945"/>
                </a:stretch>
              </a:blipFill>
            </p:spPr>
            <p:txBody>
              <a:bodyPr/>
              <a:lstStyle/>
              <a:p>
                <a:r>
                  <a:rPr lang="en-US">
                    <a:noFill/>
                  </a:rPr>
                  <a:t> </a:t>
                </a:r>
              </a:p>
            </p:txBody>
          </p:sp>
        </mc:Fallback>
      </mc:AlternateContent>
      <p:sp>
        <p:nvSpPr>
          <p:cNvPr id="6" name="TextBox 5"/>
          <p:cNvSpPr txBox="1"/>
          <p:nvPr/>
        </p:nvSpPr>
        <p:spPr>
          <a:xfrm>
            <a:off x="7848600" y="3124200"/>
            <a:ext cx="19050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(134)</a:t>
            </a:r>
            <a:endParaRPr lang="en-US" sz="2000" dirty="0">
              <a:latin typeface="Times New Roman" pitchFamily="18" charset="0"/>
              <a:cs typeface="Times New Roman" pitchFamily="18" charset="0"/>
            </a:endParaRPr>
          </a:p>
        </p:txBody>
      </p:sp>
      <p:sp>
        <p:nvSpPr>
          <p:cNvPr id="7" name="TextBox 6"/>
          <p:cNvSpPr txBox="1"/>
          <p:nvPr/>
        </p:nvSpPr>
        <p:spPr>
          <a:xfrm>
            <a:off x="7848600" y="4800600"/>
            <a:ext cx="18288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(135)</a:t>
            </a:r>
            <a:endParaRPr lang="en-US" sz="2000"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B6F15528-21DE-4FAA-801E-634DDDAF4B2B}" type="slidenum">
              <a:rPr lang="en-US" smtClean="0"/>
              <a:pPr/>
              <a:t>186</a:t>
            </a:fld>
            <a:endParaRPr lang="en-US"/>
          </a:p>
        </p:txBody>
      </p:sp>
      <p:sp>
        <p:nvSpPr>
          <p:cNvPr id="8" name="TextBox 7"/>
          <p:cNvSpPr txBox="1"/>
          <p:nvPr/>
        </p:nvSpPr>
        <p:spPr>
          <a:xfrm>
            <a:off x="-20972" y="381000"/>
            <a:ext cx="9144000" cy="1077218"/>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a:t>
            </a:r>
            <a:r>
              <a:rPr lang="en-US" sz="3200" dirty="0" smtClean="0">
                <a:latin typeface="Times New Roman" pitchFamily="18" charset="0"/>
                <a:cs typeface="Times New Roman" pitchFamily="18" charset="0"/>
              </a:rPr>
              <a:t>Models</a:t>
            </a:r>
          </a:p>
          <a:p>
            <a:pPr marL="457200" lvl="4" algn="ctr"/>
            <a:r>
              <a:rPr lang="en-US" sz="3200" dirty="0">
                <a:latin typeface="Times New Roman" pitchFamily="18" charset="0"/>
                <a:cs typeface="Times New Roman" pitchFamily="18" charset="0"/>
              </a:rPr>
              <a:t>Open Wye-Open Delta</a:t>
            </a:r>
          </a:p>
        </p:txBody>
      </p:sp>
    </p:spTree>
    <p:extLst>
      <p:ext uri="{BB962C8B-B14F-4D97-AF65-F5344CB8AC3E}">
        <p14:creationId xmlns:p14="http://schemas.microsoft.com/office/powerpoint/2010/main" val="1116627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8" end="8"/>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9" end="9"/>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mc:Choice xmlns:a14="http://schemas.microsoft.com/office/drawing/2010/main" Requires="a14">
          <p:sp>
            <p:nvSpPr>
              <p:cNvPr id="7" name="TextBox 6"/>
              <p:cNvSpPr txBox="1"/>
              <p:nvPr/>
            </p:nvSpPr>
            <p:spPr>
              <a:xfrm>
                <a:off x="457200" y="1683842"/>
                <a:ext cx="8458200" cy="4640758"/>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Equation </a:t>
                </a:r>
                <a:r>
                  <a:rPr lang="en-US" sz="2400" dirty="0" smtClean="0">
                    <a:latin typeface="Times New Roman" pitchFamily="18" charset="0"/>
                    <a:cs typeface="Times New Roman" pitchFamily="18" charset="0"/>
                  </a:rPr>
                  <a:t>(135) can be put into three-phase matrix form as:</a:t>
                </a:r>
              </a:p>
              <a:p>
                <a:pPr marL="342900" lvl="2" indent="-342900">
                  <a:buFont typeface="Arial" pitchFamily="34" charset="0"/>
                  <a:buChar char="•"/>
                </a:pPr>
                <a:endParaRPr lang="en-US" sz="2400" dirty="0" smtClean="0">
                  <a:latin typeface="Times New Roman" pitchFamily="18" charset="0"/>
                  <a:cs typeface="Times New Roman" pitchFamily="18" charset="0"/>
                </a:endParaRPr>
              </a:p>
              <a:p>
                <a:pPr marL="0" lvl="2" algn="ct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m:t>
                                  </m:r>
                                </m:e>
                                <m:sub>
                                  <m:r>
                                    <a:rPr lang="en-US" sz="2000" i="1">
                                      <a:latin typeface="Cambria Math"/>
                                    </a:rPr>
                                    <m:t>𝐴𝐺</m:t>
                                  </m:r>
                                </m:sub>
                              </m:sSub>
                            </m:e>
                          </m:mr>
                          <m:mr>
                            <m:e>
                              <m:sSub>
                                <m:sSubPr>
                                  <m:ctrlPr>
                                    <a:rPr lang="en-US" sz="2000" i="1">
                                      <a:latin typeface="Cambria Math"/>
                                    </a:rPr>
                                  </m:ctrlPr>
                                </m:sSubPr>
                                <m:e>
                                  <m:r>
                                    <a:rPr lang="en-US" sz="2000" i="1">
                                      <a:latin typeface="Cambria Math"/>
                                    </a:rPr>
                                    <m:t>𝑉</m:t>
                                  </m:r>
                                </m:e>
                                <m:sub>
                                  <m:r>
                                    <a:rPr lang="en-US" sz="2000" i="1">
                                      <a:latin typeface="Cambria Math"/>
                                    </a:rPr>
                                    <m:t>𝐵𝐺</m:t>
                                  </m:r>
                                </m:sub>
                              </m:sSub>
                            </m:e>
                          </m:mr>
                          <m:mr>
                            <m:e>
                              <m:sSub>
                                <m:sSubPr>
                                  <m:ctrlPr>
                                    <a:rPr lang="en-US" sz="2000" i="1">
                                      <a:latin typeface="Cambria Math"/>
                                    </a:rPr>
                                  </m:ctrlPr>
                                </m:sSubPr>
                                <m:e>
                                  <m:r>
                                    <a:rPr lang="en-US" sz="2000" i="1">
                                      <a:latin typeface="Cambria Math"/>
                                    </a:rPr>
                                    <m:t>𝑉</m:t>
                                  </m:r>
                                </m:e>
                                <m:sub>
                                  <m:r>
                                    <a:rPr lang="en-US" sz="2000" i="1">
                                      <a:latin typeface="Cambria Math"/>
                                    </a:rPr>
                                    <m:t>𝐶𝐺</m:t>
                                  </m:r>
                                </m:sub>
                              </m:sSub>
                            </m:e>
                          </m:mr>
                        </m:m>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𝑛</m:t>
                                  </m:r>
                                </m:e>
                                <m:sub>
                                  <m:r>
                                    <a:rPr lang="en-US" sz="2000" i="1">
                                      <a:latin typeface="Cambria Math"/>
                                    </a:rPr>
                                    <m:t>𝑡</m:t>
                                  </m:r>
                                </m:sub>
                              </m:sSub>
                            </m:e>
                            <m:e>
                              <m:r>
                                <a:rPr lang="en-US" sz="2000" i="1">
                                  <a:latin typeface="Cambria Math"/>
                                </a:rPr>
                                <m:t>0</m:t>
                              </m:r>
                            </m:e>
                            <m:e>
                              <m:r>
                                <a:rPr lang="en-US" sz="2000" i="1">
                                  <a:latin typeface="Cambria Math"/>
                                </a:rPr>
                                <m:t>0</m:t>
                              </m:r>
                            </m:e>
                          </m:mr>
                          <m:mr>
                            <m:e>
                              <m:r>
                                <a:rPr lang="en-US" sz="2000" i="1">
                                  <a:latin typeface="Cambria Math"/>
                                </a:rPr>
                                <m:t>0</m:t>
                              </m:r>
                            </m:e>
                            <m:e>
                              <m:sSub>
                                <m:sSubPr>
                                  <m:ctrlPr>
                                    <a:rPr lang="en-US" sz="2000" i="1">
                                      <a:latin typeface="Cambria Math"/>
                                    </a:rPr>
                                  </m:ctrlPr>
                                </m:sSubPr>
                                <m:e>
                                  <m:r>
                                    <a:rPr lang="en-US" sz="2000" i="1">
                                      <a:latin typeface="Cambria Math"/>
                                    </a:rPr>
                                    <m:t>𝑛</m:t>
                                  </m:r>
                                </m:e>
                                <m:sub>
                                  <m:r>
                                    <a:rPr lang="en-US" sz="2000" i="1">
                                      <a:latin typeface="Cambria Math"/>
                                    </a:rPr>
                                    <m:t>𝑡</m:t>
                                  </m:r>
                                </m:sub>
                              </m:sSub>
                            </m:e>
                            <m:e>
                              <m:r>
                                <a:rPr lang="en-US" sz="2000" i="1">
                                  <a:latin typeface="Cambria Math"/>
                                </a:rPr>
                                <m:t>0</m:t>
                              </m:r>
                            </m:e>
                          </m:mr>
                          <m:mr>
                            <m:e>
                              <m:r>
                                <a:rPr lang="en-US" sz="2000" i="1">
                                  <a:latin typeface="Cambria Math"/>
                                </a:rPr>
                                <m:t>0</m:t>
                              </m:r>
                            </m:e>
                            <m:e>
                              <m:r>
                                <a:rPr lang="en-US" sz="2000" i="1">
                                  <a:latin typeface="Cambria Math"/>
                                </a:rPr>
                                <m:t>0</m:t>
                              </m:r>
                            </m:e>
                            <m:e>
                              <m:r>
                                <a:rPr lang="en-US" sz="2000" i="1">
                                  <a:latin typeface="Cambria Math"/>
                                </a:rPr>
                                <m:t>0</m:t>
                              </m:r>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m:t>
                                  </m:r>
                                </m:e>
                                <m:sub>
                                  <m:r>
                                    <a:rPr lang="en-US" sz="2000" i="1">
                                      <a:latin typeface="Cambria Math"/>
                                    </a:rPr>
                                    <m:t>𝑎𝑏</m:t>
                                  </m:r>
                                </m:sub>
                              </m:sSub>
                            </m:e>
                          </m:mr>
                          <m:mr>
                            <m:e>
                              <m:sSub>
                                <m:sSubPr>
                                  <m:ctrlPr>
                                    <a:rPr lang="en-US" sz="2000" i="1">
                                      <a:latin typeface="Cambria Math"/>
                                    </a:rPr>
                                  </m:ctrlPr>
                                </m:sSubPr>
                                <m:e>
                                  <m:r>
                                    <a:rPr lang="en-US" sz="2000" i="1">
                                      <a:latin typeface="Cambria Math"/>
                                    </a:rPr>
                                    <m:t>𝑉</m:t>
                                  </m:r>
                                </m:e>
                                <m:sub>
                                  <m:r>
                                    <a:rPr lang="en-US" sz="2000" i="1">
                                      <a:latin typeface="Cambria Math"/>
                                    </a:rPr>
                                    <m:t>𝑏𝑐</m:t>
                                  </m:r>
                                </m:sub>
                              </m:sSub>
                            </m:e>
                          </m:mr>
                          <m:mr>
                            <m:e>
                              <m:sSub>
                                <m:sSubPr>
                                  <m:ctrlPr>
                                    <a:rPr lang="en-US" sz="2000" i="1">
                                      <a:latin typeface="Cambria Math"/>
                                    </a:rPr>
                                  </m:ctrlPr>
                                </m:sSubPr>
                                <m:e>
                                  <m:r>
                                    <a:rPr lang="en-US" sz="2000" i="1">
                                      <a:latin typeface="Cambria Math"/>
                                    </a:rPr>
                                    <m:t>𝑉</m:t>
                                  </m:r>
                                </m:e>
                                <m:sub>
                                  <m:r>
                                    <a:rPr lang="en-US" sz="2000" i="1">
                                      <a:latin typeface="Cambria Math"/>
                                    </a:rPr>
                                    <m:t>𝑐𝑎</m:t>
                                  </m:r>
                                </m:sub>
                              </m:sSub>
                            </m:e>
                          </m:mr>
                        </m:m>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𝑛</m:t>
                                  </m:r>
                                </m:e>
                                <m:sub>
                                  <m:r>
                                    <a:rPr lang="en-US" sz="2000" i="1">
                                      <a:latin typeface="Cambria Math"/>
                                    </a:rPr>
                                    <m:t>𝑡</m:t>
                                  </m:r>
                                </m:sub>
                              </m:sSub>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𝑎𝑏</m:t>
                                  </m:r>
                                </m:sub>
                              </m:sSub>
                            </m:e>
                            <m:e>
                              <m:r>
                                <a:rPr lang="en-US" sz="2000" i="1">
                                  <a:latin typeface="Cambria Math"/>
                                </a:rPr>
                                <m:t>0</m:t>
                              </m:r>
                            </m:e>
                            <m:e>
                              <m:r>
                                <a:rPr lang="en-US" sz="2000" i="1">
                                  <a:latin typeface="Cambria Math"/>
                                </a:rPr>
                                <m:t>0</m:t>
                              </m:r>
                            </m:e>
                          </m:mr>
                          <m:mr>
                            <m:e>
                              <m:r>
                                <a:rPr lang="en-US" sz="2000" i="1">
                                  <a:latin typeface="Cambria Math"/>
                                </a:rPr>
                                <m:t>0</m:t>
                              </m:r>
                            </m:e>
                            <m:e>
                              <m:r>
                                <a:rPr lang="en-US" sz="2000" i="1">
                                  <a:latin typeface="Cambria Math"/>
                                </a:rPr>
                                <m:t>0</m:t>
                              </m:r>
                            </m:e>
                            <m:e>
                              <m:sSub>
                                <m:sSubPr>
                                  <m:ctrlPr>
                                    <a:rPr lang="en-US" sz="2000" i="1">
                                      <a:latin typeface="Cambria Math"/>
                                    </a:rPr>
                                  </m:ctrlPr>
                                </m:sSubPr>
                                <m:e>
                                  <m:r>
                                    <a:rPr lang="en-US" sz="2000" i="1">
                                      <a:latin typeface="Cambria Math"/>
                                    </a:rPr>
                                    <m:t>−</m:t>
                                  </m:r>
                                  <m:r>
                                    <a:rPr lang="en-US" sz="2000" i="1">
                                      <a:latin typeface="Cambria Math"/>
                                    </a:rPr>
                                    <m:t>𝑛</m:t>
                                  </m:r>
                                </m:e>
                                <m:sub>
                                  <m:r>
                                    <a:rPr lang="en-US" sz="2000" i="1">
                                      <a:latin typeface="Cambria Math"/>
                                    </a:rPr>
                                    <m:t>𝑡</m:t>
                                  </m:r>
                                </m:sub>
                              </m:sSub>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𝑏𝑐</m:t>
                                  </m:r>
                                </m:sub>
                              </m:sSub>
                            </m:e>
                          </m:mr>
                          <m:mr>
                            <m:e>
                              <m:r>
                                <a:rPr lang="en-US" sz="2000" i="1">
                                  <a:latin typeface="Cambria Math"/>
                                </a:rPr>
                                <m:t>0</m:t>
                              </m:r>
                            </m:e>
                            <m:e>
                              <m:r>
                                <a:rPr lang="en-US" sz="2000" i="1">
                                  <a:latin typeface="Cambria Math"/>
                                </a:rPr>
                                <m:t>0</m:t>
                              </m:r>
                            </m:e>
                            <m:e>
                              <m:r>
                                <a:rPr lang="en-US" sz="2000" i="1">
                                  <a:latin typeface="Cambria Math"/>
                                </a:rPr>
                                <m:t>0</m:t>
                              </m:r>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𝑎</m:t>
                                  </m:r>
                                </m:sub>
                              </m:sSub>
                            </m:e>
                          </m:mr>
                          <m:mr>
                            <m:e>
                              <m:sSub>
                                <m:sSubPr>
                                  <m:ctrlPr>
                                    <a:rPr lang="en-US" sz="2000" i="1">
                                      <a:latin typeface="Cambria Math"/>
                                    </a:rPr>
                                  </m:ctrlPr>
                                </m:sSubPr>
                                <m:e>
                                  <m:r>
                                    <a:rPr lang="en-US" sz="2000" i="1">
                                      <a:latin typeface="Cambria Math"/>
                                    </a:rPr>
                                    <m:t>𝐼</m:t>
                                  </m:r>
                                </m:e>
                                <m:sub>
                                  <m:r>
                                    <a:rPr lang="en-US" sz="2000" i="1">
                                      <a:latin typeface="Cambria Math"/>
                                    </a:rPr>
                                    <m:t>𝑏</m:t>
                                  </m:r>
                                </m:sub>
                              </m:sSub>
                            </m:e>
                          </m:mr>
                          <m:mr>
                            <m:e>
                              <m:sSub>
                                <m:sSubPr>
                                  <m:ctrlPr>
                                    <a:rPr lang="en-US" sz="2000" i="1">
                                      <a:latin typeface="Cambria Math"/>
                                    </a:rPr>
                                  </m:ctrlPr>
                                </m:sSubPr>
                                <m:e>
                                  <m:r>
                                    <a:rPr lang="en-US" sz="2000" i="1">
                                      <a:latin typeface="Cambria Math"/>
                                    </a:rPr>
                                    <m:t>𝐼</m:t>
                                  </m:r>
                                </m:e>
                                <m:sub>
                                  <m:r>
                                    <a:rPr lang="en-US" sz="2000" i="1">
                                      <a:latin typeface="Cambria Math"/>
                                    </a:rPr>
                                    <m:t>𝑐</m:t>
                                  </m:r>
                                </m:sub>
                              </m:sSub>
                            </m:e>
                          </m:mr>
                        </m:m>
                      </m:e>
                    </m:d>
                  </m:oMath>
                </a14:m>
                <a:r>
                  <a:rPr lang="en-US" sz="2000" dirty="0" smtClean="0">
                    <a:latin typeface="Times New Roman" pitchFamily="18" charset="0"/>
                    <a:cs typeface="Times New Roman" pitchFamily="18" charset="0"/>
                  </a:rPr>
                  <a:t>	(136)</a:t>
                </a:r>
              </a:p>
              <a:p>
                <a:pPr marL="0" lvl="2" algn="ctr"/>
                <a:endParaRPr lang="en-US" sz="2400" dirty="0">
                  <a:latin typeface="Times New Roman" pitchFamily="18" charset="0"/>
                  <a:cs typeface="Times New Roman" pitchFamily="18" charset="0"/>
                </a:endParaRPr>
              </a:p>
              <a:p>
                <a:pPr marL="0" lvl="2"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𝑉𝐿𝐺</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r>
                          <a:rPr lang="en-US" sz="2000" i="1">
                            <a:latin typeface="Cambria Math"/>
                          </a:rPr>
                          <m:t>𝐴𝑉</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𝑉𝐿𝐿</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𝑏</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r>
                  <a:rPr lang="en-US" sz="2000" dirty="0" smtClean="0">
                    <a:latin typeface="Times New Roman" pitchFamily="18" charset="0"/>
                    <a:cs typeface="Times New Roman" pitchFamily="18" charset="0"/>
                  </a:rPr>
                  <a:t>				(137)</a:t>
                </a:r>
                <a:endParaRPr lang="en-US" sz="2000" dirty="0">
                  <a:latin typeface="Times New Roman" pitchFamily="18" charset="0"/>
                  <a:cs typeface="Times New Roman" pitchFamily="18" charset="0"/>
                </a:endParaRPr>
              </a:p>
              <a:p>
                <a:pPr marL="0" lvl="2"/>
                <a:endParaRPr lang="en-US" dirty="0" smtClean="0"/>
              </a:p>
              <a:p>
                <a:pPr marL="342900" lvl="2" indent="-342900">
                  <a:buFont typeface="Arial" pitchFamily="34" charset="0"/>
                  <a:buChar char="•"/>
                </a:pPr>
                <a:endParaRPr lang="en-US" dirty="0" smtClean="0"/>
              </a:p>
              <a:p>
                <a:pPr marL="342900" lvl="2" indent="-342900">
                  <a:buFont typeface="Wingdings" pitchFamily="2" charset="2"/>
                  <a:buChar char="Ø"/>
                </a:pPr>
                <a:r>
                  <a:rPr lang="en-US" sz="2400" dirty="0" smtClean="0">
                    <a:latin typeface="Times New Roman" pitchFamily="18" charset="0"/>
                    <a:cs typeface="Times New Roman" pitchFamily="18" charset="0"/>
                  </a:rPr>
                  <a:t>The secondary line-to-line voltages in equation (137) can </a:t>
                </a:r>
                <a:r>
                  <a:rPr lang="en-US" sz="2400" dirty="0">
                    <a:latin typeface="Times New Roman" pitchFamily="18" charset="0"/>
                    <a:cs typeface="Times New Roman" pitchFamily="18" charset="0"/>
                  </a:rPr>
                  <a:t>be replaced by the </a:t>
                </a:r>
                <a:r>
                  <a:rPr lang="en-US" sz="2400" dirty="0" smtClean="0">
                    <a:latin typeface="Times New Roman" pitchFamily="18" charset="0"/>
                    <a:cs typeface="Times New Roman" pitchFamily="18" charset="0"/>
                  </a:rPr>
                  <a:t>equivalent </a:t>
                </a:r>
                <a:r>
                  <a:rPr lang="en-US" sz="2400" dirty="0">
                    <a:latin typeface="Times New Roman" pitchFamily="18" charset="0"/>
                    <a:cs typeface="Times New Roman" pitchFamily="18" charset="0"/>
                  </a:rPr>
                  <a:t>line-to-neutral secondary </a:t>
                </a:r>
                <a:r>
                  <a:rPr lang="en-US" sz="2400" dirty="0" smtClean="0">
                    <a:latin typeface="Times New Roman" pitchFamily="18" charset="0"/>
                    <a:cs typeface="Times New Roman" pitchFamily="18" charset="0"/>
                  </a:rPr>
                  <a:t>voltages.</a:t>
                </a:r>
              </a:p>
              <a:p>
                <a:pPr marL="342900" lvl="2" indent="-342900">
                  <a:buFont typeface="Arial" pitchFamily="34" charset="0"/>
                  <a:buChar char="•"/>
                </a:pPr>
                <a:endParaRPr lang="en-US" dirty="0" smtClean="0"/>
              </a:p>
              <a:p>
                <a:pPr marL="0" lvl="2"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𝑉𝐿𝐺</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r>
                          <a:rPr lang="en-US" sz="2000" i="1">
                            <a:latin typeface="Cambria Math"/>
                          </a:rPr>
                          <m:t>𝐴𝑉</m:t>
                        </m:r>
                      </m:e>
                    </m:d>
                    <m:d>
                      <m:dPr>
                        <m:begChr m:val="["/>
                        <m:endChr m:val="]"/>
                        <m:ctrlPr>
                          <a:rPr lang="en-US" sz="2000" i="1">
                            <a:latin typeface="Cambria Math"/>
                          </a:rPr>
                        </m:ctrlPr>
                      </m:dPr>
                      <m:e>
                        <m:r>
                          <a:rPr lang="en-US" sz="2000" i="1">
                            <a:latin typeface="Cambria Math"/>
                          </a:rPr>
                          <m:t>𝐷</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𝑏</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r>
                  <a:rPr lang="en-US" sz="2000" dirty="0" smtClean="0"/>
                  <a:t>				</a:t>
                </a:r>
                <a:r>
                  <a:rPr lang="en-US" sz="2000" dirty="0" smtClean="0">
                    <a:latin typeface="Times New Roman" pitchFamily="18" charset="0"/>
                    <a:cs typeface="Times New Roman" pitchFamily="18" charset="0"/>
                  </a:rPr>
                  <a:t>(138)</a:t>
                </a:r>
                <a:endParaRPr lang="en-US" sz="2000" dirty="0">
                  <a:latin typeface="Times New Roman" pitchFamily="18" charset="0"/>
                  <a:cs typeface="Times New Roman" pitchFamily="18" charset="0"/>
                </a:endParaRPr>
              </a:p>
              <a:p>
                <a:pPr marL="0" lvl="2"/>
                <a:endParaRPr lang="en-US" dirty="0"/>
              </a:p>
            </p:txBody>
          </p:sp>
        </mc:Choice>
        <mc:Fallback>
          <p:sp>
            <p:nvSpPr>
              <p:cNvPr id="7" name="TextBox 6"/>
              <p:cNvSpPr txBox="1">
                <a:spLocks noRot="1" noChangeAspect="1" noMove="1" noResize="1" noEditPoints="1" noAdjustHandles="1" noChangeArrowheads="1" noChangeShapeType="1" noTextEdit="1"/>
              </p:cNvSpPr>
              <p:nvPr/>
            </p:nvSpPr>
            <p:spPr>
              <a:xfrm>
                <a:off x="457200" y="1683842"/>
                <a:ext cx="8458200" cy="4640758"/>
              </a:xfrm>
              <a:prstGeom prst="rect">
                <a:avLst/>
              </a:prstGeom>
              <a:blipFill rotWithShape="1">
                <a:blip r:embed="rId3"/>
                <a:stretch>
                  <a:fillRect l="-937" t="-1050"/>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187</a:t>
            </a:fld>
            <a:endParaRPr lang="en-US"/>
          </a:p>
        </p:txBody>
      </p:sp>
      <p:sp>
        <p:nvSpPr>
          <p:cNvPr id="8" name="TextBox 7"/>
          <p:cNvSpPr txBox="1"/>
          <p:nvPr/>
        </p:nvSpPr>
        <p:spPr>
          <a:xfrm>
            <a:off x="-20972" y="381000"/>
            <a:ext cx="9144000" cy="1077218"/>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a:t>
            </a:r>
            <a:r>
              <a:rPr lang="en-US" sz="3200" dirty="0" smtClean="0">
                <a:latin typeface="Times New Roman" pitchFamily="18" charset="0"/>
                <a:cs typeface="Times New Roman" pitchFamily="18" charset="0"/>
              </a:rPr>
              <a:t>Models</a:t>
            </a:r>
          </a:p>
          <a:p>
            <a:pPr marL="457200" lvl="4" algn="ctr"/>
            <a:r>
              <a:rPr lang="en-US" sz="3200" dirty="0">
                <a:latin typeface="Times New Roman" pitchFamily="18" charset="0"/>
                <a:cs typeface="Times New Roman" pitchFamily="18" charset="0"/>
              </a:rPr>
              <a:t>Open Wye-Open Delta</a:t>
            </a:r>
          </a:p>
        </p:txBody>
      </p:sp>
    </p:spTree>
    <p:extLst>
      <p:ext uri="{BB962C8B-B14F-4D97-AF65-F5344CB8AC3E}">
        <p14:creationId xmlns:p14="http://schemas.microsoft.com/office/powerpoint/2010/main" val="4199329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mc:Choice xmlns:a14="http://schemas.microsoft.com/office/drawing/2010/main" Requires="a14">
          <p:sp>
            <p:nvSpPr>
              <p:cNvPr id="7" name="TextBox 6"/>
              <p:cNvSpPr txBox="1"/>
              <p:nvPr/>
            </p:nvSpPr>
            <p:spPr>
              <a:xfrm>
                <a:off x="685800" y="1494688"/>
                <a:ext cx="8305800" cy="4829912"/>
              </a:xfrm>
              <a:prstGeom prst="rect">
                <a:avLst/>
              </a:prstGeom>
              <a:noFill/>
            </p:spPr>
            <p:txBody>
              <a:bodyPr wrap="square" rtlCol="0">
                <a:spAutoFit/>
              </a:bodyPr>
              <a:lstStyle/>
              <a:p>
                <a:pPr marL="342900" lvl="2" indent="-342900">
                  <a:buFont typeface="Arial" pitchFamily="34" charset="0"/>
                  <a:buChar char="•"/>
                </a:pPr>
                <a:endParaRPr lang="en-US" sz="28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The generalized matrix equation becomes:</a:t>
                </a:r>
              </a:p>
              <a:p>
                <a:pPr marL="342900" lvl="2" indent="-342900">
                  <a:buFont typeface="Arial" pitchFamily="34" charset="0"/>
                  <a:buChar char="•"/>
                </a:pPr>
                <a:endParaRPr lang="en-US" sz="2400" dirty="0" smtClean="0">
                  <a:latin typeface="Times New Roman" pitchFamily="18" charset="0"/>
                  <a:cs typeface="Times New Roman" pitchFamily="18" charset="0"/>
                </a:endParaRPr>
              </a:p>
              <a:p>
                <a:pPr marL="0" lvl="2"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𝑉𝐿𝐺</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𝑎</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𝑏</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r>
                  <a:rPr lang="en-US" sz="2000" dirty="0" smtClean="0">
                    <a:latin typeface="Times New Roman" pitchFamily="18" charset="0"/>
                    <a:cs typeface="Times New Roman" pitchFamily="18" charset="0"/>
                  </a:rPr>
                  <a:t>		(139)</a:t>
                </a:r>
              </a:p>
              <a:p>
                <a:pPr marL="0" lvl="2" algn="ctr"/>
                <a:endParaRPr lang="en-US" sz="2000" dirty="0">
                  <a:latin typeface="Times New Roman" pitchFamily="18" charset="0"/>
                  <a:cs typeface="Times New Roman" pitchFamily="18" charset="0"/>
                </a:endParaRPr>
              </a:p>
              <a:p>
                <a:pPr marL="0" lvl="2" algn="ctr"/>
                <a:endParaRPr lang="en-US" sz="2000" dirty="0">
                  <a:latin typeface="Times New Roman" pitchFamily="18" charset="0"/>
                  <a:cs typeface="Times New Roman" pitchFamily="18" charset="0"/>
                </a:endParaRPr>
              </a:p>
              <a:p>
                <a:pPr marL="0" lvl="2" algn="ctr"/>
                <a:r>
                  <a:rPr lang="en-US" sz="2000" dirty="0">
                    <a:latin typeface="Times New Roman" pitchFamily="18" charset="0"/>
                    <a:cs typeface="Times New Roman" pitchFamily="18" charset="0"/>
                  </a:rPr>
                  <a:t>w</a:t>
                </a:r>
                <a:r>
                  <a:rPr lang="en-US" sz="2000" dirty="0" smtClean="0">
                    <a:latin typeface="Times New Roman" pitchFamily="18" charset="0"/>
                    <a:cs typeface="Times New Roman" pitchFamily="18" charset="0"/>
                  </a:rPr>
                  <a:t>here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𝑎</m:t>
                            </m:r>
                          </m:e>
                          <m:sub>
                            <m:r>
                              <a:rPr lang="en-US" sz="2000" i="1">
                                <a:latin typeface="Cambria Math"/>
                              </a:rPr>
                              <m:t>𝑡</m:t>
                            </m:r>
                          </m:sub>
                        </m:sSub>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𝑛</m:t>
                                  </m:r>
                                </m:e>
                                <m:sub>
                                  <m:r>
                                    <a:rPr lang="en-US" sz="2000" i="1">
                                      <a:latin typeface="Cambria Math"/>
                                    </a:rPr>
                                    <m:t>𝑡</m:t>
                                  </m:r>
                                </m:sub>
                              </m:sSub>
                            </m:e>
                            <m:e>
                              <m:r>
                                <a:rPr lang="en-US" sz="2000" i="1">
                                  <a:latin typeface="Cambria Math"/>
                                </a:rPr>
                                <m:t>−</m:t>
                              </m:r>
                              <m:sSub>
                                <m:sSubPr>
                                  <m:ctrlPr>
                                    <a:rPr lang="en-US" sz="2000" i="1">
                                      <a:latin typeface="Cambria Math"/>
                                    </a:rPr>
                                  </m:ctrlPr>
                                </m:sSubPr>
                                <m:e>
                                  <m:r>
                                    <a:rPr lang="en-US" sz="2000" i="1">
                                      <a:latin typeface="Cambria Math"/>
                                    </a:rPr>
                                    <m:t>𝑛</m:t>
                                  </m:r>
                                </m:e>
                                <m:sub>
                                  <m:r>
                                    <a:rPr lang="en-US" sz="2000" i="1">
                                      <a:latin typeface="Cambria Math"/>
                                    </a:rPr>
                                    <m:t>𝑡</m:t>
                                  </m:r>
                                </m:sub>
                              </m:sSub>
                            </m:e>
                            <m:e>
                              <m:r>
                                <a:rPr lang="en-US" sz="2000" i="1">
                                  <a:latin typeface="Cambria Math"/>
                                </a:rPr>
                                <m:t>0</m:t>
                              </m:r>
                            </m:e>
                          </m:mr>
                          <m:mr>
                            <m:e>
                              <m:r>
                                <a:rPr lang="en-US" sz="2000" i="1">
                                  <a:latin typeface="Cambria Math"/>
                                </a:rPr>
                                <m:t>0</m:t>
                              </m:r>
                            </m:e>
                            <m:e>
                              <m:sSub>
                                <m:sSubPr>
                                  <m:ctrlPr>
                                    <a:rPr lang="en-US" sz="2000" i="1">
                                      <a:latin typeface="Cambria Math"/>
                                    </a:rPr>
                                  </m:ctrlPr>
                                </m:sSubPr>
                                <m:e>
                                  <m:r>
                                    <a:rPr lang="en-US" sz="2000" i="1">
                                      <a:latin typeface="Cambria Math"/>
                                    </a:rPr>
                                    <m:t>𝑛</m:t>
                                  </m:r>
                                </m:e>
                                <m:sub>
                                  <m:r>
                                    <a:rPr lang="en-US" sz="2000" i="1">
                                      <a:latin typeface="Cambria Math"/>
                                    </a:rPr>
                                    <m:t>𝑡</m:t>
                                  </m:r>
                                </m:sub>
                              </m:sSub>
                            </m:e>
                            <m:e>
                              <m:r>
                                <a:rPr lang="en-US" sz="2000" i="1">
                                  <a:latin typeface="Cambria Math"/>
                                </a:rPr>
                                <m:t>−</m:t>
                              </m:r>
                              <m:sSub>
                                <m:sSubPr>
                                  <m:ctrlPr>
                                    <a:rPr lang="en-US" sz="2000" i="1">
                                      <a:latin typeface="Cambria Math"/>
                                    </a:rPr>
                                  </m:ctrlPr>
                                </m:sSubPr>
                                <m:e>
                                  <m:r>
                                    <a:rPr lang="en-US" sz="2000" i="1">
                                      <a:latin typeface="Cambria Math"/>
                                    </a:rPr>
                                    <m:t>𝑛</m:t>
                                  </m:r>
                                </m:e>
                                <m:sub>
                                  <m:r>
                                    <a:rPr lang="en-US" sz="2000" i="1">
                                      <a:latin typeface="Cambria Math"/>
                                    </a:rPr>
                                    <m:t>𝑡</m:t>
                                  </m:r>
                                </m:sub>
                              </m:sSub>
                            </m:e>
                          </m:mr>
                          <m:mr>
                            <m:e>
                              <m:r>
                                <a:rPr lang="en-US" sz="2000" i="1">
                                  <a:latin typeface="Cambria Math"/>
                                </a:rPr>
                                <m:t>0</m:t>
                              </m:r>
                            </m:e>
                            <m:e>
                              <m:r>
                                <a:rPr lang="en-US" sz="2000" i="1">
                                  <a:latin typeface="Cambria Math"/>
                                </a:rPr>
                                <m:t>0</m:t>
                              </m:r>
                            </m:e>
                            <m:e>
                              <m:r>
                                <a:rPr lang="en-US" sz="2000" i="1">
                                  <a:latin typeface="Cambria Math"/>
                                </a:rPr>
                                <m:t>0</m:t>
                              </m:r>
                            </m:e>
                          </m:mr>
                        </m:m>
                      </m:e>
                    </m:d>
                  </m:oMath>
                </a14:m>
                <a:r>
                  <a:rPr lang="en-US" sz="2000" dirty="0" smtClean="0">
                    <a:latin typeface="Times New Roman" pitchFamily="18" charset="0"/>
                    <a:cs typeface="Times New Roman" pitchFamily="18" charset="0"/>
                  </a:rPr>
                  <a:t>			(140</a:t>
                </a:r>
                <a:r>
                  <a:rPr lang="en-US" sz="2000" dirty="0" smtClean="0">
                    <a:latin typeface="Times New Roman" pitchFamily="18" charset="0"/>
                    <a:cs typeface="Times New Roman" pitchFamily="18" charset="0"/>
                  </a:rPr>
                  <a:t>)</a:t>
                </a:r>
              </a:p>
              <a:p>
                <a:pPr marL="0" lvl="2" algn="ctr"/>
                <a:endParaRPr lang="en-US" sz="2000" dirty="0" smtClean="0">
                  <a:latin typeface="Times New Roman" pitchFamily="18" charset="0"/>
                  <a:cs typeface="Times New Roman" pitchFamily="18" charset="0"/>
                </a:endParaRPr>
              </a:p>
              <a:p>
                <a:pPr marL="0" lvl="2" algn="ctr"/>
                <a:endParaRPr lang="en-US" sz="2000" dirty="0">
                  <a:latin typeface="Times New Roman" pitchFamily="18" charset="0"/>
                  <a:cs typeface="Times New Roman" pitchFamily="18" charset="0"/>
                </a:endParaRPr>
              </a:p>
              <a:p>
                <a:pPr marL="0" lvl="2"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𝑏</m:t>
                            </m:r>
                          </m:e>
                          <m:sub>
                            <m:r>
                              <a:rPr lang="en-US" sz="2000" i="1">
                                <a:latin typeface="Cambria Math"/>
                              </a:rPr>
                              <m:t>𝑡</m:t>
                            </m:r>
                          </m:sub>
                        </m:sSub>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𝑛</m:t>
                                  </m:r>
                                </m:e>
                                <m:sub>
                                  <m:r>
                                    <a:rPr lang="en-US" sz="2000" i="1">
                                      <a:latin typeface="Cambria Math"/>
                                    </a:rPr>
                                    <m:t>𝑡</m:t>
                                  </m:r>
                                </m:sub>
                              </m:sSub>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𝑎𝑏</m:t>
                                  </m:r>
                                </m:sub>
                              </m:sSub>
                            </m:e>
                            <m:e>
                              <m:r>
                                <a:rPr lang="en-US" sz="2000" i="1">
                                  <a:latin typeface="Cambria Math"/>
                                </a:rPr>
                                <m:t>0</m:t>
                              </m:r>
                            </m:e>
                            <m:e>
                              <m:r>
                                <a:rPr lang="en-US" sz="2000" i="1">
                                  <a:latin typeface="Cambria Math"/>
                                </a:rPr>
                                <m:t>0</m:t>
                              </m:r>
                            </m:e>
                          </m:mr>
                          <m:mr>
                            <m:e>
                              <m:r>
                                <a:rPr lang="en-US" sz="2000" i="1">
                                  <a:latin typeface="Cambria Math"/>
                                </a:rPr>
                                <m:t>0</m:t>
                              </m:r>
                            </m:e>
                            <m:e>
                              <m:r>
                                <a:rPr lang="en-US" sz="2000" i="1">
                                  <a:latin typeface="Cambria Math"/>
                                </a:rPr>
                                <m:t>0</m:t>
                              </m:r>
                            </m:e>
                            <m:e>
                              <m:sSub>
                                <m:sSubPr>
                                  <m:ctrlPr>
                                    <a:rPr lang="en-US" sz="2000" i="1">
                                      <a:latin typeface="Cambria Math"/>
                                    </a:rPr>
                                  </m:ctrlPr>
                                </m:sSubPr>
                                <m:e>
                                  <m:r>
                                    <a:rPr lang="en-US" sz="2000" i="1">
                                      <a:latin typeface="Cambria Math"/>
                                    </a:rPr>
                                    <m:t>−</m:t>
                                  </m:r>
                                  <m:r>
                                    <a:rPr lang="en-US" sz="2000" i="1">
                                      <a:latin typeface="Cambria Math"/>
                                    </a:rPr>
                                    <m:t>𝑛</m:t>
                                  </m:r>
                                </m:e>
                                <m:sub>
                                  <m:r>
                                    <a:rPr lang="en-US" sz="2000" i="1">
                                      <a:latin typeface="Cambria Math"/>
                                    </a:rPr>
                                    <m:t>𝑡</m:t>
                                  </m:r>
                                </m:sub>
                              </m:sSub>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𝑏𝑐</m:t>
                                  </m:r>
                                </m:sub>
                              </m:sSub>
                            </m:e>
                          </m:mr>
                          <m:mr>
                            <m:e>
                              <m:r>
                                <a:rPr lang="en-US" sz="2000" i="1">
                                  <a:latin typeface="Cambria Math"/>
                                </a:rPr>
                                <m:t>0</m:t>
                              </m:r>
                            </m:e>
                            <m:e>
                              <m:r>
                                <a:rPr lang="en-US" sz="2000" i="1">
                                  <a:latin typeface="Cambria Math"/>
                                </a:rPr>
                                <m:t>0</m:t>
                              </m:r>
                            </m:e>
                            <m:e>
                              <m:r>
                                <a:rPr lang="en-US" sz="2000" i="1">
                                  <a:latin typeface="Cambria Math"/>
                                </a:rPr>
                                <m:t>0</m:t>
                              </m:r>
                            </m:e>
                          </m:mr>
                        </m:m>
                      </m:e>
                    </m:d>
                  </m:oMath>
                </a14:m>
                <a:r>
                  <a:rPr lang="en-US" sz="2000" dirty="0" smtClean="0">
                    <a:latin typeface="Times New Roman" pitchFamily="18" charset="0"/>
                    <a:cs typeface="Times New Roman" pitchFamily="18" charset="0"/>
                  </a:rPr>
                  <a:t>			(142)</a:t>
                </a:r>
              </a:p>
              <a:p>
                <a:pPr marL="0" lvl="2"/>
                <a:endParaRPr lang="en-US" sz="2400" b="1" dirty="0" smtClean="0">
                  <a:solidFill>
                    <a:srgbClr val="FF0000"/>
                  </a:solidFill>
                  <a:latin typeface="Times New Roman" pitchFamily="18" charset="0"/>
                  <a:cs typeface="Times New Roman" pitchFamily="18" charset="0"/>
                </a:endParaRPr>
              </a:p>
            </p:txBody>
          </p:sp>
        </mc:Choice>
        <mc:Fallback>
          <p:sp>
            <p:nvSpPr>
              <p:cNvPr id="7" name="TextBox 6"/>
              <p:cNvSpPr txBox="1">
                <a:spLocks noRot="1" noChangeAspect="1" noMove="1" noResize="1" noEditPoints="1" noAdjustHandles="1" noChangeArrowheads="1" noChangeShapeType="1" noTextEdit="1"/>
              </p:cNvSpPr>
              <p:nvPr/>
            </p:nvSpPr>
            <p:spPr>
              <a:xfrm>
                <a:off x="685800" y="1494688"/>
                <a:ext cx="8305800" cy="4829912"/>
              </a:xfrm>
              <a:prstGeom prst="rect">
                <a:avLst/>
              </a:prstGeom>
              <a:blipFill rotWithShape="1">
                <a:blip r:embed="rId3"/>
                <a:stretch>
                  <a:fillRect l="-1028"/>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188</a:t>
            </a:fld>
            <a:endParaRPr lang="en-US"/>
          </a:p>
        </p:txBody>
      </p:sp>
      <p:sp>
        <p:nvSpPr>
          <p:cNvPr id="8" name="TextBox 7"/>
          <p:cNvSpPr txBox="1"/>
          <p:nvPr/>
        </p:nvSpPr>
        <p:spPr>
          <a:xfrm>
            <a:off x="-20972" y="381000"/>
            <a:ext cx="9144000" cy="1077218"/>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a:t>
            </a:r>
            <a:r>
              <a:rPr lang="en-US" sz="3200" dirty="0" smtClean="0">
                <a:latin typeface="Times New Roman" pitchFamily="18" charset="0"/>
                <a:cs typeface="Times New Roman" pitchFamily="18" charset="0"/>
              </a:rPr>
              <a:t>Models</a:t>
            </a:r>
          </a:p>
          <a:p>
            <a:pPr marL="457200" lvl="4" algn="ctr"/>
            <a:r>
              <a:rPr lang="en-US" sz="3200" dirty="0">
                <a:latin typeface="Times New Roman" pitchFamily="18" charset="0"/>
                <a:cs typeface="Times New Roman" pitchFamily="18" charset="0"/>
              </a:rPr>
              <a:t>Open Wye-Open Delta</a:t>
            </a:r>
          </a:p>
        </p:txBody>
      </p:sp>
    </p:spTree>
    <p:extLst>
      <p:ext uri="{BB962C8B-B14F-4D97-AF65-F5344CB8AC3E}">
        <p14:creationId xmlns:p14="http://schemas.microsoft.com/office/powerpoint/2010/main" val="2711811435"/>
      </p:ext>
    </p:extLst>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7718" y="4627644"/>
            <a:ext cx="8842810" cy="923330"/>
          </a:xfrm>
          <a:prstGeom prst="rect">
            <a:avLst/>
          </a:prstGeom>
        </p:spPr>
        <p:txBody>
          <a:bodyPr wrap="square">
            <a:spAutoFit/>
          </a:bodyPr>
          <a:lstStyle/>
          <a:p>
            <a:pPr marL="342900" lvl="2" indent="-342900">
              <a:buFont typeface="Arial" pitchFamily="34" charset="0"/>
              <a:buChar char="•"/>
            </a:pPr>
            <a:endParaRPr lang="en-US" dirty="0"/>
          </a:p>
          <a:p>
            <a:endParaRPr lang="en-US" dirty="0"/>
          </a:p>
          <a:p>
            <a:pPr marL="342900" lvl="2" indent="-342900">
              <a:buFont typeface="Arial" pitchFamily="34" charset="0"/>
              <a:buChar char="•"/>
            </a:pPr>
            <a:endParaRPr lang="en-US" b="1" dirty="0">
              <a:solidFill>
                <a:srgbClr val="FF0000"/>
              </a:solidFill>
            </a:endParaRPr>
          </a:p>
        </p:txBody>
      </p:sp>
      <mc:AlternateContent xmlns:mc="http://schemas.openxmlformats.org/markup-compatibility/2006">
        <mc:Choice xmlns:a14="http://schemas.microsoft.com/office/drawing/2010/main" Requires="a14">
          <p:sp>
            <p:nvSpPr>
              <p:cNvPr id="5" name="Rectangle 4"/>
              <p:cNvSpPr/>
              <p:nvPr/>
            </p:nvSpPr>
            <p:spPr>
              <a:xfrm>
                <a:off x="381000" y="1546035"/>
                <a:ext cx="8514554" cy="4930965"/>
              </a:xfrm>
              <a:prstGeom prst="rect">
                <a:avLst/>
              </a:prstGeom>
            </p:spPr>
            <p:txBody>
              <a:bodyPr wrap="square">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The </a:t>
                </a:r>
                <a:r>
                  <a:rPr lang="en-US" sz="2400" dirty="0">
                    <a:latin typeface="Times New Roman" pitchFamily="18" charset="0"/>
                    <a:cs typeface="Times New Roman" pitchFamily="18" charset="0"/>
                  </a:rPr>
                  <a:t>source side line currents as a function of the load side line currents are given by</a:t>
                </a:r>
                <a:r>
                  <a:rPr lang="en-US" sz="2400" dirty="0" smtClean="0">
                    <a:latin typeface="Times New Roman" pitchFamily="18" charset="0"/>
                    <a:cs typeface="Times New Roman" pitchFamily="18" charset="0"/>
                  </a:rPr>
                  <a:t>:</a:t>
                </a: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algn="ct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𝐴</m:t>
                                  </m:r>
                                </m:sub>
                              </m:sSub>
                            </m:e>
                          </m:mr>
                          <m:mr>
                            <m:e>
                              <m:sSub>
                                <m:sSubPr>
                                  <m:ctrlPr>
                                    <a:rPr lang="en-US" sz="2000" i="1">
                                      <a:latin typeface="Cambria Math"/>
                                    </a:rPr>
                                  </m:ctrlPr>
                                </m:sSubPr>
                                <m:e>
                                  <m:r>
                                    <a:rPr lang="en-US" sz="2000" i="1">
                                      <a:latin typeface="Cambria Math"/>
                                    </a:rPr>
                                    <m:t>𝐼</m:t>
                                  </m:r>
                                </m:e>
                                <m:sub>
                                  <m:r>
                                    <a:rPr lang="en-US" sz="2000" i="1">
                                      <a:latin typeface="Cambria Math"/>
                                    </a:rPr>
                                    <m:t>𝐵</m:t>
                                  </m:r>
                                </m:sub>
                              </m:sSub>
                            </m:e>
                          </m:mr>
                          <m:mr>
                            <m:e>
                              <m:sSub>
                                <m:sSubPr>
                                  <m:ctrlPr>
                                    <a:rPr lang="en-US" sz="2000" i="1">
                                      <a:latin typeface="Cambria Math"/>
                                    </a:rPr>
                                  </m:ctrlPr>
                                </m:sSubPr>
                                <m:e>
                                  <m:r>
                                    <a:rPr lang="en-US" sz="2000" i="1">
                                      <a:latin typeface="Cambria Math"/>
                                    </a:rPr>
                                    <m:t>𝐼</m:t>
                                  </m:r>
                                </m:e>
                                <m:sub>
                                  <m:r>
                                    <a:rPr lang="en-US" sz="2000" i="1">
                                      <a:latin typeface="Cambria Math"/>
                                    </a:rPr>
                                    <m:t>𝐶</m:t>
                                  </m:r>
                                </m:sub>
                              </m:sSub>
                            </m:e>
                          </m:mr>
                        </m:m>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𝑛</m:t>
                                      </m:r>
                                    </m:e>
                                    <m:sub>
                                      <m:r>
                                        <a:rPr lang="en-US" sz="2000" i="1">
                                          <a:latin typeface="Cambria Math"/>
                                        </a:rPr>
                                        <m:t>𝑡</m:t>
                                      </m:r>
                                    </m:sub>
                                  </m:sSub>
                                </m:den>
                              </m:f>
                            </m:e>
                            <m:e>
                              <m:r>
                                <a:rPr lang="en-US" sz="2000" i="1">
                                  <a:latin typeface="Cambria Math"/>
                                </a:rPr>
                                <m:t>0</m:t>
                              </m:r>
                            </m:e>
                            <m:e>
                              <m:r>
                                <a:rPr lang="en-US" sz="2000" i="1">
                                  <a:latin typeface="Cambria Math"/>
                                </a:rPr>
                                <m:t>0</m:t>
                              </m:r>
                            </m:e>
                          </m:mr>
                          <m:mr>
                            <m:e>
                              <m:r>
                                <a:rPr lang="en-US" sz="2000" i="1">
                                  <a:latin typeface="Cambria Math"/>
                                </a:rPr>
                                <m:t>0</m:t>
                              </m:r>
                            </m:e>
                            <m:e>
                              <m:r>
                                <a:rPr lang="en-US" sz="2000" i="1">
                                  <a:latin typeface="Cambria Math"/>
                                </a:rPr>
                                <m:t>0</m:t>
                              </m:r>
                            </m:e>
                            <m:e>
                              <m:r>
                                <a:rPr lang="en-US" sz="2000" i="1">
                                  <a:latin typeface="Cambria Math"/>
                                </a:rPr>
                                <m:t>−</m:t>
                              </m:r>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𝑛</m:t>
                                      </m:r>
                                    </m:e>
                                    <m:sub>
                                      <m:r>
                                        <a:rPr lang="en-US" sz="2000" i="1">
                                          <a:latin typeface="Cambria Math"/>
                                        </a:rPr>
                                        <m:t>𝑡</m:t>
                                      </m:r>
                                    </m:sub>
                                  </m:sSub>
                                </m:den>
                              </m:f>
                            </m:e>
                          </m:mr>
                          <m:mr>
                            <m:e>
                              <m:r>
                                <a:rPr lang="en-US" sz="2000" i="1">
                                  <a:latin typeface="Cambria Math"/>
                                </a:rPr>
                                <m:t>0</m:t>
                              </m:r>
                            </m:e>
                            <m:e>
                              <m:r>
                                <a:rPr lang="en-US" sz="2000" i="1">
                                  <a:latin typeface="Cambria Math"/>
                                </a:rPr>
                                <m:t>0</m:t>
                              </m:r>
                            </m:e>
                            <m:e>
                              <m:r>
                                <a:rPr lang="en-US" sz="2000" i="1">
                                  <a:latin typeface="Cambria Math"/>
                                </a:rPr>
                                <m:t>0</m:t>
                              </m:r>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𝑎</m:t>
                                  </m:r>
                                </m:sub>
                              </m:sSub>
                            </m:e>
                          </m:mr>
                          <m:mr>
                            <m:e>
                              <m:sSub>
                                <m:sSubPr>
                                  <m:ctrlPr>
                                    <a:rPr lang="en-US" sz="2000" i="1">
                                      <a:latin typeface="Cambria Math"/>
                                    </a:rPr>
                                  </m:ctrlPr>
                                </m:sSubPr>
                                <m:e>
                                  <m:r>
                                    <a:rPr lang="en-US" sz="2000" i="1">
                                      <a:latin typeface="Cambria Math"/>
                                    </a:rPr>
                                    <m:t>𝐼</m:t>
                                  </m:r>
                                </m:e>
                                <m:sub>
                                  <m:r>
                                    <a:rPr lang="en-US" sz="2000" i="1">
                                      <a:latin typeface="Cambria Math"/>
                                    </a:rPr>
                                    <m:t>𝑏</m:t>
                                  </m:r>
                                </m:sub>
                              </m:sSub>
                            </m:e>
                          </m:mr>
                          <m:mr>
                            <m:e>
                              <m:sSub>
                                <m:sSubPr>
                                  <m:ctrlPr>
                                    <a:rPr lang="en-US" sz="2000" i="1">
                                      <a:latin typeface="Cambria Math"/>
                                    </a:rPr>
                                  </m:ctrlPr>
                                </m:sSubPr>
                                <m:e>
                                  <m:r>
                                    <a:rPr lang="en-US" sz="2000" i="1">
                                      <a:latin typeface="Cambria Math"/>
                                    </a:rPr>
                                    <m:t>𝐼</m:t>
                                  </m:r>
                                </m:e>
                                <m:sub>
                                  <m:r>
                                    <a:rPr lang="en-US" sz="2000" i="1">
                                      <a:latin typeface="Cambria Math"/>
                                    </a:rPr>
                                    <m:t>𝑐</m:t>
                                  </m:r>
                                </m:sub>
                              </m:sSub>
                            </m:e>
                          </m:mr>
                        </m:m>
                      </m:e>
                    </m:d>
                  </m:oMath>
                </a14:m>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a:t>
                </a:r>
                <a:r>
                  <a:rPr lang="en-US" sz="2000" dirty="0" smtClean="0">
                    <a:latin typeface="Times New Roman" pitchFamily="18" charset="0"/>
                    <a:cs typeface="Times New Roman" pitchFamily="18" charset="0"/>
                  </a:rPr>
                  <a:t>	(</a:t>
                </a:r>
                <a:r>
                  <a:rPr lang="en-US" sz="2000" dirty="0" smtClean="0">
                    <a:latin typeface="Times New Roman" pitchFamily="18" charset="0"/>
                    <a:cs typeface="Times New Roman" pitchFamily="18" charset="0"/>
                  </a:rPr>
                  <a:t>143)</a:t>
                </a:r>
              </a:p>
              <a:p>
                <a:pPr algn="ctr"/>
                <a:endParaRPr lang="en-US" sz="2000" dirty="0">
                  <a:latin typeface="Times New Roman" pitchFamily="18" charset="0"/>
                  <a:cs typeface="Times New Roman" pitchFamily="18" charset="0"/>
                </a:endParaRPr>
              </a:p>
              <a:p>
                <a:pPr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𝑑</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(144)</a:t>
                </a:r>
              </a:p>
              <a:p>
                <a:pPr algn="ctr"/>
                <a:endParaRPr lang="en-US" sz="2000" dirty="0" smtClean="0">
                  <a:latin typeface="Times New Roman" pitchFamily="18" charset="0"/>
                  <a:cs typeface="Times New Roman" pitchFamily="18" charset="0"/>
                </a:endParaRPr>
              </a:p>
              <a:p>
                <a:pPr algn="ctr"/>
                <a:endParaRPr lang="en-US" sz="2000" dirty="0">
                  <a:latin typeface="Times New Roman" pitchFamily="18" charset="0"/>
                  <a:cs typeface="Times New Roman" pitchFamily="18" charset="0"/>
                </a:endParaRPr>
              </a:p>
              <a:p>
                <a:pPr algn="ctr"/>
                <a:r>
                  <a:rPr lang="en-US" sz="2000" dirty="0" smtClean="0">
                    <a:latin typeface="Times New Roman" pitchFamily="18" charset="0"/>
                    <a:cs typeface="Times New Roman" pitchFamily="18" charset="0"/>
                  </a:rPr>
                  <a:t>where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𝑑</m:t>
                            </m:r>
                          </m:e>
                          <m:sub>
                            <m:r>
                              <a:rPr lang="en-US" sz="2000" i="1">
                                <a:latin typeface="Cambria Math"/>
                              </a:rPr>
                              <m:t>𝑡</m:t>
                            </m:r>
                          </m:sub>
                        </m:sSub>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𝑛</m:t>
                                      </m:r>
                                    </m:e>
                                    <m:sub>
                                      <m:r>
                                        <a:rPr lang="en-US" sz="2000" i="1">
                                          <a:latin typeface="Cambria Math"/>
                                        </a:rPr>
                                        <m:t>𝑡</m:t>
                                      </m:r>
                                    </m:sub>
                                  </m:sSub>
                                </m:den>
                              </m:f>
                            </m:e>
                            <m:e>
                              <m:r>
                                <a:rPr lang="en-US" sz="2000" i="1">
                                  <a:latin typeface="Cambria Math"/>
                                </a:rPr>
                                <m:t>0</m:t>
                              </m:r>
                            </m:e>
                            <m:e>
                              <m:r>
                                <a:rPr lang="en-US" sz="2000" i="1">
                                  <a:latin typeface="Cambria Math"/>
                                </a:rPr>
                                <m:t>0</m:t>
                              </m:r>
                            </m:e>
                          </m:mr>
                          <m:mr>
                            <m:e>
                              <m:r>
                                <a:rPr lang="en-US" sz="2000" i="1">
                                  <a:latin typeface="Cambria Math"/>
                                </a:rPr>
                                <m:t>0</m:t>
                              </m:r>
                            </m:e>
                            <m:e>
                              <m:r>
                                <a:rPr lang="en-US" sz="2000" i="1">
                                  <a:latin typeface="Cambria Math"/>
                                </a:rPr>
                                <m:t>0</m:t>
                              </m:r>
                            </m:e>
                            <m:e>
                              <m:r>
                                <a:rPr lang="en-US" sz="2000" i="1">
                                  <a:latin typeface="Cambria Math"/>
                                </a:rPr>
                                <m:t>−</m:t>
                              </m:r>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𝑛</m:t>
                                      </m:r>
                                    </m:e>
                                    <m:sub>
                                      <m:r>
                                        <a:rPr lang="en-US" sz="2000" i="1">
                                          <a:latin typeface="Cambria Math"/>
                                        </a:rPr>
                                        <m:t>𝑡</m:t>
                                      </m:r>
                                    </m:sub>
                                  </m:sSub>
                                </m:den>
                              </m:f>
                            </m:e>
                          </m:mr>
                          <m:mr>
                            <m:e>
                              <m:r>
                                <a:rPr lang="en-US" sz="2000" i="1">
                                  <a:latin typeface="Cambria Math"/>
                                </a:rPr>
                                <m:t>0</m:t>
                              </m:r>
                            </m:e>
                            <m:e>
                              <m:r>
                                <a:rPr lang="en-US" sz="2000" i="1">
                                  <a:latin typeface="Cambria Math"/>
                                </a:rPr>
                                <m:t>0</m:t>
                              </m:r>
                            </m:e>
                            <m:e>
                              <m:r>
                                <a:rPr lang="en-US" sz="2000" i="1">
                                  <a:latin typeface="Cambria Math"/>
                                </a:rPr>
                                <m:t>0</m:t>
                              </m:r>
                            </m:e>
                          </m:mr>
                        </m:m>
                      </m:e>
                    </m:d>
                  </m:oMath>
                </a14:m>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(145)</a:t>
                </a:r>
                <a:endParaRPr lang="en-US" sz="2000" dirty="0">
                  <a:latin typeface="Times New Roman" pitchFamily="18" charset="0"/>
                  <a:cs typeface="Times New Roman" pitchFamily="18" charset="0"/>
                </a:endParaRPr>
              </a:p>
            </p:txBody>
          </p:sp>
        </mc:Choice>
        <mc:Fallback>
          <p:sp>
            <p:nvSpPr>
              <p:cNvPr id="5" name="Rectangle 4"/>
              <p:cNvSpPr>
                <a:spLocks noRot="1" noChangeAspect="1" noMove="1" noResize="1" noEditPoints="1" noAdjustHandles="1" noChangeArrowheads="1" noChangeShapeType="1" noTextEdit="1"/>
              </p:cNvSpPr>
              <p:nvPr/>
            </p:nvSpPr>
            <p:spPr>
              <a:xfrm>
                <a:off x="381000" y="1546035"/>
                <a:ext cx="8514554" cy="4930965"/>
              </a:xfrm>
              <a:prstGeom prst="rect">
                <a:avLst/>
              </a:prstGeom>
              <a:blipFill rotWithShape="1">
                <a:blip r:embed="rId2"/>
                <a:stretch>
                  <a:fillRect l="-1003" t="-989"/>
                </a:stretch>
              </a:blipFill>
            </p:spPr>
            <p:txBody>
              <a:bodyPr/>
              <a:lstStyle/>
              <a:p>
                <a:r>
                  <a:rPr lang="en-US">
                    <a:noFill/>
                  </a:rPr>
                  <a:t> </a:t>
                </a:r>
              </a:p>
            </p:txBody>
          </p:sp>
        </mc:Fallback>
      </mc:AlternateContent>
      <p:sp>
        <p:nvSpPr>
          <p:cNvPr id="6" name="Slide Number Placeholder 5"/>
          <p:cNvSpPr>
            <a:spLocks noGrp="1"/>
          </p:cNvSpPr>
          <p:nvPr>
            <p:ph type="sldNum" sz="quarter" idx="12"/>
          </p:nvPr>
        </p:nvSpPr>
        <p:spPr/>
        <p:txBody>
          <a:bodyPr/>
          <a:lstStyle/>
          <a:p>
            <a:fld id="{B6F15528-21DE-4FAA-801E-634DDDAF4B2B}" type="slidenum">
              <a:rPr lang="en-US" smtClean="0"/>
              <a:pPr/>
              <a:t>189</a:t>
            </a:fld>
            <a:endParaRPr lang="en-US"/>
          </a:p>
        </p:txBody>
      </p:sp>
      <p:sp>
        <p:nvSpPr>
          <p:cNvPr id="7" name="TextBox 6"/>
          <p:cNvSpPr txBox="1"/>
          <p:nvPr/>
        </p:nvSpPr>
        <p:spPr>
          <a:xfrm>
            <a:off x="-20972" y="381000"/>
            <a:ext cx="9144000" cy="1077218"/>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a:t>
            </a:r>
            <a:r>
              <a:rPr lang="en-US" sz="3200" dirty="0" smtClean="0">
                <a:latin typeface="Times New Roman" pitchFamily="18" charset="0"/>
                <a:cs typeface="Times New Roman" pitchFamily="18" charset="0"/>
              </a:rPr>
              <a:t>Models</a:t>
            </a:r>
          </a:p>
          <a:p>
            <a:pPr marL="457200" lvl="4" algn="ctr"/>
            <a:r>
              <a:rPr lang="en-US" sz="3200" dirty="0">
                <a:latin typeface="Times New Roman" pitchFamily="18" charset="0"/>
                <a:cs typeface="Times New Roman" pitchFamily="18" charset="0"/>
              </a:rPr>
              <a:t>Open Wye-Open Delta</a:t>
            </a:r>
          </a:p>
        </p:txBody>
      </p:sp>
    </p:spTree>
    <p:extLst>
      <p:ext uri="{BB962C8B-B14F-4D97-AF65-F5344CB8AC3E}">
        <p14:creationId xmlns:p14="http://schemas.microsoft.com/office/powerpoint/2010/main" val="409698276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4800" y="1888153"/>
            <a:ext cx="8458200" cy="4893647"/>
          </a:xfrm>
          <a:prstGeom prst="rect">
            <a:avLst/>
          </a:prstGeom>
          <a:noFill/>
        </p:spPr>
        <p:txBody>
          <a:bodyPr wrap="square" rtlCol="0">
            <a:spAutoFit/>
          </a:bodyPr>
          <a:lstStyle/>
          <a:p>
            <a:pPr marL="457200" indent="-457200">
              <a:buFont typeface="Wingdings" pitchFamily="2" charset="2"/>
              <a:buChar char="Ø"/>
            </a:pPr>
            <a:r>
              <a:rPr lang="en-US" sz="2400" dirty="0" smtClean="0">
                <a:latin typeface="Times New Roman" pitchFamily="18" charset="0"/>
                <a:cs typeface="Times New Roman" pitchFamily="18" charset="0"/>
              </a:rPr>
              <a:t>Because </a:t>
            </a:r>
            <a:r>
              <a:rPr lang="en-US" sz="2400" dirty="0" smtClean="0">
                <a:latin typeface="Times New Roman" pitchFamily="18" charset="0"/>
                <a:cs typeface="Times New Roman" pitchFamily="18" charset="0"/>
              </a:rPr>
              <a:t>distribution is inherently unbalanced, the most accurate analysis should not make any assumptions </a:t>
            </a:r>
            <a:r>
              <a:rPr lang="en-US" sz="2400" dirty="0" smtClean="0">
                <a:latin typeface="Times New Roman" pitchFamily="18" charset="0"/>
                <a:cs typeface="Times New Roman" pitchFamily="18" charset="0"/>
              </a:rPr>
              <a:t>regarding:</a:t>
            </a:r>
            <a:endParaRPr lang="en-US" sz="2400" dirty="0" smtClean="0">
              <a:latin typeface="Times New Roman" pitchFamily="18" charset="0"/>
              <a:cs typeface="Times New Roman" pitchFamily="18" charset="0"/>
            </a:endParaRPr>
          </a:p>
          <a:p>
            <a:pPr marL="1257300" lvl="2" indent="-342900">
              <a:buFont typeface="Wingdings" pitchFamily="2" charset="2"/>
              <a:buChar char="Ø"/>
            </a:pPr>
            <a:r>
              <a:rPr lang="en-US" sz="2000" dirty="0" smtClean="0">
                <a:latin typeface="Times New Roman" pitchFamily="18" charset="0"/>
                <a:cs typeface="Times New Roman" pitchFamily="18" charset="0"/>
              </a:rPr>
              <a:t>the spacing between conductors</a:t>
            </a:r>
          </a:p>
          <a:p>
            <a:pPr marL="1257300" lvl="2" indent="-342900">
              <a:buFont typeface="Wingdings" pitchFamily="2" charset="2"/>
              <a:buChar char="Ø"/>
            </a:pPr>
            <a:r>
              <a:rPr lang="en-US" sz="2000" dirty="0" smtClean="0">
                <a:latin typeface="Times New Roman" pitchFamily="18" charset="0"/>
                <a:cs typeface="Times New Roman" pitchFamily="18" charset="0"/>
              </a:rPr>
              <a:t>conductor sizes</a:t>
            </a:r>
          </a:p>
          <a:p>
            <a:pPr marL="1257300" lvl="2" indent="-342900">
              <a:buFont typeface="Wingdings" pitchFamily="2" charset="2"/>
              <a:buChar char="Ø"/>
            </a:pPr>
            <a:r>
              <a:rPr lang="en-US" sz="2000" dirty="0" smtClean="0">
                <a:latin typeface="Times New Roman" pitchFamily="18" charset="0"/>
                <a:cs typeface="Times New Roman" pitchFamily="18" charset="0"/>
              </a:rPr>
              <a:t>transposition </a:t>
            </a:r>
            <a:endParaRPr lang="en-US" sz="2000" dirty="0" smtClean="0">
              <a:latin typeface="Times New Roman" pitchFamily="18" charset="0"/>
              <a:cs typeface="Times New Roman" pitchFamily="18" charset="0"/>
            </a:endParaRPr>
          </a:p>
          <a:p>
            <a:pPr marL="342900" indent="-342900">
              <a:buFont typeface="Wingdings" pitchFamily="2" charset="2"/>
              <a:buChar char="Ø"/>
            </a:pPr>
            <a:endParaRPr lang="en-US" sz="2400" dirty="0" smtClean="0">
              <a:latin typeface="Times New Roman" pitchFamily="18" charset="0"/>
              <a:cs typeface="Times New Roman" pitchFamily="18" charset="0"/>
            </a:endParaRPr>
          </a:p>
          <a:p>
            <a:pPr marL="342900" indent="-342900">
              <a:buFont typeface="Wingdings" pitchFamily="2" charset="2"/>
              <a:buChar char="Ø"/>
            </a:pPr>
            <a:r>
              <a:rPr lang="en-US" sz="2400" dirty="0" smtClean="0">
                <a:latin typeface="Times New Roman" pitchFamily="18" charset="0"/>
                <a:cs typeface="Times New Roman" pitchFamily="18" charset="0"/>
              </a:rPr>
              <a:t>Carson assumes the earth is an infinite, uniform solid, with a flat uniform upper surface and a constant resistivity. </a:t>
            </a:r>
          </a:p>
          <a:p>
            <a:pPr marL="342900" indent="-342900">
              <a:buFont typeface="Wingdings" pitchFamily="2" charset="2"/>
              <a:buChar char="Ø"/>
            </a:pPr>
            <a:endParaRPr lang="en-US" sz="2400" dirty="0" smtClean="0">
              <a:latin typeface="Times New Roman" pitchFamily="18" charset="0"/>
              <a:cs typeface="Times New Roman" pitchFamily="18" charset="0"/>
            </a:endParaRPr>
          </a:p>
          <a:p>
            <a:pPr marL="342900" indent="-342900">
              <a:buFont typeface="Wingdings" pitchFamily="2" charset="2"/>
              <a:buChar char="Ø"/>
            </a:pPr>
            <a:r>
              <a:rPr lang="en-US" sz="2400" dirty="0" smtClean="0">
                <a:latin typeface="Times New Roman" pitchFamily="18" charset="0"/>
                <a:cs typeface="Times New Roman" pitchFamily="18" charset="0"/>
              </a:rPr>
              <a:t>Any “end effects” introduced at the neutral grounding points are not large at power frequencies, and there, are neglected. </a:t>
            </a:r>
          </a:p>
          <a:p>
            <a:pPr lvl="1"/>
            <a:r>
              <a:rPr lang="en-US" sz="2400" dirty="0" smtClean="0">
                <a:latin typeface="Times New Roman" pitchFamily="18" charset="0"/>
                <a:cs typeface="Times New Roman" pitchFamily="18" charset="0"/>
              </a:rPr>
              <a:t>	</a:t>
            </a:r>
          </a:p>
          <a:p>
            <a:endParaRPr lang="en-US" dirty="0"/>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19</a:t>
            </a:fld>
            <a:endParaRPr lang="en-US"/>
          </a:p>
        </p:txBody>
      </p:sp>
      <p:sp>
        <p:nvSpPr>
          <p:cNvPr id="5" name="TextBox 4"/>
          <p:cNvSpPr txBox="1"/>
          <p:nvPr/>
        </p:nvSpPr>
        <p:spPr>
          <a:xfrm>
            <a:off x="0" y="294382"/>
            <a:ext cx="9144000" cy="1077218"/>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Series </a:t>
            </a:r>
            <a:r>
              <a:rPr lang="en-US" sz="3200" dirty="0" smtClean="0">
                <a:latin typeface="Times New Roman" pitchFamily="18" charset="0"/>
                <a:cs typeface="Times New Roman" pitchFamily="18" charset="0"/>
              </a:rPr>
              <a:t>Impedance </a:t>
            </a:r>
            <a:r>
              <a:rPr lang="en-US" sz="3200" dirty="0" smtClean="0">
                <a:latin typeface="Times New Roman" pitchFamily="18" charset="0"/>
                <a:cs typeface="Times New Roman" pitchFamily="18" charset="0"/>
              </a:rPr>
              <a:t>of Overhead </a:t>
            </a:r>
            <a:r>
              <a:rPr lang="en-US" sz="3200" dirty="0" smtClean="0">
                <a:latin typeface="Times New Roman" pitchFamily="18" charset="0"/>
                <a:cs typeface="Times New Roman" pitchFamily="18" charset="0"/>
              </a:rPr>
              <a:t>Lines</a:t>
            </a:r>
          </a:p>
          <a:p>
            <a:pPr marL="342900" indent="-342900" algn="ctr"/>
            <a:r>
              <a:rPr lang="en-US" sz="3200" dirty="0">
                <a:latin typeface="Times New Roman" pitchFamily="18" charset="0"/>
                <a:cs typeface="Times New Roman" pitchFamily="18" charset="0"/>
              </a:rPr>
              <a:t>Carson’s Equations</a:t>
            </a:r>
          </a:p>
        </p:txBody>
      </p:sp>
    </p:spTree>
    <p:extLst>
      <p:ext uri="{BB962C8B-B14F-4D97-AF65-F5344CB8AC3E}">
        <p14:creationId xmlns:p14="http://schemas.microsoft.com/office/powerpoint/2010/main" val="970141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Rectangle 3"/>
              <p:cNvSpPr/>
              <p:nvPr/>
            </p:nvSpPr>
            <p:spPr>
              <a:xfrm>
                <a:off x="304800" y="1716932"/>
                <a:ext cx="8610600" cy="3845668"/>
              </a:xfrm>
              <a:prstGeom prst="rect">
                <a:avLst/>
              </a:prstGeom>
            </p:spPr>
            <p:txBody>
              <a:bodyPr wrap="square">
                <a:spAutoFit/>
              </a:bodyPr>
              <a:lstStyle/>
              <a:p>
                <a:pPr marL="342900" lvl="2" indent="-342900">
                  <a:buFont typeface="Wingdings" pitchFamily="2" charset="2"/>
                  <a:buChar char="Ø"/>
                </a:pPr>
                <a:endParaRPr lang="en-US" sz="2400" dirty="0" smtClean="0"/>
              </a:p>
              <a:p>
                <a:pPr marL="342900" lvl="2" indent="-342900">
                  <a:buFont typeface="Wingdings" pitchFamily="2" charset="2"/>
                  <a:buChar char="Ø"/>
                </a:pPr>
                <a:r>
                  <a:rPr lang="en-US" sz="2400" dirty="0" smtClean="0">
                    <a:latin typeface="Times New Roman" pitchFamily="18" charset="0"/>
                    <a:cs typeface="Times New Roman" pitchFamily="18" charset="0"/>
                  </a:rPr>
                  <a:t>For </a:t>
                </a:r>
                <a:r>
                  <a:rPr lang="en-US" sz="2400" dirty="0">
                    <a:latin typeface="Times New Roman" pitchFamily="18" charset="0"/>
                    <a:cs typeface="Times New Roman" pitchFamily="18" charset="0"/>
                  </a:rPr>
                  <a:t>deriving the reverse equation, relating the secondary equivalent line-to-neutral voltages as a function of the source side line-to-ground voltages and line currents, we first obtain the two line-to-line secondary </a:t>
                </a:r>
                <a:r>
                  <a:rPr lang="en-US" sz="2400" dirty="0" smtClean="0">
                    <a:latin typeface="Times New Roman" pitchFamily="18" charset="0"/>
                    <a:cs typeface="Times New Roman" pitchFamily="18" charset="0"/>
                  </a:rPr>
                  <a:t>voltages.</a:t>
                </a:r>
                <a:endParaRPr lang="en-US" sz="2400" dirty="0">
                  <a:latin typeface="Times New Roman" pitchFamily="18" charset="0"/>
                  <a:cs typeface="Times New Roman" pitchFamily="18" charset="0"/>
                </a:endParaRPr>
              </a:p>
              <a:p>
                <a:pPr marL="342900" lvl="2" indent="-342900">
                  <a:buFont typeface="Arial" pitchFamily="34" charset="0"/>
                  <a:buChar char="•"/>
                </a:pPr>
                <a:endParaRPr lang="en-US" sz="2400" b="1" dirty="0">
                  <a:solidFill>
                    <a:srgbClr val="FF0000"/>
                  </a:solidFill>
                </a:endParaRPr>
              </a:p>
              <a:p>
                <a:pPr/>
                <a14:m>
                  <m:oMathPara xmlns:m="http://schemas.openxmlformats.org/officeDocument/2006/math">
                    <m:oMathParaPr>
                      <m:jc m:val="center"/>
                    </m:oMathParaPr>
                    <m:oMath xmlns:m="http://schemas.openxmlformats.org/officeDocument/2006/math">
                      <m:sSub>
                        <m:sSubPr>
                          <m:ctrlPr>
                            <a:rPr lang="en-US" sz="2000" i="1">
                              <a:latin typeface="Cambria Math"/>
                            </a:rPr>
                          </m:ctrlPr>
                        </m:sSubPr>
                        <m:e>
                          <m:r>
                            <a:rPr lang="en-US" sz="2000" i="1">
                              <a:latin typeface="Cambria Math"/>
                            </a:rPr>
                            <m:t>𝑉</m:t>
                          </m:r>
                        </m:e>
                        <m:sub>
                          <m:r>
                            <a:rPr lang="en-US" sz="2000" i="1">
                              <a:latin typeface="Cambria Math"/>
                            </a:rPr>
                            <m:t>𝑎𝑏</m:t>
                          </m:r>
                        </m:sub>
                      </m:sSub>
                      <m:r>
                        <a:rPr lang="en-US" sz="2000" i="1">
                          <a:latin typeface="Cambria Math"/>
                        </a:rPr>
                        <m:t>=</m:t>
                      </m:r>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𝑛</m:t>
                              </m:r>
                            </m:e>
                            <m:sub>
                              <m:r>
                                <a:rPr lang="en-US" sz="2000" i="1">
                                  <a:latin typeface="Cambria Math"/>
                                </a:rPr>
                                <m:t>𝑡</m:t>
                              </m:r>
                            </m:sub>
                          </m:sSub>
                        </m:den>
                      </m:f>
                      <m:r>
                        <a:rPr lang="en-US" sz="2000" i="1">
                          <a:latin typeface="Cambria Math"/>
                        </a:rPr>
                        <m:t>∙</m:t>
                      </m:r>
                      <m:sSub>
                        <m:sSubPr>
                          <m:ctrlPr>
                            <a:rPr lang="en-US" sz="2000" i="1">
                              <a:latin typeface="Cambria Math"/>
                            </a:rPr>
                          </m:ctrlPr>
                        </m:sSubPr>
                        <m:e>
                          <m:r>
                            <a:rPr lang="en-US" sz="2000" i="1">
                              <a:latin typeface="Cambria Math"/>
                            </a:rPr>
                            <m:t>𝑉</m:t>
                          </m:r>
                        </m:e>
                        <m:sub>
                          <m:r>
                            <a:rPr lang="en-US" sz="2000" i="1">
                              <a:latin typeface="Cambria Math"/>
                            </a:rPr>
                            <m:t>𝐴𝐺</m:t>
                          </m:r>
                        </m:sub>
                      </m:sSub>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𝑎𝑏</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𝑎</m:t>
                          </m:r>
                        </m:sub>
                      </m:sSub>
                    </m:oMath>
                  </m:oMathPara>
                </a14:m>
                <a:endParaRPr lang="en-US" sz="2000" dirty="0"/>
              </a:p>
              <a:p>
                <a:pPr/>
                <a14:m>
                  <m:oMathPara xmlns:m="http://schemas.openxmlformats.org/officeDocument/2006/math">
                    <m:oMathParaPr>
                      <m:jc m:val="center"/>
                    </m:oMathParaPr>
                    <m:oMath xmlns:m="http://schemas.openxmlformats.org/officeDocument/2006/math">
                      <m:sSub>
                        <m:sSubPr>
                          <m:ctrlPr>
                            <a:rPr lang="en-US" sz="2000" i="1">
                              <a:latin typeface="Cambria Math"/>
                            </a:rPr>
                          </m:ctrlPr>
                        </m:sSubPr>
                        <m:e>
                          <m:r>
                            <a:rPr lang="en-US" sz="2000" i="1">
                              <a:latin typeface="Cambria Math"/>
                            </a:rPr>
                            <m:t>𝑉</m:t>
                          </m:r>
                        </m:e>
                        <m:sub>
                          <m:r>
                            <a:rPr lang="en-US" sz="2000" i="1">
                              <a:latin typeface="Cambria Math"/>
                            </a:rPr>
                            <m:t>𝑏𝑐</m:t>
                          </m:r>
                        </m:sub>
                      </m:sSub>
                      <m:r>
                        <a:rPr lang="en-US" sz="2000" i="1">
                          <a:latin typeface="Cambria Math"/>
                        </a:rPr>
                        <m:t>=</m:t>
                      </m:r>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𝑛</m:t>
                              </m:r>
                            </m:e>
                            <m:sub>
                              <m:r>
                                <a:rPr lang="en-US" sz="2000" i="1">
                                  <a:latin typeface="Cambria Math"/>
                                </a:rPr>
                                <m:t>𝑡</m:t>
                              </m:r>
                            </m:sub>
                          </m:sSub>
                        </m:den>
                      </m:f>
                      <m:r>
                        <a:rPr lang="en-US" sz="2000" i="1">
                          <a:latin typeface="Cambria Math"/>
                        </a:rPr>
                        <m:t>∙</m:t>
                      </m:r>
                      <m:sSub>
                        <m:sSubPr>
                          <m:ctrlPr>
                            <a:rPr lang="en-US" sz="2000" i="1">
                              <a:latin typeface="Cambria Math"/>
                            </a:rPr>
                          </m:ctrlPr>
                        </m:sSubPr>
                        <m:e>
                          <m:r>
                            <a:rPr lang="en-US" sz="2000" i="1">
                              <a:latin typeface="Cambria Math"/>
                            </a:rPr>
                            <m:t>𝑉</m:t>
                          </m:r>
                        </m:e>
                        <m:sub>
                          <m:r>
                            <a:rPr lang="en-US" sz="2000" i="1">
                              <a:latin typeface="Cambria Math"/>
                            </a:rPr>
                            <m:t>𝐵𝐺</m:t>
                          </m:r>
                        </m:sub>
                      </m:sSub>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𝑏𝑐</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𝑐</m:t>
                          </m:r>
                        </m:sub>
                      </m:sSub>
                    </m:oMath>
                  </m:oMathPara>
                </a14:m>
                <a:endParaRPr lang="en-US" sz="2000" dirty="0"/>
              </a:p>
              <a:p>
                <a:pPr marL="342900" lvl="2" indent="-342900">
                  <a:buFont typeface="Arial" pitchFamily="34" charset="0"/>
                  <a:buChar char="•"/>
                </a:pPr>
                <a:endParaRPr lang="en-US" b="1" dirty="0">
                  <a:solidFill>
                    <a:srgbClr val="FF0000"/>
                  </a:solidFill>
                </a:endParaRPr>
              </a:p>
            </p:txBody>
          </p:sp>
        </mc:Choice>
        <mc:Fallback>
          <p:sp>
            <p:nvSpPr>
              <p:cNvPr id="4" name="Rectangle 3"/>
              <p:cNvSpPr>
                <a:spLocks noRot="1" noChangeAspect="1" noMove="1" noResize="1" noEditPoints="1" noAdjustHandles="1" noChangeArrowheads="1" noChangeShapeType="1" noTextEdit="1"/>
              </p:cNvSpPr>
              <p:nvPr/>
            </p:nvSpPr>
            <p:spPr>
              <a:xfrm>
                <a:off x="304800" y="1716932"/>
                <a:ext cx="8610600" cy="3845668"/>
              </a:xfrm>
              <a:prstGeom prst="rect">
                <a:avLst/>
              </a:prstGeom>
              <a:blipFill rotWithShape="1">
                <a:blip r:embed="rId2"/>
                <a:stretch>
                  <a:fillRect l="-920" r="-1132"/>
                </a:stretch>
              </a:blipFill>
            </p:spPr>
            <p:txBody>
              <a:bodyPr/>
              <a:lstStyle/>
              <a:p>
                <a:r>
                  <a:rPr lang="en-US">
                    <a:noFill/>
                  </a:rPr>
                  <a:t> </a:t>
                </a:r>
              </a:p>
            </p:txBody>
          </p:sp>
        </mc:Fallback>
      </mc:AlternateContent>
      <p:sp>
        <p:nvSpPr>
          <p:cNvPr id="6" name="TextBox 5"/>
          <p:cNvSpPr txBox="1"/>
          <p:nvPr/>
        </p:nvSpPr>
        <p:spPr>
          <a:xfrm>
            <a:off x="7010400" y="4400490"/>
            <a:ext cx="20574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(146)</a:t>
            </a:r>
            <a:endParaRPr lang="en-US" sz="2000" dirty="0">
              <a:latin typeface="Times New Roman" pitchFamily="18" charset="0"/>
              <a:cs typeface="Times New Roman" pitchFamily="18" charset="0"/>
            </a:endParaRPr>
          </a:p>
        </p:txBody>
      </p:sp>
      <p:sp>
        <p:nvSpPr>
          <p:cNvPr id="5" name="Slide Number Placeholder 4"/>
          <p:cNvSpPr>
            <a:spLocks noGrp="1"/>
          </p:cNvSpPr>
          <p:nvPr>
            <p:ph type="sldNum" sz="quarter" idx="12"/>
          </p:nvPr>
        </p:nvSpPr>
        <p:spPr/>
        <p:txBody>
          <a:bodyPr/>
          <a:lstStyle/>
          <a:p>
            <a:fld id="{B6F15528-21DE-4FAA-801E-634DDDAF4B2B}" type="slidenum">
              <a:rPr lang="en-US" smtClean="0"/>
              <a:pPr/>
              <a:t>190</a:t>
            </a:fld>
            <a:endParaRPr lang="en-US"/>
          </a:p>
        </p:txBody>
      </p:sp>
      <p:sp>
        <p:nvSpPr>
          <p:cNvPr id="7" name="TextBox 6"/>
          <p:cNvSpPr txBox="1"/>
          <p:nvPr/>
        </p:nvSpPr>
        <p:spPr>
          <a:xfrm>
            <a:off x="-20972" y="381000"/>
            <a:ext cx="9144000" cy="1077218"/>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a:t>
            </a:r>
            <a:r>
              <a:rPr lang="en-US" sz="3200" dirty="0" smtClean="0">
                <a:latin typeface="Times New Roman" pitchFamily="18" charset="0"/>
                <a:cs typeface="Times New Roman" pitchFamily="18" charset="0"/>
              </a:rPr>
              <a:t>Models</a:t>
            </a:r>
          </a:p>
          <a:p>
            <a:pPr marL="457200" lvl="4" algn="ctr"/>
            <a:r>
              <a:rPr lang="en-US" sz="3200" dirty="0">
                <a:latin typeface="Times New Roman" pitchFamily="18" charset="0"/>
                <a:cs typeface="Times New Roman" pitchFamily="18" charset="0"/>
              </a:rPr>
              <a:t>Open Wye-Open Delta</a:t>
            </a:r>
          </a:p>
        </p:txBody>
      </p:sp>
    </p:spTree>
    <p:extLst>
      <p:ext uri="{BB962C8B-B14F-4D97-AF65-F5344CB8AC3E}">
        <p14:creationId xmlns:p14="http://schemas.microsoft.com/office/powerpoint/2010/main" val="4233786164"/>
      </p:ext>
    </p:extLst>
  </p:cSld>
  <p:clrMapOvr>
    <a:masterClrMapping/>
  </p:clrMapOvr>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5334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mc:Choice xmlns:a14="http://schemas.microsoft.com/office/drawing/2010/main" Requires="a14">
          <p:sp>
            <p:nvSpPr>
              <p:cNvPr id="7" name="TextBox 6"/>
              <p:cNvSpPr txBox="1"/>
              <p:nvPr/>
            </p:nvSpPr>
            <p:spPr>
              <a:xfrm>
                <a:off x="533400" y="1719069"/>
                <a:ext cx="8153400" cy="4681731"/>
              </a:xfrm>
              <a:prstGeom prst="rect">
                <a:avLst/>
              </a:prstGeom>
              <a:noFill/>
            </p:spPr>
            <p:txBody>
              <a:bodyPr wrap="square" rtlCol="0">
                <a:spAutoFit/>
              </a:bodyPr>
              <a:lstStyle/>
              <a:p>
                <a:pPr marL="342900" lvl="2" indent="-342900">
                  <a:buFont typeface="Arial" pitchFamily="34" charset="0"/>
                  <a:buChar char="•"/>
                </a:pPr>
                <a:endParaRPr lang="en-US" dirty="0"/>
              </a:p>
              <a:p>
                <a:pPr marL="342900" lvl="2" indent="-342900">
                  <a:buFont typeface="Wingdings" pitchFamily="2" charset="2"/>
                  <a:buChar char="Ø"/>
                </a:pPr>
                <a:r>
                  <a:rPr lang="en-US" sz="2400" dirty="0">
                    <a:latin typeface="Times New Roman" pitchFamily="18" charset="0"/>
                    <a:cs typeface="Times New Roman" pitchFamily="18" charset="0"/>
                  </a:rPr>
                  <a:t>The third line-to-line voltage (</a:t>
                </a:r>
                <a14:m>
                  <m:oMath xmlns:m="http://schemas.openxmlformats.org/officeDocument/2006/math">
                    <m:r>
                      <a:rPr lang="en-US" sz="2400" i="1" dirty="0">
                        <a:latin typeface="Cambria Math"/>
                      </a:rPr>
                      <m:t>𝑉</m:t>
                    </m:r>
                    <m:r>
                      <a:rPr lang="en-US" sz="2400" i="1" baseline="-25000" dirty="0" err="1">
                        <a:latin typeface="Cambria Math"/>
                      </a:rPr>
                      <m:t>𝑐𝑎</m:t>
                    </m:r>
                  </m:oMath>
                </a14:m>
                <a:r>
                  <a:rPr lang="en-US" sz="2400" dirty="0">
                    <a:latin typeface="Times New Roman" pitchFamily="18" charset="0"/>
                    <a:cs typeface="Times New Roman" pitchFamily="18" charset="0"/>
                  </a:rPr>
                  <a:t>) must be equal to the negative sum of the other two line-to-line voltages(KVL). In the matrix form, the desired equation is:</a:t>
                </a:r>
              </a:p>
              <a:p>
                <a:pPr marL="342900" lvl="2" indent="-342900">
                  <a:buFont typeface="Arial" pitchFamily="34" charset="0"/>
                  <a:buChar char="•"/>
                </a:pPr>
                <a:endParaRPr lang="en-US" sz="2400" dirty="0"/>
              </a:p>
              <a:p>
                <a:pPr marL="0" lvl="2"/>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m:t>
                                  </m:r>
                                </m:e>
                                <m:sub>
                                  <m:r>
                                    <a:rPr lang="en-US" sz="2000" i="1">
                                      <a:latin typeface="Cambria Math"/>
                                    </a:rPr>
                                    <m:t>𝑎𝑏</m:t>
                                  </m:r>
                                </m:sub>
                              </m:sSub>
                            </m:e>
                          </m:mr>
                          <m:mr>
                            <m:e>
                              <m:sSub>
                                <m:sSubPr>
                                  <m:ctrlPr>
                                    <a:rPr lang="en-US" sz="2000" i="1">
                                      <a:latin typeface="Cambria Math"/>
                                    </a:rPr>
                                  </m:ctrlPr>
                                </m:sSubPr>
                                <m:e>
                                  <m:r>
                                    <a:rPr lang="en-US" sz="2000" i="1">
                                      <a:latin typeface="Cambria Math"/>
                                    </a:rPr>
                                    <m:t>𝑉</m:t>
                                  </m:r>
                                </m:e>
                                <m:sub>
                                  <m:r>
                                    <a:rPr lang="en-US" sz="2000" i="1">
                                      <a:latin typeface="Cambria Math"/>
                                    </a:rPr>
                                    <m:t>𝑏𝑐</m:t>
                                  </m:r>
                                </m:sub>
                              </m:sSub>
                            </m:e>
                          </m:mr>
                          <m:mr>
                            <m:e>
                              <m:sSub>
                                <m:sSubPr>
                                  <m:ctrlPr>
                                    <a:rPr lang="en-US" sz="2000" i="1">
                                      <a:latin typeface="Cambria Math"/>
                                    </a:rPr>
                                  </m:ctrlPr>
                                </m:sSubPr>
                                <m:e>
                                  <m:r>
                                    <a:rPr lang="en-US" sz="2000" i="1">
                                      <a:latin typeface="Cambria Math"/>
                                    </a:rPr>
                                    <m:t>𝑉</m:t>
                                  </m:r>
                                </m:e>
                                <m:sub>
                                  <m:r>
                                    <a:rPr lang="en-US" sz="2000" i="1">
                                      <a:latin typeface="Cambria Math"/>
                                    </a:rPr>
                                    <m:t>𝑐𝑎</m:t>
                                  </m:r>
                                </m:sub>
                              </m:sSub>
                            </m:e>
                          </m:mr>
                        </m:m>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𝑛</m:t>
                                      </m:r>
                                    </m:e>
                                    <m:sub>
                                      <m:r>
                                        <a:rPr lang="en-US" sz="2000" i="1">
                                          <a:latin typeface="Cambria Math"/>
                                        </a:rPr>
                                        <m:t>𝑡</m:t>
                                      </m:r>
                                    </m:sub>
                                  </m:sSub>
                                </m:den>
                              </m:f>
                            </m:e>
                            <m:e>
                              <m:r>
                                <a:rPr lang="en-US" sz="2000" i="1">
                                  <a:latin typeface="Cambria Math"/>
                                </a:rPr>
                                <m:t>0</m:t>
                              </m:r>
                            </m:e>
                            <m:e>
                              <m:r>
                                <a:rPr lang="en-US" sz="2000" i="1">
                                  <a:latin typeface="Cambria Math"/>
                                </a:rPr>
                                <m:t>0</m:t>
                              </m:r>
                            </m:e>
                          </m:mr>
                          <m:mr>
                            <m:e>
                              <m:r>
                                <a:rPr lang="en-US" sz="2000" i="1">
                                  <a:latin typeface="Cambria Math"/>
                                </a:rPr>
                                <m:t>0</m:t>
                              </m:r>
                            </m:e>
                            <m:e>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𝑛</m:t>
                                      </m:r>
                                    </m:e>
                                    <m:sub>
                                      <m:r>
                                        <a:rPr lang="en-US" sz="2000" i="1">
                                          <a:latin typeface="Cambria Math"/>
                                        </a:rPr>
                                        <m:t>𝑡</m:t>
                                      </m:r>
                                    </m:sub>
                                  </m:sSub>
                                </m:den>
                              </m:f>
                            </m:e>
                            <m:e>
                              <m:r>
                                <a:rPr lang="en-US" sz="2000" i="1">
                                  <a:latin typeface="Cambria Math"/>
                                </a:rPr>
                                <m:t>0</m:t>
                              </m:r>
                            </m:e>
                          </m:mr>
                          <m:mr>
                            <m:e>
                              <m:r>
                                <a:rPr lang="en-US" sz="2000" i="1">
                                  <a:latin typeface="Cambria Math"/>
                                </a:rPr>
                                <m:t>−</m:t>
                              </m:r>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𝑛</m:t>
                                      </m:r>
                                    </m:e>
                                    <m:sub>
                                      <m:r>
                                        <a:rPr lang="en-US" sz="2000" i="1">
                                          <a:latin typeface="Cambria Math"/>
                                        </a:rPr>
                                        <m:t>𝑡</m:t>
                                      </m:r>
                                    </m:sub>
                                  </m:sSub>
                                </m:den>
                              </m:f>
                            </m:e>
                            <m:e>
                              <m:r>
                                <a:rPr lang="en-US" sz="2000" i="1">
                                  <a:latin typeface="Cambria Math"/>
                                </a:rPr>
                                <m:t>−</m:t>
                              </m:r>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𝑛</m:t>
                                      </m:r>
                                    </m:e>
                                    <m:sub>
                                      <m:r>
                                        <a:rPr lang="en-US" sz="2000" i="1">
                                          <a:latin typeface="Cambria Math"/>
                                        </a:rPr>
                                        <m:t>𝑡</m:t>
                                      </m:r>
                                    </m:sub>
                                  </m:sSub>
                                </m:den>
                              </m:f>
                            </m:e>
                            <m:e>
                              <m:r>
                                <a:rPr lang="en-US" sz="2000" i="1">
                                  <a:latin typeface="Cambria Math"/>
                                </a:rPr>
                                <m:t>0</m:t>
                              </m:r>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m:t>
                                  </m:r>
                                </m:e>
                                <m:sub>
                                  <m:r>
                                    <a:rPr lang="en-US" sz="2000" i="1">
                                      <a:latin typeface="Cambria Math"/>
                                    </a:rPr>
                                    <m:t>𝐴𝐺</m:t>
                                  </m:r>
                                </m:sub>
                              </m:sSub>
                            </m:e>
                          </m:mr>
                          <m:mr>
                            <m:e>
                              <m:sSub>
                                <m:sSubPr>
                                  <m:ctrlPr>
                                    <a:rPr lang="en-US" sz="2000" i="1">
                                      <a:latin typeface="Cambria Math"/>
                                    </a:rPr>
                                  </m:ctrlPr>
                                </m:sSubPr>
                                <m:e>
                                  <m:r>
                                    <a:rPr lang="en-US" sz="2000" i="1">
                                      <a:latin typeface="Cambria Math"/>
                                    </a:rPr>
                                    <m:t>𝑉</m:t>
                                  </m:r>
                                </m:e>
                                <m:sub>
                                  <m:r>
                                    <a:rPr lang="en-US" sz="2000" i="1">
                                      <a:latin typeface="Cambria Math"/>
                                    </a:rPr>
                                    <m:t>𝐵𝐺</m:t>
                                  </m:r>
                                </m:sub>
                              </m:sSub>
                            </m:e>
                          </m:mr>
                          <m:mr>
                            <m:e>
                              <m:sSub>
                                <m:sSubPr>
                                  <m:ctrlPr>
                                    <a:rPr lang="en-US" sz="2000" i="1">
                                      <a:latin typeface="Cambria Math"/>
                                    </a:rPr>
                                  </m:ctrlPr>
                                </m:sSubPr>
                                <m:e>
                                  <m:r>
                                    <a:rPr lang="en-US" sz="2000" i="1">
                                      <a:latin typeface="Cambria Math"/>
                                    </a:rPr>
                                    <m:t>𝑉</m:t>
                                  </m:r>
                                </m:e>
                                <m:sub>
                                  <m:r>
                                    <a:rPr lang="en-US" sz="2000" i="1">
                                      <a:latin typeface="Cambria Math"/>
                                    </a:rPr>
                                    <m:t>𝐶𝐺</m:t>
                                  </m:r>
                                </m:sub>
                              </m:sSub>
                            </m:e>
                          </m:mr>
                        </m:m>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𝑍𝑡</m:t>
                                  </m:r>
                                </m:e>
                                <m:sub>
                                  <m:r>
                                    <a:rPr lang="en-US" sz="2000" i="1">
                                      <a:latin typeface="Cambria Math"/>
                                    </a:rPr>
                                    <m:t>𝑎𝑏</m:t>
                                  </m:r>
                                </m:sub>
                              </m:sSub>
                            </m:e>
                            <m:e>
                              <m:r>
                                <a:rPr lang="en-US" sz="2000" i="1">
                                  <a:latin typeface="Cambria Math"/>
                                </a:rPr>
                                <m:t>0</m:t>
                              </m:r>
                            </m:e>
                            <m:e>
                              <m:r>
                                <a:rPr lang="en-US" sz="2000" i="1">
                                  <a:latin typeface="Cambria Math"/>
                                </a:rPr>
                                <m:t>0</m:t>
                              </m:r>
                            </m:e>
                          </m:mr>
                          <m:mr>
                            <m:e>
                              <m:r>
                                <a:rPr lang="en-US" sz="2000" i="1">
                                  <a:latin typeface="Cambria Math"/>
                                </a:rPr>
                                <m:t>0</m:t>
                              </m:r>
                            </m:e>
                            <m:e>
                              <m:r>
                                <a:rPr lang="en-US" sz="2000" i="1">
                                  <a:latin typeface="Cambria Math"/>
                                </a:rPr>
                                <m:t>0</m:t>
                              </m:r>
                            </m:e>
                            <m:e>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𝑏𝑐</m:t>
                                  </m:r>
                                </m:sub>
                              </m:sSub>
                            </m:e>
                          </m:mr>
                          <m:mr>
                            <m:e>
                              <m:sSub>
                                <m:sSubPr>
                                  <m:ctrlPr>
                                    <a:rPr lang="en-US" sz="2000" i="1">
                                      <a:latin typeface="Cambria Math"/>
                                    </a:rPr>
                                  </m:ctrlPr>
                                </m:sSubPr>
                                <m:e>
                                  <m:r>
                                    <a:rPr lang="en-US" sz="2000" i="1">
                                      <a:latin typeface="Cambria Math"/>
                                    </a:rPr>
                                    <m:t>−</m:t>
                                  </m:r>
                                  <m:r>
                                    <a:rPr lang="en-US" sz="2000" i="1">
                                      <a:latin typeface="Cambria Math"/>
                                    </a:rPr>
                                    <m:t>𝑍𝑡</m:t>
                                  </m:r>
                                </m:e>
                                <m:sub>
                                  <m:r>
                                    <a:rPr lang="en-US" sz="2000" i="1">
                                      <a:latin typeface="Cambria Math"/>
                                    </a:rPr>
                                    <m:t>𝑎𝑏</m:t>
                                  </m:r>
                                </m:sub>
                              </m:sSub>
                            </m:e>
                            <m:e>
                              <m:r>
                                <a:rPr lang="en-US" sz="2000" i="1">
                                  <a:latin typeface="Cambria Math"/>
                                </a:rPr>
                                <m:t>0</m:t>
                              </m:r>
                            </m:e>
                            <m:e>
                              <m:sSub>
                                <m:sSubPr>
                                  <m:ctrlPr>
                                    <a:rPr lang="en-US" sz="2000" i="1">
                                      <a:latin typeface="Cambria Math"/>
                                    </a:rPr>
                                  </m:ctrlPr>
                                </m:sSubPr>
                                <m:e>
                                  <m:r>
                                    <a:rPr lang="en-US" sz="2000" i="1">
                                      <a:latin typeface="Cambria Math"/>
                                    </a:rPr>
                                    <m:t>𝑍𝑡</m:t>
                                  </m:r>
                                </m:e>
                                <m:sub>
                                  <m:r>
                                    <a:rPr lang="en-US" sz="2000" i="1">
                                      <a:latin typeface="Cambria Math"/>
                                    </a:rPr>
                                    <m:t>𝑏𝑐</m:t>
                                  </m:r>
                                </m:sub>
                              </m:sSub>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𝑎</m:t>
                                  </m:r>
                                </m:sub>
                              </m:sSub>
                            </m:e>
                          </m:mr>
                          <m:mr>
                            <m:e>
                              <m:sSub>
                                <m:sSubPr>
                                  <m:ctrlPr>
                                    <a:rPr lang="en-US" sz="2000" i="1">
                                      <a:latin typeface="Cambria Math"/>
                                    </a:rPr>
                                  </m:ctrlPr>
                                </m:sSubPr>
                                <m:e>
                                  <m:r>
                                    <a:rPr lang="en-US" sz="2000" i="1">
                                      <a:latin typeface="Cambria Math"/>
                                    </a:rPr>
                                    <m:t>𝐼</m:t>
                                  </m:r>
                                </m:e>
                                <m:sub>
                                  <m:r>
                                    <a:rPr lang="en-US" sz="2000" i="1">
                                      <a:latin typeface="Cambria Math"/>
                                    </a:rPr>
                                    <m:t>𝑏</m:t>
                                  </m:r>
                                </m:sub>
                              </m:sSub>
                            </m:e>
                          </m:mr>
                          <m:mr>
                            <m:e>
                              <m:sSub>
                                <m:sSubPr>
                                  <m:ctrlPr>
                                    <a:rPr lang="en-US" sz="2000" i="1">
                                      <a:latin typeface="Cambria Math"/>
                                    </a:rPr>
                                  </m:ctrlPr>
                                </m:sSubPr>
                                <m:e>
                                  <m:r>
                                    <a:rPr lang="en-US" sz="2000" i="1">
                                      <a:latin typeface="Cambria Math"/>
                                    </a:rPr>
                                    <m:t>𝐼</m:t>
                                  </m:r>
                                </m:e>
                                <m:sub>
                                  <m:r>
                                    <a:rPr lang="en-US" sz="2000" i="1">
                                      <a:latin typeface="Cambria Math"/>
                                    </a:rPr>
                                    <m:t>𝑐</m:t>
                                  </m:r>
                                </m:sub>
                              </m:sSub>
                            </m:e>
                          </m:mr>
                        </m:m>
                      </m:e>
                    </m:d>
                  </m:oMath>
                </a14:m>
                <a:r>
                  <a:rPr lang="en-US" sz="2000" dirty="0" smtClean="0"/>
                  <a:t>          </a:t>
                </a:r>
                <a:r>
                  <a:rPr lang="en-US" sz="2000" dirty="0" smtClean="0"/>
                  <a:t>	</a:t>
                </a:r>
                <a:r>
                  <a:rPr lang="en-US" sz="2000" dirty="0" smtClean="0">
                    <a:latin typeface="Times New Roman" pitchFamily="18" charset="0"/>
                    <a:cs typeface="Times New Roman" pitchFamily="18" charset="0"/>
                  </a:rPr>
                  <a:t>(</a:t>
                </a:r>
                <a:r>
                  <a:rPr lang="en-US" sz="2000" dirty="0" smtClean="0">
                    <a:latin typeface="Times New Roman" pitchFamily="18" charset="0"/>
                    <a:cs typeface="Times New Roman" pitchFamily="18" charset="0"/>
                  </a:rPr>
                  <a:t>147)</a:t>
                </a:r>
                <a:endParaRPr lang="en-US" sz="2000" dirty="0">
                  <a:latin typeface="Times New Roman" pitchFamily="18" charset="0"/>
                  <a:cs typeface="Times New Roman" pitchFamily="18" charset="0"/>
                </a:endParaRPr>
              </a:p>
              <a:p>
                <a:pPr marL="0" lvl="2"/>
                <a:r>
                  <a:rPr lang="en-US" sz="2400" dirty="0"/>
                  <a:t>		</a:t>
                </a:r>
                <a:endParaRPr lang="en-US" sz="2400" dirty="0" smtClean="0"/>
              </a:p>
              <a:p>
                <a:pPr marL="0" lvl="2"/>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𝑉𝐿𝐿</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r>
                          <a:rPr lang="en-US" sz="2000" i="1">
                            <a:latin typeface="Cambria Math"/>
                          </a:rPr>
                          <m:t>𝐵𝑉</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𝑉𝐿𝐺</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𝑍𝑡</m:t>
                            </m:r>
                          </m:e>
                          <m:sub>
                            <m:r>
                              <a:rPr lang="en-US" sz="2000" i="1">
                                <a:latin typeface="Cambria Math"/>
                              </a:rPr>
                              <m:t>𝑎𝑏𝑐</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r>
                  <a:rPr lang="en-US" sz="2000" dirty="0" smtClean="0"/>
                  <a:t>	  		</a:t>
                </a:r>
                <a:r>
                  <a:rPr lang="en-US" sz="2000" dirty="0" smtClean="0"/>
                  <a:t>	</a:t>
                </a:r>
                <a:r>
                  <a:rPr lang="en-US" sz="2000" dirty="0" smtClean="0">
                    <a:latin typeface="Times New Roman" pitchFamily="18" charset="0"/>
                    <a:cs typeface="Times New Roman" pitchFamily="18" charset="0"/>
                  </a:rPr>
                  <a:t>(</a:t>
                </a:r>
                <a:r>
                  <a:rPr lang="en-US" sz="2000" dirty="0" smtClean="0">
                    <a:latin typeface="Times New Roman" pitchFamily="18" charset="0"/>
                    <a:cs typeface="Times New Roman" pitchFamily="18" charset="0"/>
                  </a:rPr>
                  <a:t>148)</a:t>
                </a:r>
                <a:endParaRPr lang="en-US" sz="2000" dirty="0">
                  <a:latin typeface="Times New Roman" pitchFamily="18" charset="0"/>
                  <a:cs typeface="Times New Roman" pitchFamily="18" charset="0"/>
                </a:endParaRPr>
              </a:p>
              <a:p>
                <a:pPr marL="0" lvl="2"/>
                <a:endParaRPr lang="en-US" sz="2400" dirty="0"/>
              </a:p>
              <a:p>
                <a:pPr marL="342900" lvl="2" indent="-342900">
                  <a:buFont typeface="Arial" pitchFamily="34" charset="0"/>
                  <a:buChar char="•"/>
                </a:pPr>
                <a:endParaRPr lang="en-US" dirty="0"/>
              </a:p>
            </p:txBody>
          </p:sp>
        </mc:Choice>
        <mc:Fallback>
          <p:sp>
            <p:nvSpPr>
              <p:cNvPr id="7" name="TextBox 6"/>
              <p:cNvSpPr txBox="1">
                <a:spLocks noRot="1" noChangeAspect="1" noMove="1" noResize="1" noEditPoints="1" noAdjustHandles="1" noChangeArrowheads="1" noChangeShapeType="1" noTextEdit="1"/>
              </p:cNvSpPr>
              <p:nvPr/>
            </p:nvSpPr>
            <p:spPr>
              <a:xfrm>
                <a:off x="533400" y="1719069"/>
                <a:ext cx="8153400" cy="4681731"/>
              </a:xfrm>
              <a:prstGeom prst="rect">
                <a:avLst/>
              </a:prstGeom>
              <a:blipFill rotWithShape="1">
                <a:blip r:embed="rId3"/>
                <a:stretch>
                  <a:fillRect l="-1047"/>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191</a:t>
            </a:fld>
            <a:endParaRPr lang="en-US"/>
          </a:p>
        </p:txBody>
      </p:sp>
      <p:sp>
        <p:nvSpPr>
          <p:cNvPr id="8" name="TextBox 7"/>
          <p:cNvSpPr txBox="1"/>
          <p:nvPr/>
        </p:nvSpPr>
        <p:spPr>
          <a:xfrm>
            <a:off x="-20972" y="381000"/>
            <a:ext cx="9144000" cy="1077218"/>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a:t>
            </a:r>
            <a:r>
              <a:rPr lang="en-US" sz="3200" dirty="0" smtClean="0">
                <a:latin typeface="Times New Roman" pitchFamily="18" charset="0"/>
                <a:cs typeface="Times New Roman" pitchFamily="18" charset="0"/>
              </a:rPr>
              <a:t>Models</a:t>
            </a:r>
          </a:p>
          <a:p>
            <a:pPr marL="457200" lvl="4" algn="ctr"/>
            <a:r>
              <a:rPr lang="en-US" sz="3200" dirty="0">
                <a:latin typeface="Times New Roman" pitchFamily="18" charset="0"/>
                <a:cs typeface="Times New Roman" pitchFamily="18" charset="0"/>
              </a:rPr>
              <a:t>Open Wye-Open Delta</a:t>
            </a:r>
          </a:p>
        </p:txBody>
      </p:sp>
    </p:spTree>
    <p:extLst>
      <p:ext uri="{BB962C8B-B14F-4D97-AF65-F5344CB8AC3E}">
        <p14:creationId xmlns:p14="http://schemas.microsoft.com/office/powerpoint/2010/main" val="3442557467"/>
      </p:ext>
    </p:extLst>
  </p:cSld>
  <p:clrMapOvr>
    <a:masterClrMapping/>
  </p:clrMapOvr>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Rectangle 1"/>
              <p:cNvSpPr/>
              <p:nvPr/>
            </p:nvSpPr>
            <p:spPr>
              <a:xfrm>
                <a:off x="381000" y="4054495"/>
                <a:ext cx="8229600" cy="1508105"/>
              </a:xfrm>
              <a:prstGeom prst="rect">
                <a:avLst/>
              </a:prstGeom>
            </p:spPr>
            <p:txBody>
              <a:bodyPr wrap="square">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The </a:t>
                </a:r>
                <a:r>
                  <a:rPr lang="en-US" sz="2400" dirty="0">
                    <a:latin typeface="Times New Roman" pitchFamily="18" charset="0"/>
                    <a:cs typeface="Times New Roman" pitchFamily="18" charset="0"/>
                  </a:rPr>
                  <a:t>generalized reverse equation is given by:</a:t>
                </a:r>
              </a:p>
              <a:p>
                <a:pPr marL="0" lvl="2" algn="ctr"/>
                <a:endParaRPr lang="en-US" sz="2400" i="1" dirty="0" smtClean="0">
                  <a:latin typeface="Cambria Math"/>
                </a:endParaRPr>
              </a:p>
              <a:p>
                <a:pPr marL="0" lvl="2" algn="just"/>
                <a:r>
                  <a:rPr lang="en-US" sz="20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𝑉𝐿𝐺</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𝐵</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r>
                  <a:rPr lang="en-US" sz="2000" dirty="0"/>
                  <a:t>	</a:t>
                </a:r>
                <a:r>
                  <a:rPr lang="en-US" sz="2000" dirty="0" smtClean="0"/>
                  <a:t>		</a:t>
                </a:r>
                <a:r>
                  <a:rPr lang="en-US" sz="2000" dirty="0" smtClean="0">
                    <a:latin typeface="Times New Roman" pitchFamily="18" charset="0"/>
                    <a:cs typeface="Times New Roman" pitchFamily="18" charset="0"/>
                  </a:rPr>
                  <a:t>(</a:t>
                </a:r>
                <a:r>
                  <a:rPr lang="en-US" sz="2000" dirty="0" smtClean="0">
                    <a:latin typeface="Times New Roman" pitchFamily="18" charset="0"/>
                    <a:cs typeface="Times New Roman" pitchFamily="18" charset="0"/>
                  </a:rPr>
                  <a:t>150)</a:t>
                </a:r>
              </a:p>
              <a:p>
                <a:pPr marL="0" lvl="2" algn="ctr"/>
                <a:endParaRPr lang="en-US" sz="2400" dirty="0" smtClean="0"/>
              </a:p>
            </p:txBody>
          </p:sp>
        </mc:Choice>
        <mc:Fallback>
          <p:sp>
            <p:nvSpPr>
              <p:cNvPr id="2" name="Rectangle 1"/>
              <p:cNvSpPr>
                <a:spLocks noRot="1" noChangeAspect="1" noMove="1" noResize="1" noEditPoints="1" noAdjustHandles="1" noChangeArrowheads="1" noChangeShapeType="1" noTextEdit="1"/>
              </p:cNvSpPr>
              <p:nvPr/>
            </p:nvSpPr>
            <p:spPr>
              <a:xfrm>
                <a:off x="381000" y="4054495"/>
                <a:ext cx="8229600" cy="1508105"/>
              </a:xfrm>
              <a:prstGeom prst="rect">
                <a:avLst/>
              </a:prstGeom>
              <a:blipFill rotWithShape="1">
                <a:blip r:embed="rId2"/>
                <a:stretch>
                  <a:fillRect l="-1037" t="-322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 name="Rectangle 4"/>
              <p:cNvSpPr/>
              <p:nvPr/>
            </p:nvSpPr>
            <p:spPr>
              <a:xfrm>
                <a:off x="381000" y="2084963"/>
                <a:ext cx="8382000" cy="1877437"/>
              </a:xfrm>
              <a:prstGeom prst="rect">
                <a:avLst/>
              </a:prstGeom>
            </p:spPr>
            <p:txBody>
              <a:bodyPr wrap="square">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The equivalent secondary line-to-neutral voltages are given by:</a:t>
                </a:r>
                <a:endParaRPr lang="en-US" sz="2400" dirty="0" smtClean="0">
                  <a:latin typeface="Times New Roman" pitchFamily="18" charset="0"/>
                  <a:cs typeface="Times New Roman" pitchFamily="18" charset="0"/>
                </a:endParaRPr>
              </a:p>
              <a:p>
                <a:pPr marL="0" lvl="2"/>
                <a:endParaRPr lang="en-US" sz="2400" i="1" dirty="0">
                  <a:latin typeface="Times New Roman" pitchFamily="18" charset="0"/>
                  <a:cs typeface="Times New Roman" pitchFamily="18" charset="0"/>
                </a:endParaRPr>
              </a:p>
              <a:p>
                <a:pPr marL="0" lvl="2" algn="just"/>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r>
                          <a:rPr lang="en-US" sz="2000" i="1">
                            <a:latin typeface="Cambria Math"/>
                          </a:rPr>
                          <m:t>𝑊</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𝑉𝐿𝐿</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r>
                          <a:rPr lang="en-US" sz="2000" i="1">
                            <a:latin typeface="Cambria Math"/>
                          </a:rPr>
                          <m:t>𝑊</m:t>
                        </m:r>
                      </m:e>
                    </m:d>
                    <m:d>
                      <m:dPr>
                        <m:begChr m:val="["/>
                        <m:endChr m:val="]"/>
                        <m:ctrlPr>
                          <a:rPr lang="en-US" sz="2000" i="1">
                            <a:latin typeface="Cambria Math"/>
                          </a:rPr>
                        </m:ctrlPr>
                      </m:dPr>
                      <m:e>
                        <m:r>
                          <a:rPr lang="en-US" sz="2000" i="1">
                            <a:latin typeface="Cambria Math"/>
                          </a:rPr>
                          <m:t>𝐵𝑉</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𝑉𝐿𝐺</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r>
                          <a:rPr lang="en-US" sz="2000" i="1">
                            <a:latin typeface="Cambria Math"/>
                          </a:rPr>
                          <m:t>𝑊</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𝑍𝑡</m:t>
                            </m:r>
                          </m:e>
                          <m:sub>
                            <m:r>
                              <a:rPr lang="en-US" sz="2000" i="1">
                                <a:latin typeface="Cambria Math"/>
                              </a:rPr>
                              <m:t>𝑎𝑏𝑐</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r>
                  <a:rPr lang="en-US" sz="2000" dirty="0"/>
                  <a:t>	</a:t>
                </a:r>
                <a:r>
                  <a:rPr lang="en-US" sz="2000" dirty="0" smtClean="0">
                    <a:latin typeface="Times New Roman" pitchFamily="18" charset="0"/>
                    <a:cs typeface="Times New Roman" pitchFamily="18" charset="0"/>
                  </a:rPr>
                  <a:t>(</a:t>
                </a:r>
                <a:r>
                  <a:rPr lang="en-US" sz="2000" dirty="0" smtClean="0">
                    <a:latin typeface="Times New Roman" pitchFamily="18" charset="0"/>
                    <a:cs typeface="Times New Roman" pitchFamily="18" charset="0"/>
                  </a:rPr>
                  <a:t>149)</a:t>
                </a:r>
              </a:p>
              <a:p>
                <a:endParaRPr lang="en-US" sz="2400" dirty="0">
                  <a:latin typeface="Times New Roman" pitchFamily="18" charset="0"/>
                  <a:cs typeface="Times New Roman" pitchFamily="18" charset="0"/>
                </a:endParaRPr>
              </a:p>
              <a:p>
                <a:r>
                  <a:rPr lang="en-US" sz="2400" dirty="0"/>
                  <a:t>	</a:t>
                </a:r>
                <a:endParaRPr lang="en-US" sz="2400" b="1" dirty="0">
                  <a:solidFill>
                    <a:srgbClr val="FF0000"/>
                  </a:solidFill>
                </a:endParaRPr>
              </a:p>
            </p:txBody>
          </p:sp>
        </mc:Choice>
        <mc:Fallback>
          <p:sp>
            <p:nvSpPr>
              <p:cNvPr id="5" name="Rectangle 4"/>
              <p:cNvSpPr>
                <a:spLocks noRot="1" noChangeAspect="1" noMove="1" noResize="1" noEditPoints="1" noAdjustHandles="1" noChangeArrowheads="1" noChangeShapeType="1" noTextEdit="1"/>
              </p:cNvSpPr>
              <p:nvPr/>
            </p:nvSpPr>
            <p:spPr>
              <a:xfrm>
                <a:off x="381000" y="2084963"/>
                <a:ext cx="8382000" cy="1877437"/>
              </a:xfrm>
              <a:prstGeom prst="rect">
                <a:avLst/>
              </a:prstGeom>
              <a:blipFill rotWithShape="1">
                <a:blip r:embed="rId3"/>
                <a:stretch>
                  <a:fillRect l="-1018" t="-2597"/>
                </a:stretch>
              </a:blipFill>
            </p:spPr>
            <p:txBody>
              <a:bodyPr/>
              <a:lstStyle/>
              <a:p>
                <a:r>
                  <a:rPr lang="en-US">
                    <a:noFill/>
                  </a:rPr>
                  <a:t> </a:t>
                </a:r>
              </a:p>
            </p:txBody>
          </p:sp>
        </mc:Fallback>
      </mc:AlternateContent>
      <p:sp>
        <p:nvSpPr>
          <p:cNvPr id="6" name="Slide Number Placeholder 5"/>
          <p:cNvSpPr>
            <a:spLocks noGrp="1"/>
          </p:cNvSpPr>
          <p:nvPr>
            <p:ph type="sldNum" sz="quarter" idx="12"/>
          </p:nvPr>
        </p:nvSpPr>
        <p:spPr/>
        <p:txBody>
          <a:bodyPr/>
          <a:lstStyle/>
          <a:p>
            <a:fld id="{B6F15528-21DE-4FAA-801E-634DDDAF4B2B}" type="slidenum">
              <a:rPr lang="en-US" smtClean="0"/>
              <a:pPr/>
              <a:t>192</a:t>
            </a:fld>
            <a:endParaRPr lang="en-US"/>
          </a:p>
        </p:txBody>
      </p:sp>
      <p:sp>
        <p:nvSpPr>
          <p:cNvPr id="7" name="TextBox 6"/>
          <p:cNvSpPr txBox="1"/>
          <p:nvPr/>
        </p:nvSpPr>
        <p:spPr>
          <a:xfrm>
            <a:off x="-20972" y="381000"/>
            <a:ext cx="9144000" cy="1077218"/>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a:t>
            </a:r>
            <a:r>
              <a:rPr lang="en-US" sz="3200" dirty="0" smtClean="0">
                <a:latin typeface="Times New Roman" pitchFamily="18" charset="0"/>
                <a:cs typeface="Times New Roman" pitchFamily="18" charset="0"/>
              </a:rPr>
              <a:t>Models</a:t>
            </a:r>
          </a:p>
          <a:p>
            <a:pPr marL="457200" lvl="4" algn="ctr"/>
            <a:r>
              <a:rPr lang="en-US" sz="3200" dirty="0">
                <a:latin typeface="Times New Roman" pitchFamily="18" charset="0"/>
                <a:cs typeface="Times New Roman" pitchFamily="18" charset="0"/>
              </a:rPr>
              <a:t>Open Wye-Open Delta</a:t>
            </a:r>
          </a:p>
        </p:txBody>
      </p:sp>
    </p:spTree>
    <p:extLst>
      <p:ext uri="{BB962C8B-B14F-4D97-AF65-F5344CB8AC3E}">
        <p14:creationId xmlns:p14="http://schemas.microsoft.com/office/powerpoint/2010/main" val="2927427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Rectangle 1"/>
              <p:cNvSpPr/>
              <p:nvPr/>
            </p:nvSpPr>
            <p:spPr>
              <a:xfrm>
                <a:off x="304800" y="2385512"/>
                <a:ext cx="8229601" cy="3177088"/>
              </a:xfrm>
              <a:prstGeom prst="rect">
                <a:avLst/>
              </a:prstGeom>
            </p:spPr>
            <p:txBody>
              <a:bodyPr wrap="square">
                <a:spAutoFit/>
              </a:bodyPr>
              <a:lstStyle/>
              <a:p>
                <a:pPr marL="0" lvl="2"/>
                <a:r>
                  <a:rPr lang="en-US" sz="2400" dirty="0" smtClean="0">
                    <a:latin typeface="Times New Roman" pitchFamily="18" charset="0"/>
                    <a:cs typeface="Times New Roman" pitchFamily="18" charset="0"/>
                  </a:rPr>
                  <a:t>	where</a:t>
                </a:r>
              </a:p>
              <a:p>
                <a:pPr marL="0" lvl="2" algn="just"/>
                <a:r>
                  <a:rPr lang="en-US" sz="24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𝑡</m:t>
                            </m:r>
                          </m:sub>
                        </m:sSub>
                      </m:e>
                    </m:d>
                    <m:r>
                      <a:rPr lang="en-US" sz="2000" i="1">
                        <a:latin typeface="Cambria Math"/>
                      </a:rPr>
                      <m:t>=</m:t>
                    </m:r>
                    <m:d>
                      <m:dPr>
                        <m:begChr m:val="["/>
                        <m:endChr m:val="]"/>
                        <m:ctrlPr>
                          <a:rPr lang="en-US" sz="2000" i="1">
                            <a:latin typeface="Cambria Math"/>
                          </a:rPr>
                        </m:ctrlPr>
                      </m:dPr>
                      <m:e>
                        <m:r>
                          <a:rPr lang="en-US" sz="2000" i="1">
                            <a:latin typeface="Cambria Math"/>
                          </a:rPr>
                          <m:t>𝑊</m:t>
                        </m:r>
                      </m:e>
                    </m:d>
                    <m:d>
                      <m:dPr>
                        <m:begChr m:val="["/>
                        <m:endChr m:val="]"/>
                        <m:ctrlPr>
                          <a:rPr lang="en-US" sz="2000" i="1">
                            <a:latin typeface="Cambria Math"/>
                          </a:rPr>
                        </m:ctrlPr>
                      </m:dPr>
                      <m:e>
                        <m:r>
                          <a:rPr lang="en-US" sz="2000" i="1">
                            <a:latin typeface="Cambria Math"/>
                          </a:rPr>
                          <m:t>𝐵𝑉</m:t>
                        </m:r>
                      </m:e>
                    </m:d>
                    <m:r>
                      <a:rPr lang="en-US" sz="2000" i="1">
                        <a:latin typeface="Cambria Math"/>
                      </a:rPr>
                      <m:t>=</m:t>
                    </m:r>
                    <m:f>
                      <m:fPr>
                        <m:ctrlPr>
                          <a:rPr lang="en-US" sz="2000" i="1">
                            <a:latin typeface="Cambria Math"/>
                          </a:rPr>
                        </m:ctrlPr>
                      </m:fPr>
                      <m:num>
                        <m:r>
                          <a:rPr lang="en-US" sz="2000" i="1">
                            <a:latin typeface="Cambria Math"/>
                          </a:rPr>
                          <m:t>1</m:t>
                        </m:r>
                      </m:num>
                      <m:den>
                        <m:r>
                          <a:rPr lang="en-US" sz="2000" i="1">
                            <a:latin typeface="Cambria Math"/>
                          </a:rPr>
                          <m:t>3∙</m:t>
                        </m:r>
                        <m:sSub>
                          <m:sSubPr>
                            <m:ctrlPr>
                              <a:rPr lang="en-US" sz="2000" i="1">
                                <a:latin typeface="Cambria Math"/>
                              </a:rPr>
                            </m:ctrlPr>
                          </m:sSubPr>
                          <m:e>
                            <m:r>
                              <a:rPr lang="en-US" sz="2000" i="1">
                                <a:latin typeface="Cambria Math"/>
                              </a:rPr>
                              <m:t>𝑛</m:t>
                            </m:r>
                          </m:e>
                          <m:sub>
                            <m:r>
                              <a:rPr lang="en-US" sz="2000" i="1">
                                <a:latin typeface="Cambria Math"/>
                              </a:rPr>
                              <m:t>𝑡</m:t>
                            </m:r>
                          </m:sub>
                        </m:sSub>
                      </m:den>
                    </m:f>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2</m:t>
                              </m:r>
                            </m:e>
                            <m:e>
                              <m:r>
                                <a:rPr lang="en-US" sz="2000" i="1">
                                  <a:latin typeface="Cambria Math"/>
                                </a:rPr>
                                <m:t>1</m:t>
                              </m:r>
                            </m:e>
                            <m:e>
                              <m:r>
                                <a:rPr lang="en-US" sz="2000" i="1">
                                  <a:latin typeface="Cambria Math"/>
                                </a:rPr>
                                <m:t>0</m:t>
                              </m:r>
                            </m:e>
                          </m:mr>
                          <m:mr>
                            <m:e>
                              <m:r>
                                <a:rPr lang="en-US" sz="2000" i="1">
                                  <a:latin typeface="Cambria Math"/>
                                </a:rPr>
                                <m:t>−1</m:t>
                              </m:r>
                            </m:e>
                            <m:e>
                              <m:r>
                                <a:rPr lang="en-US" sz="2000" i="1">
                                  <a:latin typeface="Cambria Math"/>
                                </a:rPr>
                                <m:t>1</m:t>
                              </m:r>
                            </m:e>
                            <m:e>
                              <m:r>
                                <a:rPr lang="en-US" sz="2000" i="1">
                                  <a:latin typeface="Cambria Math"/>
                                </a:rPr>
                                <m:t>0</m:t>
                              </m:r>
                            </m:e>
                          </m:mr>
                          <m:mr>
                            <m:e>
                              <m:r>
                                <a:rPr lang="en-US" sz="2000" i="1">
                                  <a:latin typeface="Cambria Math"/>
                                </a:rPr>
                                <m:t>−1</m:t>
                              </m:r>
                            </m:e>
                            <m:e>
                              <m:r>
                                <a:rPr lang="en-US" sz="2000" i="1">
                                  <a:latin typeface="Cambria Math"/>
                                </a:rPr>
                                <m:t>−2</m:t>
                              </m:r>
                            </m:e>
                            <m:e>
                              <m:r>
                                <a:rPr lang="en-US" sz="2000" i="1">
                                  <a:latin typeface="Cambria Math"/>
                                </a:rPr>
                                <m:t>0</m:t>
                              </m:r>
                            </m:e>
                          </m:mr>
                        </m:m>
                      </m:e>
                    </m:d>
                  </m:oMath>
                </a14:m>
                <a:r>
                  <a:rPr lang="en-US" sz="2000" dirty="0"/>
                  <a:t>	</a:t>
                </a:r>
                <a:r>
                  <a:rPr lang="en-US" sz="2000" dirty="0" smtClean="0"/>
                  <a:t>	</a:t>
                </a:r>
                <a:r>
                  <a:rPr lang="en-US" sz="2000" dirty="0" smtClean="0">
                    <a:latin typeface="Times New Roman" pitchFamily="18" charset="0"/>
                    <a:cs typeface="Times New Roman" pitchFamily="18" charset="0"/>
                  </a:rPr>
                  <a:t>(</a:t>
                </a:r>
                <a:r>
                  <a:rPr lang="en-US" sz="2000" dirty="0" smtClean="0">
                    <a:latin typeface="Times New Roman" pitchFamily="18" charset="0"/>
                    <a:cs typeface="Times New Roman" pitchFamily="18" charset="0"/>
                  </a:rPr>
                  <a:t>151)</a:t>
                </a:r>
              </a:p>
              <a:p>
                <a:pPr marL="0" lvl="2" algn="ctr"/>
                <a:endParaRPr lang="en-US" sz="2000" dirty="0" smtClean="0">
                  <a:latin typeface="Times New Roman" pitchFamily="18" charset="0"/>
                  <a:cs typeface="Times New Roman" pitchFamily="18" charset="0"/>
                </a:endParaRPr>
              </a:p>
              <a:p>
                <a:pPr marL="0" lvl="2" algn="ctr"/>
                <a:endParaRPr lang="en-US" sz="2000" dirty="0">
                  <a:latin typeface="Times New Roman" pitchFamily="18" charset="0"/>
                  <a:cs typeface="Times New Roman" pitchFamily="18" charset="0"/>
                </a:endParaRPr>
              </a:p>
              <a:p>
                <a:pPr marL="0" lvl="2" algn="ctr"/>
                <a:endParaRPr lang="en-US" sz="2000" dirty="0">
                  <a:latin typeface="Times New Roman" pitchFamily="18" charset="0"/>
                  <a:cs typeface="Times New Roman" pitchFamily="18" charset="0"/>
                </a:endParaRPr>
              </a:p>
              <a:p>
                <a:pPr marL="0" lvl="2" algn="just"/>
                <a:r>
                  <a:rPr lang="en-US" sz="20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𝐵</m:t>
                            </m:r>
                          </m:e>
                          <m:sub>
                            <m:r>
                              <a:rPr lang="en-US" sz="2000" i="1">
                                <a:latin typeface="Cambria Math"/>
                              </a:rPr>
                              <m:t>𝑡</m:t>
                            </m:r>
                          </m:sub>
                        </m:sSub>
                      </m:e>
                    </m:d>
                    <m:r>
                      <a:rPr lang="en-US" sz="2000" i="1">
                        <a:latin typeface="Cambria Math"/>
                      </a:rPr>
                      <m:t>=</m:t>
                    </m:r>
                    <m:d>
                      <m:dPr>
                        <m:begChr m:val="["/>
                        <m:endChr m:val="]"/>
                        <m:ctrlPr>
                          <a:rPr lang="en-US" sz="2000" i="1">
                            <a:latin typeface="Cambria Math"/>
                          </a:rPr>
                        </m:ctrlPr>
                      </m:dPr>
                      <m:e>
                        <m:r>
                          <a:rPr lang="en-US" sz="2000" i="1">
                            <a:latin typeface="Cambria Math"/>
                          </a:rPr>
                          <m:t>𝑊</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𝑍𝑡</m:t>
                            </m:r>
                          </m:e>
                          <m:sub>
                            <m:r>
                              <a:rPr lang="en-US" sz="2000" i="1">
                                <a:latin typeface="Cambria Math"/>
                              </a:rPr>
                              <m:t>𝑎𝑏𝑐</m:t>
                            </m:r>
                          </m:sub>
                        </m:sSub>
                      </m:e>
                    </m:d>
                    <m:r>
                      <a:rPr lang="en-US" sz="2000" i="1">
                        <a:latin typeface="Cambria Math"/>
                      </a:rPr>
                      <m:t>=</m:t>
                    </m:r>
                    <m:f>
                      <m:fPr>
                        <m:ctrlPr>
                          <a:rPr lang="en-US" sz="2000" i="1">
                            <a:latin typeface="Cambria Math"/>
                          </a:rPr>
                        </m:ctrlPr>
                      </m:fPr>
                      <m:num>
                        <m:r>
                          <a:rPr lang="en-US" sz="2000" i="1">
                            <a:latin typeface="Cambria Math"/>
                          </a:rPr>
                          <m:t>1</m:t>
                        </m:r>
                      </m:num>
                      <m:den>
                        <m:r>
                          <a:rPr lang="en-US" sz="2000" i="1">
                            <a:latin typeface="Cambria Math"/>
                          </a:rPr>
                          <m:t>3</m:t>
                        </m:r>
                      </m:den>
                    </m:f>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2∙</m:t>
                              </m:r>
                              <m:sSub>
                                <m:sSubPr>
                                  <m:ctrlPr>
                                    <a:rPr lang="en-US" sz="2000" i="1">
                                      <a:latin typeface="Cambria Math"/>
                                    </a:rPr>
                                  </m:ctrlPr>
                                </m:sSubPr>
                                <m:e>
                                  <m:r>
                                    <a:rPr lang="en-US" sz="2000" i="1">
                                      <a:latin typeface="Cambria Math"/>
                                    </a:rPr>
                                    <m:t>𝑍𝑡</m:t>
                                  </m:r>
                                </m:e>
                                <m:sub>
                                  <m:r>
                                    <a:rPr lang="en-US" sz="2000" i="1">
                                      <a:latin typeface="Cambria Math"/>
                                    </a:rPr>
                                    <m:t>𝑎𝑏</m:t>
                                  </m:r>
                                </m:sub>
                              </m:sSub>
                            </m:e>
                            <m:e>
                              <m:r>
                                <a:rPr lang="en-US" sz="2000" i="1">
                                  <a:latin typeface="Cambria Math"/>
                                </a:rPr>
                                <m:t>0</m:t>
                              </m:r>
                            </m:e>
                            <m:e>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𝑏𝑐</m:t>
                                  </m:r>
                                </m:sub>
                              </m:sSub>
                            </m:e>
                          </m:mr>
                          <m:mr>
                            <m:e>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𝑎𝑏</m:t>
                                  </m:r>
                                </m:sub>
                              </m:sSub>
                            </m:e>
                            <m:e>
                              <m:r>
                                <a:rPr lang="en-US" sz="2000" i="1">
                                  <a:latin typeface="Cambria Math"/>
                                </a:rPr>
                                <m:t>0</m:t>
                              </m:r>
                            </m:e>
                            <m:e>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𝑏𝑐</m:t>
                                  </m:r>
                                </m:sub>
                              </m:sSub>
                            </m:e>
                          </m:mr>
                          <m:mr>
                            <m:e>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𝑎𝑏</m:t>
                                  </m:r>
                                </m:sub>
                              </m:sSub>
                            </m:e>
                            <m:e>
                              <m:r>
                                <a:rPr lang="en-US" sz="2000" i="1">
                                  <a:latin typeface="Cambria Math"/>
                                </a:rPr>
                                <m:t>0</m:t>
                              </m:r>
                            </m:e>
                            <m:e>
                              <m:r>
                                <a:rPr lang="en-US" sz="2000" i="1">
                                  <a:latin typeface="Cambria Math"/>
                                </a:rPr>
                                <m:t>2∙</m:t>
                              </m:r>
                              <m:sSub>
                                <m:sSubPr>
                                  <m:ctrlPr>
                                    <a:rPr lang="en-US" sz="2000" i="1">
                                      <a:latin typeface="Cambria Math"/>
                                    </a:rPr>
                                  </m:ctrlPr>
                                </m:sSubPr>
                                <m:e>
                                  <m:r>
                                    <a:rPr lang="en-US" sz="2000" i="1">
                                      <a:latin typeface="Cambria Math"/>
                                    </a:rPr>
                                    <m:t>𝑍𝑡</m:t>
                                  </m:r>
                                </m:e>
                                <m:sub>
                                  <m:r>
                                    <a:rPr lang="en-US" sz="2000" i="1">
                                      <a:latin typeface="Cambria Math"/>
                                    </a:rPr>
                                    <m:t>𝑏𝑐</m:t>
                                  </m:r>
                                </m:sub>
                              </m:sSub>
                            </m:e>
                          </m:mr>
                        </m:m>
                      </m:e>
                    </m:d>
                  </m:oMath>
                </a14:m>
                <a:r>
                  <a:rPr lang="en-US" sz="2000" dirty="0" smtClean="0">
                    <a:latin typeface="Times New Roman" pitchFamily="18" charset="0"/>
                    <a:cs typeface="Times New Roman" pitchFamily="18" charset="0"/>
                  </a:rPr>
                  <a:t>	</a:t>
                </a:r>
                <a:r>
                  <a:rPr lang="en-US" sz="2000" dirty="0" smtClean="0">
                    <a:latin typeface="Times New Roman" pitchFamily="18" charset="0"/>
                    <a:cs typeface="Times New Roman" pitchFamily="18" charset="0"/>
                  </a:rPr>
                  <a:t>(152)</a:t>
                </a:r>
                <a:endParaRPr lang="en-US" sz="2000" dirty="0">
                  <a:latin typeface="Times New Roman" pitchFamily="18" charset="0"/>
                  <a:cs typeface="Times New Roman" pitchFamily="18" charset="0"/>
                </a:endParaRPr>
              </a:p>
            </p:txBody>
          </p:sp>
        </mc:Choice>
        <mc:Fallback>
          <p:sp>
            <p:nvSpPr>
              <p:cNvPr id="2" name="Rectangle 1"/>
              <p:cNvSpPr>
                <a:spLocks noRot="1" noChangeAspect="1" noMove="1" noResize="1" noEditPoints="1" noAdjustHandles="1" noChangeArrowheads="1" noChangeShapeType="1" noTextEdit="1"/>
              </p:cNvSpPr>
              <p:nvPr/>
            </p:nvSpPr>
            <p:spPr>
              <a:xfrm>
                <a:off x="304800" y="2385512"/>
                <a:ext cx="8229601" cy="3177088"/>
              </a:xfrm>
              <a:prstGeom prst="rect">
                <a:avLst/>
              </a:prstGeom>
              <a:blipFill rotWithShape="1">
                <a:blip r:embed="rId2"/>
                <a:stretch>
                  <a:fillRect t="-1533"/>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B6F15528-21DE-4FAA-801E-634DDDAF4B2B}" type="slidenum">
              <a:rPr lang="en-US" smtClean="0"/>
              <a:pPr/>
              <a:t>193</a:t>
            </a:fld>
            <a:endParaRPr lang="en-US"/>
          </a:p>
        </p:txBody>
      </p:sp>
      <p:sp>
        <p:nvSpPr>
          <p:cNvPr id="6" name="TextBox 5"/>
          <p:cNvSpPr txBox="1"/>
          <p:nvPr/>
        </p:nvSpPr>
        <p:spPr>
          <a:xfrm>
            <a:off x="-20972" y="381000"/>
            <a:ext cx="9144000" cy="1077218"/>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a:t>
            </a:r>
            <a:r>
              <a:rPr lang="en-US" sz="3200" dirty="0" smtClean="0">
                <a:latin typeface="Times New Roman" pitchFamily="18" charset="0"/>
                <a:cs typeface="Times New Roman" pitchFamily="18" charset="0"/>
              </a:rPr>
              <a:t>Models</a:t>
            </a:r>
          </a:p>
          <a:p>
            <a:pPr marL="457200" lvl="4" algn="ctr"/>
            <a:r>
              <a:rPr lang="en-US" sz="3200" dirty="0">
                <a:latin typeface="Times New Roman" pitchFamily="18" charset="0"/>
                <a:cs typeface="Times New Roman" pitchFamily="18" charset="0"/>
              </a:rPr>
              <a:t>Open Wye-Open Delta</a:t>
            </a:r>
          </a:p>
        </p:txBody>
      </p:sp>
    </p:spTree>
    <p:extLst>
      <p:ext uri="{BB962C8B-B14F-4D97-AF65-F5344CB8AC3E}">
        <p14:creationId xmlns:p14="http://schemas.microsoft.com/office/powerpoint/2010/main" val="2166925318"/>
      </p:ext>
    </p:extLst>
  </p:cSld>
  <p:clrMapOvr>
    <a:masterClrMapping/>
  </p:clrMapOvr>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545284" y="1752600"/>
            <a:ext cx="8229600" cy="4062651"/>
          </a:xfrm>
          <a:prstGeom prst="rect">
            <a:avLst/>
          </a:prstGeom>
          <a:noFill/>
        </p:spPr>
        <p:txBody>
          <a:bodyPr wrap="square" rtlCol="0">
            <a:spAutoFit/>
          </a:bodyPr>
          <a:lstStyle/>
          <a:p>
            <a:pPr marL="0" lvl="2"/>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The </a:t>
            </a:r>
            <a:r>
              <a:rPr lang="en-US" sz="2400" dirty="0">
                <a:latin typeface="Times New Roman" pitchFamily="18" charset="0"/>
                <a:cs typeface="Times New Roman" pitchFamily="18" charset="0"/>
              </a:rPr>
              <a:t>equations derived </a:t>
            </a:r>
            <a:r>
              <a:rPr lang="en-US" sz="2400" dirty="0" smtClean="0">
                <a:latin typeface="Times New Roman" pitchFamily="18" charset="0"/>
                <a:cs typeface="Times New Roman" pitchFamily="18" charset="0"/>
              </a:rPr>
              <a:t>on the previous slide </a:t>
            </a:r>
            <a:r>
              <a:rPr lang="en-US" sz="2400" dirty="0">
                <a:latin typeface="Times New Roman" pitchFamily="18" charset="0"/>
                <a:cs typeface="Times New Roman" pitchFamily="18" charset="0"/>
              </a:rPr>
              <a:t>are for an open-wye-open delta connection on phases A and B on the </a:t>
            </a:r>
            <a:r>
              <a:rPr lang="en-US" sz="2400" dirty="0" smtClean="0">
                <a:latin typeface="Times New Roman" pitchFamily="18" charset="0"/>
                <a:cs typeface="Times New Roman" pitchFamily="18" charset="0"/>
              </a:rPr>
              <a:t>primary.</a:t>
            </a:r>
            <a:endParaRPr lang="en-US" sz="2400" dirty="0">
              <a:latin typeface="Times New Roman" pitchFamily="18" charset="0"/>
              <a:cs typeface="Times New Roman" pitchFamily="18" charset="0"/>
            </a:endParaRPr>
          </a:p>
          <a:p>
            <a:pPr marL="0" lvl="2"/>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The </a:t>
            </a:r>
            <a:r>
              <a:rPr lang="en-US" sz="2400" dirty="0">
                <a:latin typeface="Times New Roman" pitchFamily="18" charset="0"/>
                <a:cs typeface="Times New Roman" pitchFamily="18" charset="0"/>
              </a:rPr>
              <a:t>same methodology can be adopted to derive the equations when the transformers are on phases B and C or A and C on the </a:t>
            </a:r>
            <a:r>
              <a:rPr lang="en-US" sz="2400" dirty="0" smtClean="0">
                <a:latin typeface="Times New Roman" pitchFamily="18" charset="0"/>
                <a:cs typeface="Times New Roman" pitchFamily="18" charset="0"/>
              </a:rPr>
              <a:t>primary.</a:t>
            </a:r>
            <a:endParaRPr lang="en-US" sz="2400" dirty="0">
              <a:latin typeface="Times New Roman" pitchFamily="18" charset="0"/>
              <a:cs typeface="Times New Roman" pitchFamily="18" charset="0"/>
            </a:endParaRPr>
          </a:p>
          <a:p>
            <a:pPr marL="0" lvl="2"/>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The terms “leading” and “lagging” connection are also associated with the open wye-open delta connection.</a:t>
            </a:r>
          </a:p>
          <a:p>
            <a:pPr marL="342900" lvl="2" indent="-342900">
              <a:buFont typeface="Arial" pitchFamily="34" charset="0"/>
              <a:buChar char="•"/>
            </a:pPr>
            <a:endParaRPr lang="en-US" dirty="0"/>
          </a:p>
        </p:txBody>
      </p:sp>
      <p:sp>
        <p:nvSpPr>
          <p:cNvPr id="3" name="Slide Number Placeholder 2"/>
          <p:cNvSpPr>
            <a:spLocks noGrp="1"/>
          </p:cNvSpPr>
          <p:nvPr>
            <p:ph type="sldNum" sz="quarter" idx="12"/>
          </p:nvPr>
        </p:nvSpPr>
        <p:spPr/>
        <p:txBody>
          <a:bodyPr/>
          <a:lstStyle/>
          <a:p>
            <a:fld id="{B6F15528-21DE-4FAA-801E-634DDDAF4B2B}" type="slidenum">
              <a:rPr lang="en-US" smtClean="0"/>
              <a:pPr/>
              <a:t>194</a:t>
            </a:fld>
            <a:endParaRPr lang="en-US"/>
          </a:p>
        </p:txBody>
      </p:sp>
      <p:sp>
        <p:nvSpPr>
          <p:cNvPr id="8" name="TextBox 7"/>
          <p:cNvSpPr txBox="1"/>
          <p:nvPr/>
        </p:nvSpPr>
        <p:spPr>
          <a:xfrm>
            <a:off x="-20972" y="381000"/>
            <a:ext cx="9144000" cy="1077218"/>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a:t>
            </a:r>
            <a:r>
              <a:rPr lang="en-US" sz="3200" dirty="0" smtClean="0">
                <a:latin typeface="Times New Roman" pitchFamily="18" charset="0"/>
                <a:cs typeface="Times New Roman" pitchFamily="18" charset="0"/>
              </a:rPr>
              <a:t>Models</a:t>
            </a:r>
          </a:p>
          <a:p>
            <a:pPr marL="457200" lvl="4" algn="ctr"/>
            <a:r>
              <a:rPr lang="en-US" sz="3200" dirty="0">
                <a:latin typeface="Times New Roman" pitchFamily="18" charset="0"/>
                <a:cs typeface="Times New Roman" pitchFamily="18" charset="0"/>
              </a:rPr>
              <a:t>Open Wye-Open Delta</a:t>
            </a:r>
          </a:p>
        </p:txBody>
      </p:sp>
    </p:spTree>
    <p:extLst>
      <p:ext uri="{BB962C8B-B14F-4D97-AF65-F5344CB8AC3E}">
        <p14:creationId xmlns:p14="http://schemas.microsoft.com/office/powerpoint/2010/main" val="4160899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457200" y="1453699"/>
            <a:ext cx="8305800" cy="4524315"/>
          </a:xfrm>
          <a:prstGeom prst="rect">
            <a:avLst/>
          </a:prstGeom>
          <a:noFill/>
        </p:spPr>
        <p:txBody>
          <a:bodyPr wrap="square" rtlCol="0">
            <a:spAutoFit/>
          </a:bodyPr>
          <a:lstStyle/>
          <a:p>
            <a:pPr marL="0" lvl="2"/>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When the “lighting” transformer is connected across the leading of the two phases, it is known as “leading” connection. </a:t>
            </a:r>
          </a:p>
          <a:p>
            <a:pPr marL="800100" lvl="3" indent="-342900">
              <a:buFont typeface="Wingdings" pitchFamily="2" charset="2"/>
              <a:buChar char="Ø"/>
            </a:pPr>
            <a:r>
              <a:rPr lang="en-US" sz="2400" dirty="0" smtClean="0">
                <a:latin typeface="Times New Roman" pitchFamily="18" charset="0"/>
                <a:cs typeface="Times New Roman" pitchFamily="18" charset="0"/>
              </a:rPr>
              <a:t>For example when connected from phase A to ground, the connection would be known as a leading connection.</a:t>
            </a: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When the </a:t>
            </a:r>
            <a:r>
              <a:rPr lang="en-US" sz="2400" dirty="0">
                <a:latin typeface="Times New Roman" pitchFamily="18" charset="0"/>
                <a:cs typeface="Times New Roman" pitchFamily="18" charset="0"/>
              </a:rPr>
              <a:t>“lighting” transformer </a:t>
            </a:r>
            <a:r>
              <a:rPr lang="en-US" sz="2400" dirty="0" smtClean="0">
                <a:latin typeface="Times New Roman" pitchFamily="18" charset="0"/>
                <a:cs typeface="Times New Roman" pitchFamily="18" charset="0"/>
              </a:rPr>
              <a:t>is connected across the lagging of the two phases, it is known as a “lagging” connection. </a:t>
            </a:r>
          </a:p>
          <a:p>
            <a:pPr marL="800100" lvl="3" indent="-342900">
              <a:buFont typeface="Wingdings" pitchFamily="2" charset="2"/>
              <a:buChar char="Ø"/>
            </a:pPr>
            <a:r>
              <a:rPr lang="en-US" sz="2400" dirty="0" smtClean="0">
                <a:latin typeface="Times New Roman" pitchFamily="18" charset="0"/>
                <a:cs typeface="Times New Roman" pitchFamily="18" charset="0"/>
              </a:rPr>
              <a:t>For example, when the connection is from the ground to phase A, it is known as a lagging connection</a:t>
            </a:r>
            <a:endParaRPr lang="en-US" sz="2400" dirty="0">
              <a:latin typeface="Times New Roman" pitchFamily="18" charset="0"/>
              <a:cs typeface="Times New Roman" pitchFamily="18" charset="0"/>
            </a:endParaRPr>
          </a:p>
        </p:txBody>
      </p:sp>
      <p:sp>
        <p:nvSpPr>
          <p:cNvPr id="3" name="Slide Number Placeholder 2"/>
          <p:cNvSpPr>
            <a:spLocks noGrp="1"/>
          </p:cNvSpPr>
          <p:nvPr>
            <p:ph type="sldNum" sz="quarter" idx="12"/>
          </p:nvPr>
        </p:nvSpPr>
        <p:spPr/>
        <p:txBody>
          <a:bodyPr/>
          <a:lstStyle/>
          <a:p>
            <a:fld id="{B6F15528-21DE-4FAA-801E-634DDDAF4B2B}" type="slidenum">
              <a:rPr lang="en-US" smtClean="0"/>
              <a:pPr/>
              <a:t>195</a:t>
            </a:fld>
            <a:endParaRPr lang="en-US"/>
          </a:p>
        </p:txBody>
      </p:sp>
      <p:sp>
        <p:nvSpPr>
          <p:cNvPr id="8" name="TextBox 7"/>
          <p:cNvSpPr txBox="1"/>
          <p:nvPr/>
        </p:nvSpPr>
        <p:spPr>
          <a:xfrm>
            <a:off x="-20972" y="381000"/>
            <a:ext cx="9144000" cy="1077218"/>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a:t>
            </a:r>
            <a:r>
              <a:rPr lang="en-US" sz="3200" dirty="0" smtClean="0">
                <a:latin typeface="Times New Roman" pitchFamily="18" charset="0"/>
                <a:cs typeface="Times New Roman" pitchFamily="18" charset="0"/>
              </a:rPr>
              <a:t>Models</a:t>
            </a:r>
          </a:p>
          <a:p>
            <a:pPr marL="457200" lvl="4" algn="ctr"/>
            <a:r>
              <a:rPr lang="en-US" sz="3200" dirty="0">
                <a:latin typeface="Times New Roman" pitchFamily="18" charset="0"/>
                <a:cs typeface="Times New Roman" pitchFamily="18" charset="0"/>
              </a:rPr>
              <a:t>Open Wye-Open Delta</a:t>
            </a:r>
          </a:p>
        </p:txBody>
      </p:sp>
    </p:spTree>
    <p:extLst>
      <p:ext uri="{BB962C8B-B14F-4D97-AF65-F5344CB8AC3E}">
        <p14:creationId xmlns:p14="http://schemas.microsoft.com/office/powerpoint/2010/main" val="227780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 3: Three Phase Transformer Models</a:t>
            </a:r>
          </a:p>
        </p:txBody>
      </p:sp>
      <p:sp>
        <p:nvSpPr>
          <p:cNvPr id="3" name="Content Placeholder 2"/>
          <p:cNvSpPr>
            <a:spLocks noGrp="1"/>
          </p:cNvSpPr>
          <p:nvPr>
            <p:ph idx="1"/>
          </p:nvPr>
        </p:nvSpPr>
        <p:spPr/>
        <p:txBody>
          <a:bodyPr>
            <a:normAutofit/>
          </a:bodyPr>
          <a:lstStyle/>
          <a:p>
            <a:r>
              <a:rPr lang="en-US" dirty="0"/>
              <a:t>Three Phase Transformer Models</a:t>
            </a:r>
          </a:p>
          <a:p>
            <a:pPr lvl="1"/>
            <a:r>
              <a:rPr lang="en-US" sz="2400" dirty="0"/>
              <a:t>General Three Phase Transformer Banks</a:t>
            </a:r>
          </a:p>
          <a:p>
            <a:pPr lvl="1"/>
            <a:r>
              <a:rPr lang="en-US" sz="2400" dirty="0"/>
              <a:t>Generalized Matrices</a:t>
            </a:r>
          </a:p>
          <a:p>
            <a:pPr lvl="1"/>
            <a:r>
              <a:rPr lang="en-US" sz="2400" dirty="0" smtClean="0"/>
              <a:t>Symmetrical Components</a:t>
            </a:r>
            <a:endParaRPr lang="en-US" sz="2400" dirty="0"/>
          </a:p>
          <a:p>
            <a:pPr lvl="1"/>
            <a:r>
              <a:rPr lang="en-US" sz="2400" dirty="0"/>
              <a:t>The Delta-Grounded Wye Step Down Connection</a:t>
            </a:r>
          </a:p>
          <a:p>
            <a:pPr lvl="1"/>
            <a:r>
              <a:rPr lang="en-US" sz="2400" dirty="0"/>
              <a:t>The </a:t>
            </a:r>
            <a:r>
              <a:rPr lang="en-US" sz="2400" dirty="0" smtClean="0"/>
              <a:t>Ungrounded </a:t>
            </a:r>
            <a:r>
              <a:rPr lang="en-US" sz="2400" dirty="0"/>
              <a:t>Wye-Delta Step Down Connection</a:t>
            </a:r>
          </a:p>
          <a:p>
            <a:pPr lvl="1"/>
            <a:r>
              <a:rPr lang="en-US" sz="2400" dirty="0"/>
              <a:t>The Grounded Wye-Grounded Wye Connection</a:t>
            </a:r>
          </a:p>
          <a:p>
            <a:pPr lvl="1"/>
            <a:r>
              <a:rPr lang="en-US" sz="2400" dirty="0"/>
              <a:t>The Delta-Delta  Connection</a:t>
            </a:r>
          </a:p>
          <a:p>
            <a:pPr lvl="1"/>
            <a:r>
              <a:rPr lang="en-US" sz="2400" dirty="0"/>
              <a:t>Open Wye-Open Delta</a:t>
            </a:r>
          </a:p>
          <a:p>
            <a:pPr lvl="1"/>
            <a:r>
              <a:rPr lang="en-US" sz="2400" b="1" u="sng" dirty="0"/>
              <a:t>Thevenin Equivalent Circuit</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196</a:t>
            </a:fld>
            <a:endParaRPr lang="en-US"/>
          </a:p>
        </p:txBody>
      </p:sp>
    </p:spTree>
    <p:extLst>
      <p:ext uri="{BB962C8B-B14F-4D97-AF65-F5344CB8AC3E}">
        <p14:creationId xmlns:p14="http://schemas.microsoft.com/office/powerpoint/2010/main" val="4118941967"/>
      </p:ext>
    </p:extLst>
  </p:cSld>
  <p:clrMapOvr>
    <a:masterClrMapping/>
  </p:clrMapOvr>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381000" y="1600200"/>
            <a:ext cx="8382000" cy="4985980"/>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The </a:t>
            </a:r>
            <a:r>
              <a:rPr lang="en-US" sz="2400" dirty="0" smtClean="0">
                <a:latin typeface="Times New Roman" pitchFamily="18" charset="0"/>
                <a:cs typeface="Times New Roman" pitchFamily="18" charset="0"/>
              </a:rPr>
              <a:t>Thevenin equivalent circuit referenced to the secondary terminals of the transformer must take into account the equivalent impedance between the primary terminals of the transformer and the feeder source. </a:t>
            </a:r>
          </a:p>
          <a:p>
            <a:pPr marL="342900" lvl="2" indent="-342900">
              <a:buFont typeface="Arial" pitchFamily="34" charset="0"/>
              <a:buChar char="•"/>
            </a:pPr>
            <a:endParaRPr lang="en-US" sz="2400" dirty="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Figure 11.0 is a general circuit showing the feeder source down to the secondary bus.</a:t>
            </a:r>
          </a:p>
          <a:p>
            <a:pPr marL="0" lvl="2"/>
            <a:r>
              <a:rPr lang="en-US" sz="2000" dirty="0" smtClean="0"/>
              <a:t> </a:t>
            </a:r>
          </a:p>
          <a:p>
            <a:pPr marL="342900" lvl="2" indent="-342900">
              <a:buFont typeface="Arial" pitchFamily="34" charset="0"/>
              <a:buChar char="•"/>
            </a:pPr>
            <a:endParaRPr lang="en-US" sz="2000" dirty="0"/>
          </a:p>
          <a:p>
            <a:pPr marL="342900" lvl="2" indent="-342900">
              <a:buFont typeface="Arial" pitchFamily="34" charset="0"/>
              <a:buChar char="•"/>
            </a:pPr>
            <a:endParaRPr lang="en-US" dirty="0" smtClean="0"/>
          </a:p>
          <a:p>
            <a:pPr marL="342900" lvl="2" indent="-342900">
              <a:buFont typeface="Arial" pitchFamily="34" charset="0"/>
              <a:buChar char="•"/>
            </a:pPr>
            <a:endParaRPr lang="en-US" dirty="0" smtClean="0"/>
          </a:p>
          <a:p>
            <a:pPr marL="342900" lvl="2" indent="-342900">
              <a:buFont typeface="Arial" pitchFamily="34" charset="0"/>
              <a:buChar char="•"/>
            </a:pPr>
            <a:endParaRPr lang="en-US" dirty="0"/>
          </a:p>
          <a:p>
            <a:pPr marL="342900" lvl="2" indent="-342900">
              <a:buFont typeface="Arial" pitchFamily="34" charset="0"/>
              <a:buChar char="•"/>
            </a:pPr>
            <a:endParaRPr lang="en-US" dirty="0" smtClean="0"/>
          </a:p>
          <a:p>
            <a:pPr marL="342900" lvl="2" indent="-342900">
              <a:buFont typeface="Arial" pitchFamily="34" charset="0"/>
              <a:buChar char="•"/>
            </a:pPr>
            <a:endParaRPr lang="en-US" dirty="0"/>
          </a:p>
          <a:p>
            <a:pPr marL="457200" lvl="3"/>
            <a:r>
              <a:rPr lang="en-US" sz="2000" dirty="0" smtClean="0">
                <a:latin typeface="Times New Roman" pitchFamily="18" charset="0"/>
                <a:cs typeface="Times New Roman" pitchFamily="18" charset="0"/>
              </a:rPr>
              <a:t>Figure 11.0</a:t>
            </a:r>
            <a:endParaRPr lang="en-US" sz="2000" dirty="0" smtClean="0">
              <a:latin typeface="Times New Roman" pitchFamily="18" charset="0"/>
              <a:cs typeface="Times New Roman" pitchFamily="18"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1347" y="4114801"/>
            <a:ext cx="6879269" cy="1828800"/>
          </a:xfrm>
          <a:prstGeom prst="rect">
            <a:avLst/>
          </a:prstGeom>
        </p:spPr>
      </p:pic>
      <p:sp>
        <p:nvSpPr>
          <p:cNvPr id="5" name="Slide Number Placeholder 4"/>
          <p:cNvSpPr>
            <a:spLocks noGrp="1"/>
          </p:cNvSpPr>
          <p:nvPr>
            <p:ph type="sldNum" sz="quarter" idx="12"/>
          </p:nvPr>
        </p:nvSpPr>
        <p:spPr/>
        <p:txBody>
          <a:bodyPr/>
          <a:lstStyle/>
          <a:p>
            <a:fld id="{B6F15528-21DE-4FAA-801E-634DDDAF4B2B}" type="slidenum">
              <a:rPr lang="en-US" smtClean="0"/>
              <a:pPr/>
              <a:t>197</a:t>
            </a:fld>
            <a:endParaRPr lang="en-US"/>
          </a:p>
        </p:txBody>
      </p:sp>
      <p:sp>
        <p:nvSpPr>
          <p:cNvPr id="8" name="TextBox 7"/>
          <p:cNvSpPr txBox="1"/>
          <p:nvPr/>
        </p:nvSpPr>
        <p:spPr>
          <a:xfrm>
            <a:off x="0" y="381000"/>
            <a:ext cx="9144000" cy="1077218"/>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a:t>
            </a:r>
            <a:r>
              <a:rPr lang="en-US" sz="3200" dirty="0" smtClean="0">
                <a:latin typeface="Times New Roman" pitchFamily="18" charset="0"/>
                <a:cs typeface="Times New Roman" pitchFamily="18" charset="0"/>
              </a:rPr>
              <a:t>Models</a:t>
            </a:r>
          </a:p>
          <a:p>
            <a:pPr lvl="1" algn="ctr"/>
            <a:r>
              <a:rPr lang="en-US" sz="3200" dirty="0" err="1" smtClean="0">
                <a:latin typeface="Times New Roman" pitchFamily="18" charset="0"/>
                <a:cs typeface="Times New Roman" pitchFamily="18" charset="0"/>
              </a:rPr>
              <a:t>Thevenin</a:t>
            </a:r>
            <a:r>
              <a:rPr lang="en-US" sz="3200" dirty="0" smtClean="0">
                <a:latin typeface="Times New Roman" pitchFamily="18" charset="0"/>
                <a:cs typeface="Times New Roman" pitchFamily="18" charset="0"/>
              </a:rPr>
              <a:t> </a:t>
            </a:r>
            <a:r>
              <a:rPr lang="en-US" sz="3200" dirty="0">
                <a:latin typeface="Times New Roman" pitchFamily="18" charset="0"/>
                <a:cs typeface="Times New Roman" pitchFamily="18" charset="0"/>
              </a:rPr>
              <a:t>Equivalent Circuit</a:t>
            </a:r>
          </a:p>
        </p:txBody>
      </p:sp>
    </p:spTree>
    <p:extLst>
      <p:ext uri="{BB962C8B-B14F-4D97-AF65-F5344CB8AC3E}">
        <p14:creationId xmlns:p14="http://schemas.microsoft.com/office/powerpoint/2010/main" val="965992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457199" y="1676400"/>
            <a:ext cx="8229601" cy="1200329"/>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The </a:t>
            </a:r>
            <a:r>
              <a:rPr lang="en-US" sz="2400" dirty="0" smtClean="0">
                <a:latin typeface="Times New Roman" pitchFamily="18" charset="0"/>
                <a:cs typeface="Times New Roman" pitchFamily="18" charset="0"/>
              </a:rPr>
              <a:t>Thevenin equivalent is obtained by “referring” the source voltage and the source impedance to the secondary side of the transformer. </a:t>
            </a:r>
          </a:p>
        </p:txBody>
      </p:sp>
      <p:sp>
        <p:nvSpPr>
          <p:cNvPr id="5" name="Rectangle 4"/>
          <p:cNvSpPr/>
          <p:nvPr/>
        </p:nvSpPr>
        <p:spPr>
          <a:xfrm>
            <a:off x="457199" y="2819400"/>
            <a:ext cx="8229601" cy="3939540"/>
          </a:xfrm>
          <a:prstGeom prst="rect">
            <a:avLst/>
          </a:prstGeom>
        </p:spPr>
        <p:txBody>
          <a:bodyPr wrap="square">
            <a:spAutoFit/>
          </a:bodyPr>
          <a:lstStyle/>
          <a:p>
            <a:pPr marL="342900" lvl="2" indent="-342900">
              <a:buFont typeface="Arial" pitchFamily="34" charset="0"/>
              <a:buChar char="•"/>
            </a:pPr>
            <a:endParaRPr lang="en-US" sz="1200" dirty="0"/>
          </a:p>
          <a:p>
            <a:pPr marL="342900" lvl="2" indent="-342900">
              <a:buFont typeface="Wingdings" pitchFamily="2" charset="2"/>
              <a:buChar char="Ø"/>
            </a:pPr>
            <a:r>
              <a:rPr lang="en-US" sz="2400" dirty="0">
                <a:latin typeface="Times New Roman" pitchFamily="18" charset="0"/>
                <a:cs typeface="Times New Roman" pitchFamily="18" charset="0"/>
              </a:rPr>
              <a:t>The desired Thevenin equivalent circuit at the transformer secondary node is shown in Figure </a:t>
            </a:r>
            <a:r>
              <a:rPr lang="en-US" sz="2400" dirty="0" smtClean="0">
                <a:latin typeface="Times New Roman" pitchFamily="18" charset="0"/>
                <a:cs typeface="Times New Roman" pitchFamily="18" charset="0"/>
              </a:rPr>
              <a:t>12.0.</a:t>
            </a:r>
            <a:endParaRPr lang="en-US" sz="2400" dirty="0">
              <a:latin typeface="Times New Roman" pitchFamily="18" charset="0"/>
              <a:cs typeface="Times New Roman" pitchFamily="18" charset="0"/>
            </a:endParaRPr>
          </a:p>
          <a:p>
            <a:pPr marL="342900" lvl="2" indent="-342900">
              <a:buFont typeface="Arial" pitchFamily="34" charset="0"/>
              <a:buChar char="•"/>
            </a:pPr>
            <a:endParaRPr lang="en-US" dirty="0"/>
          </a:p>
          <a:p>
            <a:pPr marL="342900" lvl="2" indent="-342900">
              <a:buFont typeface="Arial" pitchFamily="34" charset="0"/>
              <a:buChar char="•"/>
            </a:pPr>
            <a:endParaRPr lang="en-US" dirty="0"/>
          </a:p>
          <a:p>
            <a:pPr marL="342900" lvl="2" indent="-342900">
              <a:buFont typeface="Arial" pitchFamily="34" charset="0"/>
              <a:buChar char="•"/>
            </a:pPr>
            <a:endParaRPr lang="en-US" dirty="0" smtClean="0"/>
          </a:p>
          <a:p>
            <a:pPr marL="342900" lvl="2" indent="-342900">
              <a:buFont typeface="Arial" pitchFamily="34" charset="0"/>
              <a:buChar char="•"/>
            </a:pPr>
            <a:endParaRPr lang="en-US" dirty="0"/>
          </a:p>
          <a:p>
            <a:pPr marL="342900" lvl="2" indent="-342900">
              <a:buFont typeface="Arial" pitchFamily="34" charset="0"/>
              <a:buChar char="•"/>
            </a:pPr>
            <a:endParaRPr lang="en-US" dirty="0" smtClean="0"/>
          </a:p>
          <a:p>
            <a:pPr marL="342900" lvl="2" indent="-342900">
              <a:buFont typeface="Arial" pitchFamily="34" charset="0"/>
              <a:buChar char="•"/>
            </a:pPr>
            <a:endParaRPr lang="en-US" dirty="0"/>
          </a:p>
          <a:p>
            <a:pPr marL="342900" lvl="2" indent="-342900">
              <a:buFont typeface="Arial" pitchFamily="34" charset="0"/>
              <a:buChar char="•"/>
            </a:pPr>
            <a:endParaRPr lang="en-US" dirty="0" smtClean="0"/>
          </a:p>
          <a:p>
            <a:pPr marL="342900" lvl="2" indent="-342900">
              <a:buFont typeface="Arial" pitchFamily="34" charset="0"/>
              <a:buChar char="•"/>
            </a:pPr>
            <a:endParaRPr lang="en-US" dirty="0"/>
          </a:p>
          <a:p>
            <a:pPr marL="0" lvl="2"/>
            <a:r>
              <a:rPr lang="en-US" sz="2000" dirty="0" smtClean="0">
                <a:latin typeface="Times New Roman" pitchFamily="18" charset="0"/>
                <a:cs typeface="Times New Roman" pitchFamily="18" charset="0"/>
              </a:rPr>
              <a:t>Figure 12.0</a:t>
            </a:r>
            <a:endParaRPr lang="en-US" sz="2000" dirty="0">
              <a:latin typeface="Times New Roman" pitchFamily="18" charset="0"/>
              <a:cs typeface="Times New Roman" pitchFamily="18" charset="0"/>
            </a:endParaRPr>
          </a:p>
          <a:p>
            <a:pPr marL="0" lvl="2"/>
            <a:r>
              <a:rPr lang="en-US" b="1" dirty="0"/>
              <a:t>	</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81200" y="4038600"/>
            <a:ext cx="4876799" cy="2019127"/>
          </a:xfrm>
          <a:prstGeom prst="rect">
            <a:avLst/>
          </a:prstGeom>
        </p:spPr>
      </p:pic>
      <p:sp>
        <p:nvSpPr>
          <p:cNvPr id="3" name="Slide Number Placeholder 2"/>
          <p:cNvSpPr>
            <a:spLocks noGrp="1"/>
          </p:cNvSpPr>
          <p:nvPr>
            <p:ph type="sldNum" sz="quarter" idx="12"/>
          </p:nvPr>
        </p:nvSpPr>
        <p:spPr/>
        <p:txBody>
          <a:bodyPr/>
          <a:lstStyle/>
          <a:p>
            <a:fld id="{B6F15528-21DE-4FAA-801E-634DDDAF4B2B}" type="slidenum">
              <a:rPr lang="en-US" smtClean="0"/>
              <a:pPr/>
              <a:t>198</a:t>
            </a:fld>
            <a:endParaRPr lang="en-US"/>
          </a:p>
        </p:txBody>
      </p:sp>
      <p:sp>
        <p:nvSpPr>
          <p:cNvPr id="9" name="TextBox 8"/>
          <p:cNvSpPr txBox="1"/>
          <p:nvPr/>
        </p:nvSpPr>
        <p:spPr>
          <a:xfrm>
            <a:off x="0" y="381000"/>
            <a:ext cx="9144000" cy="1077218"/>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a:t>
            </a:r>
            <a:r>
              <a:rPr lang="en-US" sz="3200" dirty="0" smtClean="0">
                <a:latin typeface="Times New Roman" pitchFamily="18" charset="0"/>
                <a:cs typeface="Times New Roman" pitchFamily="18" charset="0"/>
              </a:rPr>
              <a:t>Models</a:t>
            </a:r>
          </a:p>
          <a:p>
            <a:pPr lvl="1" algn="ctr"/>
            <a:r>
              <a:rPr lang="en-US" sz="3200" dirty="0" err="1" smtClean="0">
                <a:latin typeface="Times New Roman" pitchFamily="18" charset="0"/>
                <a:cs typeface="Times New Roman" pitchFamily="18" charset="0"/>
              </a:rPr>
              <a:t>Thevenin</a:t>
            </a:r>
            <a:r>
              <a:rPr lang="en-US" sz="3200" dirty="0" smtClean="0">
                <a:latin typeface="Times New Roman" pitchFamily="18" charset="0"/>
                <a:cs typeface="Times New Roman" pitchFamily="18" charset="0"/>
              </a:rPr>
              <a:t> </a:t>
            </a:r>
            <a:r>
              <a:rPr lang="en-US" sz="3200" dirty="0">
                <a:latin typeface="Times New Roman" pitchFamily="18" charset="0"/>
                <a:cs typeface="Times New Roman" pitchFamily="18" charset="0"/>
              </a:rPr>
              <a:t>Equivalent Circuit</a:t>
            </a:r>
          </a:p>
        </p:txBody>
      </p:sp>
    </p:spTree>
    <p:extLst>
      <p:ext uri="{BB962C8B-B14F-4D97-AF65-F5344CB8AC3E}">
        <p14:creationId xmlns:p14="http://schemas.microsoft.com/office/powerpoint/2010/main" val="298741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mc:Choice xmlns:a14="http://schemas.microsoft.com/office/drawing/2010/main" Requires="a14">
          <p:sp>
            <p:nvSpPr>
              <p:cNvPr id="7" name="TextBox 6"/>
              <p:cNvSpPr txBox="1"/>
              <p:nvPr/>
            </p:nvSpPr>
            <p:spPr>
              <a:xfrm>
                <a:off x="457200" y="1784152"/>
                <a:ext cx="8305800" cy="4616648"/>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In </a:t>
                </a:r>
                <a:r>
                  <a:rPr lang="en-US" sz="2400" dirty="0" smtClean="0">
                    <a:latin typeface="Times New Roman" pitchFamily="18" charset="0"/>
                    <a:cs typeface="Times New Roman" pitchFamily="18" charset="0"/>
                  </a:rPr>
                  <a:t>Figure 11.0, the primary transformer equivalent line-to-neutral voltages as a function of the source voltage and the equivalent high side impedance is given by:</a:t>
                </a:r>
              </a:p>
              <a:p>
                <a:pPr marL="0" lvl="2" algn="ctr"/>
                <a:endParaRPr lang="en-US" sz="2400" i="1" dirty="0" smtClean="0">
                  <a:latin typeface="Cambria Math"/>
                </a:endParaRPr>
              </a:p>
              <a:p>
                <a:pPr marL="0" lvl="2"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𝐸𝐿𝑁</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𝑍𝑠𝑦𝑠</m:t>
                            </m:r>
                          </m:e>
                          <m:sub>
                            <m:r>
                              <a:rPr lang="en-US" sz="2000" i="1">
                                <a:latin typeface="Cambria Math"/>
                              </a:rPr>
                              <m:t>𝐴𝐵𝐶</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𝐴𝐵𝐶</m:t>
                            </m:r>
                          </m:sub>
                        </m:sSub>
                      </m:e>
                    </m:d>
                  </m:oMath>
                </a14:m>
                <a:r>
                  <a:rPr lang="en-US" sz="2000" dirty="0" smtClean="0">
                    <a:latin typeface="Times New Roman" pitchFamily="18" charset="0"/>
                    <a:cs typeface="Times New Roman" pitchFamily="18" charset="0"/>
                  </a:rPr>
                  <a:t>		(153)</a:t>
                </a:r>
              </a:p>
              <a:p>
                <a:pPr marL="0" lvl="2" algn="just"/>
                <a:r>
                  <a:rPr lang="en-US" sz="2000" dirty="0" smtClean="0">
                    <a:latin typeface="Times New Roman" pitchFamily="18" charset="0"/>
                    <a:cs typeface="Times New Roman" pitchFamily="18" charset="0"/>
                  </a:rPr>
                  <a:t>	</a:t>
                </a:r>
              </a:p>
              <a:p>
                <a:pPr marL="0" lvl="2" algn="just"/>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But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𝑑</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r>
                  <a:rPr lang="en-US" sz="2000" dirty="0" smtClean="0">
                    <a:latin typeface="Times New Roman" pitchFamily="18" charset="0"/>
                    <a:cs typeface="Times New Roman" pitchFamily="18" charset="0"/>
                  </a:rPr>
                  <a:t> </a:t>
                </a:r>
                <a:endParaRPr lang="en-US" sz="2000" dirty="0">
                  <a:latin typeface="Times New Roman" pitchFamily="18" charset="0"/>
                  <a:cs typeface="Times New Roman" pitchFamily="18" charset="0"/>
                </a:endParaRPr>
              </a:p>
              <a:p>
                <a:pPr marL="0" lvl="2"/>
                <a:r>
                  <a:rPr lang="en-US" sz="2400" dirty="0" smtClean="0">
                    <a:latin typeface="Times New Roman" pitchFamily="18" charset="0"/>
                    <a:cs typeface="Times New Roman" pitchFamily="18" charset="0"/>
                  </a:rPr>
                  <a:t> </a:t>
                </a:r>
              </a:p>
              <a:p>
                <a:pPr marL="0" lvl="2"/>
                <a:r>
                  <a:rPr lang="en-US" sz="2400" dirty="0" smtClean="0">
                    <a:latin typeface="Times New Roman" pitchFamily="18" charset="0"/>
                    <a:cs typeface="Times New Roman" pitchFamily="18" charset="0"/>
                  </a:rPr>
                  <a:t>Therefore,</a:t>
                </a:r>
              </a:p>
              <a:p>
                <a:pPr marL="0" lvl="2"/>
                <a:r>
                  <a:rPr lang="en-US" sz="2400" dirty="0" smtClean="0">
                    <a:latin typeface="Times New Roman" pitchFamily="18" charset="0"/>
                    <a:cs typeface="Times New Roman" pitchFamily="18" charset="0"/>
                  </a:rPr>
                  <a:t> </a:t>
                </a:r>
              </a:p>
              <a:p>
                <a:pPr marL="0" lvl="2"/>
                <a:r>
                  <a:rPr lang="en-US" sz="2400" dirty="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𝐸𝐿𝑁</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𝑍𝑠𝑦𝑠</m:t>
                            </m:r>
                          </m:e>
                          <m:sub>
                            <m:r>
                              <a:rPr lang="en-US" sz="2000" i="1">
                                <a:latin typeface="Cambria Math"/>
                              </a:rPr>
                              <m:t>𝐴𝐵𝐶</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𝑑</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r>
                  <a:rPr lang="en-US" sz="2000" dirty="0" smtClean="0">
                    <a:latin typeface="Times New Roman" pitchFamily="18" charset="0"/>
                    <a:cs typeface="Times New Roman" pitchFamily="18" charset="0"/>
                  </a:rPr>
                  <a:t>	  (154)</a:t>
                </a:r>
                <a:endParaRPr lang="en-US" sz="2000" dirty="0">
                  <a:latin typeface="Times New Roman" pitchFamily="18" charset="0"/>
                  <a:cs typeface="Times New Roman" pitchFamily="18" charset="0"/>
                </a:endParaRPr>
              </a:p>
              <a:p>
                <a:pPr marL="0" lvl="2"/>
                <a:endParaRPr lang="en-US" sz="2400" dirty="0" smtClean="0">
                  <a:latin typeface="Times New Roman" pitchFamily="18" charset="0"/>
                  <a:cs typeface="Times New Roman" pitchFamily="18" charset="0"/>
                </a:endParaRPr>
              </a:p>
              <a:p>
                <a:pPr marL="342900" lvl="2" indent="-342900">
                  <a:buFont typeface="Arial" pitchFamily="34" charset="0"/>
                  <a:buChar char="•"/>
                </a:pPr>
                <a:endParaRPr lang="en-US" dirty="0" smtClean="0"/>
              </a:p>
            </p:txBody>
          </p:sp>
        </mc:Choice>
        <mc:Fallback>
          <p:sp>
            <p:nvSpPr>
              <p:cNvPr id="7" name="TextBox 6"/>
              <p:cNvSpPr txBox="1">
                <a:spLocks noRot="1" noChangeAspect="1" noMove="1" noResize="1" noEditPoints="1" noAdjustHandles="1" noChangeArrowheads="1" noChangeShapeType="1" noTextEdit="1"/>
              </p:cNvSpPr>
              <p:nvPr/>
            </p:nvSpPr>
            <p:spPr>
              <a:xfrm>
                <a:off x="457200" y="1784152"/>
                <a:ext cx="8305800" cy="4616648"/>
              </a:xfrm>
              <a:prstGeom prst="rect">
                <a:avLst/>
              </a:prstGeom>
              <a:blipFill rotWithShape="1">
                <a:blip r:embed="rId3"/>
                <a:stretch>
                  <a:fillRect l="-1101" t="-1057"/>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199</a:t>
            </a:fld>
            <a:endParaRPr lang="en-US"/>
          </a:p>
        </p:txBody>
      </p:sp>
      <p:sp>
        <p:nvSpPr>
          <p:cNvPr id="8" name="TextBox 7"/>
          <p:cNvSpPr txBox="1"/>
          <p:nvPr/>
        </p:nvSpPr>
        <p:spPr>
          <a:xfrm>
            <a:off x="0" y="381000"/>
            <a:ext cx="9144000" cy="1077218"/>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a:t>
            </a:r>
            <a:r>
              <a:rPr lang="en-US" sz="3200" dirty="0" smtClean="0">
                <a:latin typeface="Times New Roman" pitchFamily="18" charset="0"/>
                <a:cs typeface="Times New Roman" pitchFamily="18" charset="0"/>
              </a:rPr>
              <a:t>Models</a:t>
            </a:r>
          </a:p>
          <a:p>
            <a:pPr lvl="1" algn="ctr"/>
            <a:r>
              <a:rPr lang="en-US" sz="3200" dirty="0" err="1" smtClean="0">
                <a:latin typeface="Times New Roman" pitchFamily="18" charset="0"/>
                <a:cs typeface="Times New Roman" pitchFamily="18" charset="0"/>
              </a:rPr>
              <a:t>Thevenin</a:t>
            </a:r>
            <a:r>
              <a:rPr lang="en-US" sz="3200" dirty="0" smtClean="0">
                <a:latin typeface="Times New Roman" pitchFamily="18" charset="0"/>
                <a:cs typeface="Times New Roman" pitchFamily="18" charset="0"/>
              </a:rPr>
              <a:t> </a:t>
            </a:r>
            <a:r>
              <a:rPr lang="en-US" sz="3200" dirty="0">
                <a:latin typeface="Times New Roman" pitchFamily="18" charset="0"/>
                <a:cs typeface="Times New Roman" pitchFamily="18" charset="0"/>
              </a:rPr>
              <a:t>Equivalent Circuit</a:t>
            </a:r>
          </a:p>
        </p:txBody>
      </p:sp>
    </p:spTree>
    <p:extLst>
      <p:ext uri="{BB962C8B-B14F-4D97-AF65-F5344CB8AC3E}">
        <p14:creationId xmlns:p14="http://schemas.microsoft.com/office/powerpoint/2010/main" val="3234957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Module 2 Overview</a:t>
            </a:r>
            <a:endParaRPr lang="en-US" dirty="0"/>
          </a:p>
        </p:txBody>
      </p:sp>
      <p:sp>
        <p:nvSpPr>
          <p:cNvPr id="5" name="Content Placeholder 4"/>
          <p:cNvSpPr>
            <a:spLocks noGrp="1"/>
          </p:cNvSpPr>
          <p:nvPr>
            <p:ph idx="1"/>
          </p:nvPr>
        </p:nvSpPr>
        <p:spPr/>
        <p:txBody>
          <a:bodyPr/>
          <a:lstStyle/>
          <a:p>
            <a:r>
              <a:rPr lang="en-US" dirty="0" smtClean="0"/>
              <a:t>Part 1: </a:t>
            </a:r>
            <a:r>
              <a:rPr lang="en-US" dirty="0"/>
              <a:t>Overhead Lines </a:t>
            </a:r>
          </a:p>
          <a:p>
            <a:endParaRPr lang="en-US" dirty="0" smtClean="0"/>
          </a:p>
          <a:p>
            <a:r>
              <a:rPr lang="en-US" dirty="0" smtClean="0"/>
              <a:t>Part 2: </a:t>
            </a:r>
            <a:r>
              <a:rPr lang="en-US" dirty="0"/>
              <a:t>Underground lines</a:t>
            </a:r>
          </a:p>
          <a:p>
            <a:endParaRPr lang="en-US" dirty="0" smtClean="0"/>
          </a:p>
          <a:p>
            <a:r>
              <a:rPr lang="en-US" dirty="0" smtClean="0"/>
              <a:t>Part 3: Three Phase Transformer Models</a:t>
            </a:r>
          </a:p>
          <a:p>
            <a:endParaRPr lang="en-US" dirty="0" smtClean="0"/>
          </a:p>
          <a:p>
            <a:r>
              <a:rPr lang="en-US" dirty="0" smtClean="0"/>
              <a:t>Part 4: Center –Tapped Transformers and </a:t>
            </a:r>
            <a:r>
              <a:rPr lang="en-US" dirty="0" err="1" smtClean="0"/>
              <a:t>Secondaries</a:t>
            </a:r>
            <a:endParaRPr lang="en-US" dirty="0" smtClean="0"/>
          </a:p>
          <a:p>
            <a:endParaRPr lang="en-US" dirty="0" smtClean="0"/>
          </a:p>
          <a:p>
            <a:r>
              <a:rPr lang="en-US" dirty="0"/>
              <a:t>Part </a:t>
            </a:r>
            <a:r>
              <a:rPr lang="en-US" dirty="0" smtClean="0"/>
              <a:t>5: </a:t>
            </a:r>
            <a:r>
              <a:rPr lang="en-US" dirty="0"/>
              <a:t>IEEE </a:t>
            </a:r>
            <a:r>
              <a:rPr lang="en-US" dirty="0" smtClean="0"/>
              <a:t>Test Systems</a:t>
            </a:r>
            <a:endParaRPr lang="en-US" dirty="0"/>
          </a:p>
        </p:txBody>
      </p:sp>
      <p:sp>
        <p:nvSpPr>
          <p:cNvPr id="2" name="Slide Number Placeholder 1"/>
          <p:cNvSpPr>
            <a:spLocks noGrp="1"/>
          </p:cNvSpPr>
          <p:nvPr>
            <p:ph type="sldNum" sz="quarter" idx="12"/>
          </p:nvPr>
        </p:nvSpPr>
        <p:spPr/>
        <p:txBody>
          <a:bodyPr/>
          <a:lstStyle/>
          <a:p>
            <a:fld id="{B6F15528-21DE-4FAA-801E-634DDDAF4B2B}" type="slidenum">
              <a:rPr lang="en-US" smtClean="0"/>
              <a:pPr/>
              <a:t>2</a:t>
            </a:fld>
            <a:endParaRPr lang="en-US"/>
          </a:p>
        </p:txBody>
      </p:sp>
    </p:spTree>
    <p:extLst>
      <p:ext uri="{BB962C8B-B14F-4D97-AF65-F5344CB8AC3E}">
        <p14:creationId xmlns:p14="http://schemas.microsoft.com/office/powerpoint/2010/main" val="302722536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4800" y="1676400"/>
            <a:ext cx="4495800" cy="2369880"/>
          </a:xfrm>
          <a:prstGeom prst="rect">
            <a:avLst/>
          </a:prstGeom>
          <a:noFill/>
        </p:spPr>
        <p:txBody>
          <a:bodyPr wrap="square" rtlCol="0">
            <a:spAutoFit/>
          </a:bodyPr>
          <a:lstStyle/>
          <a:p>
            <a:pPr marL="457200" indent="-457200">
              <a:buFont typeface="Wingdings" pitchFamily="2" charset="2"/>
              <a:buChar char="Ø"/>
            </a:pPr>
            <a:r>
              <a:rPr lang="en-US" sz="2400" dirty="0" smtClean="0">
                <a:latin typeface="Times New Roman" pitchFamily="18" charset="0"/>
                <a:cs typeface="Times New Roman" pitchFamily="18" charset="0"/>
              </a:rPr>
              <a:t>Carson </a:t>
            </a:r>
            <a:r>
              <a:rPr lang="en-US" sz="2400" dirty="0" smtClean="0">
                <a:latin typeface="Times New Roman" pitchFamily="18" charset="0"/>
                <a:cs typeface="Times New Roman" pitchFamily="18" charset="0"/>
              </a:rPr>
              <a:t>made use of conductor images; that is, every conductor at a given distance above ground has an image conductor at the same distance below-ground. </a:t>
            </a: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05400" y="1447800"/>
            <a:ext cx="3048000" cy="3029459"/>
          </a:xfrm>
          <a:prstGeom prst="rect">
            <a:avLst/>
          </a:prstGeom>
        </p:spPr>
      </p:pic>
      <p:grpSp>
        <p:nvGrpSpPr>
          <p:cNvPr id="12" name="Group 11"/>
          <p:cNvGrpSpPr/>
          <p:nvPr/>
        </p:nvGrpSpPr>
        <p:grpSpPr>
          <a:xfrm>
            <a:off x="304800" y="4572000"/>
            <a:ext cx="8458200" cy="2209800"/>
            <a:chOff x="304800" y="4800600"/>
            <a:chExt cx="8458200" cy="2209800"/>
          </a:xfrm>
        </p:grpSpPr>
        <mc:AlternateContent xmlns:mc="http://schemas.openxmlformats.org/markup-compatibility/2006">
          <mc:Choice xmlns:a14="http://schemas.microsoft.com/office/drawing/2010/main" Requires="a14">
            <p:sp>
              <p:nvSpPr>
                <p:cNvPr id="8" name="TextBox 7"/>
                <p:cNvSpPr txBox="1"/>
                <p:nvPr/>
              </p:nvSpPr>
              <p:spPr>
                <a:xfrm>
                  <a:off x="685800" y="5192466"/>
                  <a:ext cx="8077200" cy="1817934"/>
                </a:xfrm>
                <a:prstGeom prst="rect">
                  <a:avLst/>
                </a:prstGeom>
                <a:noFill/>
              </p:spPr>
              <p:txBody>
                <a:bodyPr wrap="square" rtlCol="0">
                  <a:spAutoFit/>
                </a:bodyPr>
                <a:lstStyle/>
                <a:p>
                  <a14:m>
                    <m:oMath xmlns:m="http://schemas.openxmlformats.org/officeDocument/2006/math">
                      <m:sSub>
                        <m:sSubPr>
                          <m:ctrlPr>
                            <a:rPr lang="en-US" sz="2000" i="1" smtClean="0">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𝑖𝑖</m:t>
                          </m:r>
                        </m:sub>
                      </m:sSub>
                      <m:r>
                        <a:rPr lang="en-US" sz="2000" i="1">
                          <a:latin typeface="Cambria Math"/>
                        </a:rPr>
                        <m:t>= </m:t>
                      </m:r>
                      <m:sSub>
                        <m:sSubPr>
                          <m:ctrlPr>
                            <a:rPr lang="en-US" sz="2000" i="1">
                              <a:latin typeface="Cambria Math"/>
                            </a:rPr>
                          </m:ctrlPr>
                        </m:sSubPr>
                        <m:e>
                          <m:r>
                            <a:rPr lang="en-US" sz="2000" i="1">
                              <a:latin typeface="Cambria Math"/>
                            </a:rPr>
                            <m:t>𝑟</m:t>
                          </m:r>
                        </m:e>
                        <m:sub>
                          <m:r>
                            <a:rPr lang="en-US" sz="2000" i="1">
                              <a:latin typeface="Cambria Math"/>
                            </a:rPr>
                            <m:t>𝑖</m:t>
                          </m:r>
                        </m:sub>
                      </m:sSub>
                      <m:r>
                        <a:rPr lang="en-US" sz="2000" i="1">
                          <a:latin typeface="Cambria Math"/>
                        </a:rPr>
                        <m:t>+4</m:t>
                      </m:r>
                      <m:r>
                        <a:rPr lang="en-US" sz="2000" i="1">
                          <a:latin typeface="Cambria Math"/>
                        </a:rPr>
                        <m:t>𝜔</m:t>
                      </m:r>
                      <m:sSub>
                        <m:sSubPr>
                          <m:ctrlPr>
                            <a:rPr lang="en-US" sz="2000" i="1">
                              <a:latin typeface="Cambria Math"/>
                            </a:rPr>
                          </m:ctrlPr>
                        </m:sSubPr>
                        <m:e>
                          <m:r>
                            <a:rPr lang="en-US" sz="2000" i="1">
                              <a:latin typeface="Cambria Math"/>
                            </a:rPr>
                            <m:t>𝑃</m:t>
                          </m:r>
                        </m:e>
                        <m:sub>
                          <m:r>
                            <a:rPr lang="en-US" sz="2000" i="1">
                              <a:latin typeface="Cambria Math"/>
                            </a:rPr>
                            <m:t>𝑖𝑖</m:t>
                          </m:r>
                        </m:sub>
                      </m:sSub>
                      <m:r>
                        <a:rPr lang="en-US" sz="2000" i="1">
                          <a:latin typeface="Cambria Math"/>
                        </a:rPr>
                        <m:t>𝐺</m:t>
                      </m:r>
                      <m:r>
                        <a:rPr lang="en-US" sz="2000" i="1">
                          <a:latin typeface="Cambria Math"/>
                        </a:rPr>
                        <m:t>+</m:t>
                      </m:r>
                      <m:r>
                        <a:rPr lang="en-US" sz="2000" i="1">
                          <a:latin typeface="Cambria Math"/>
                        </a:rPr>
                        <m:t>𝑗</m:t>
                      </m:r>
                      <m:d>
                        <m:dPr>
                          <m:ctrlPr>
                            <a:rPr lang="en-US" sz="2000" i="1">
                              <a:latin typeface="Cambria Math"/>
                            </a:rPr>
                          </m:ctrlPr>
                        </m:dPr>
                        <m:e>
                          <m:sSub>
                            <m:sSubPr>
                              <m:ctrlPr>
                                <a:rPr lang="en-US" sz="2000" i="1">
                                  <a:latin typeface="Cambria Math"/>
                                </a:rPr>
                              </m:ctrlPr>
                            </m:sSubPr>
                            <m:e>
                              <m:r>
                                <a:rPr lang="en-US" sz="2000" i="1">
                                  <a:latin typeface="Cambria Math"/>
                                </a:rPr>
                                <m:t>𝑋</m:t>
                              </m:r>
                            </m:e>
                            <m:sub>
                              <m:r>
                                <a:rPr lang="en-US" sz="2000" i="1">
                                  <a:latin typeface="Cambria Math"/>
                                </a:rPr>
                                <m:t>𝑖</m:t>
                              </m:r>
                            </m:sub>
                          </m:sSub>
                          <m:r>
                            <a:rPr lang="en-US" sz="2000" i="1">
                              <a:latin typeface="Cambria Math"/>
                            </a:rPr>
                            <m:t>+2</m:t>
                          </m:r>
                          <m:r>
                            <a:rPr lang="en-US" sz="2000" i="1">
                              <a:latin typeface="Cambria Math"/>
                            </a:rPr>
                            <m:t>𝜔</m:t>
                          </m:r>
                          <m:r>
                            <a:rPr lang="en-US" sz="2000" i="1">
                              <a:latin typeface="Cambria Math"/>
                            </a:rPr>
                            <m:t>𝐺</m:t>
                          </m:r>
                          <m:r>
                            <a:rPr lang="en-US" sz="2000" i="1">
                              <a:latin typeface="Cambria Math"/>
                            </a:rPr>
                            <m:t>∙</m:t>
                          </m:r>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sSub>
                                    <m:sSubPr>
                                      <m:ctrlPr>
                                        <a:rPr lang="en-US" sz="2000" i="1">
                                          <a:latin typeface="Cambria Math"/>
                                        </a:rPr>
                                      </m:ctrlPr>
                                    </m:sSubPr>
                                    <m:e>
                                      <m:r>
                                        <a:rPr lang="en-US" sz="2000" i="1">
                                          <a:latin typeface="Cambria Math"/>
                                        </a:rPr>
                                        <m:t>𝑆</m:t>
                                      </m:r>
                                    </m:e>
                                    <m:sub>
                                      <m:r>
                                        <a:rPr lang="en-US" sz="2000" i="1">
                                          <a:latin typeface="Cambria Math"/>
                                        </a:rPr>
                                        <m:t>𝑖𝑖</m:t>
                                      </m:r>
                                    </m:sub>
                                  </m:sSub>
                                </m:num>
                                <m:den>
                                  <m:r>
                                    <a:rPr lang="en-US" sz="2000" i="1">
                                      <a:latin typeface="Cambria Math"/>
                                    </a:rPr>
                                    <m:t>𝑅</m:t>
                                  </m:r>
                                  <m:sSub>
                                    <m:sSubPr>
                                      <m:ctrlPr>
                                        <a:rPr lang="en-US" sz="2000" i="1">
                                          <a:latin typeface="Cambria Math"/>
                                        </a:rPr>
                                      </m:ctrlPr>
                                    </m:sSubPr>
                                    <m:e>
                                      <m:r>
                                        <a:rPr lang="en-US" sz="2000" i="1">
                                          <a:latin typeface="Cambria Math"/>
                                        </a:rPr>
                                        <m:t>𝐷</m:t>
                                      </m:r>
                                    </m:e>
                                    <m:sub>
                                      <m:r>
                                        <a:rPr lang="en-US" sz="2000" i="1">
                                          <a:latin typeface="Cambria Math"/>
                                        </a:rPr>
                                        <m:t>𝑖</m:t>
                                      </m:r>
                                    </m:sub>
                                  </m:sSub>
                                </m:den>
                              </m:f>
                            </m:e>
                          </m:func>
                          <m:r>
                            <a:rPr lang="en-US" sz="2000" i="1">
                              <a:latin typeface="Cambria Math"/>
                            </a:rPr>
                            <m:t>+4</m:t>
                          </m:r>
                          <m:r>
                            <a:rPr lang="en-US" sz="2000" i="1">
                              <a:latin typeface="Cambria Math"/>
                            </a:rPr>
                            <m:t>𝜔</m:t>
                          </m:r>
                          <m:sSub>
                            <m:sSubPr>
                              <m:ctrlPr>
                                <a:rPr lang="en-US" sz="2000" i="1">
                                  <a:latin typeface="Cambria Math"/>
                                </a:rPr>
                              </m:ctrlPr>
                            </m:sSubPr>
                            <m:e>
                              <m:r>
                                <a:rPr lang="en-US" sz="2000" i="1">
                                  <a:latin typeface="Cambria Math"/>
                                </a:rPr>
                                <m:t>𝑄</m:t>
                              </m:r>
                            </m:e>
                            <m:sub>
                              <m:r>
                                <a:rPr lang="en-US" sz="2000" i="1">
                                  <a:latin typeface="Cambria Math"/>
                                </a:rPr>
                                <m:t>𝑖𝑖</m:t>
                              </m:r>
                            </m:sub>
                          </m:sSub>
                          <m:r>
                            <a:rPr lang="en-US" sz="2000" i="1">
                              <a:latin typeface="Cambria Math"/>
                            </a:rPr>
                            <m:t>𝐺</m:t>
                          </m:r>
                          <m:r>
                            <a:rPr lang="en-US" sz="2000" i="1">
                              <a:latin typeface="Cambria Math"/>
                            </a:rPr>
                            <m:t> </m:t>
                          </m:r>
                        </m:e>
                      </m:d>
                    </m:oMath>
                  </a14:m>
                  <a:r>
                    <a:rPr lang="en-US" sz="2000" dirty="0" smtClean="0"/>
                    <a:t> </a:t>
                  </a:r>
                  <a:r>
                    <a:rPr lang="en-US" sz="2000" dirty="0" smtClean="0">
                      <a:latin typeface="Times New Roman" pitchFamily="18" charset="0"/>
                      <a:cs typeface="Times New Roman" pitchFamily="18" charset="0"/>
                    </a:rPr>
                    <a:t>Ω/mile	</a:t>
                  </a:r>
                  <a:r>
                    <a:rPr lang="en-US" sz="2000" dirty="0" smtClean="0">
                      <a:latin typeface="Times New Roman" pitchFamily="18" charset="0"/>
                      <a:cs typeface="Times New Roman" pitchFamily="18" charset="0"/>
                    </a:rPr>
                    <a:t>	(</a:t>
                  </a:r>
                  <a:r>
                    <a:rPr lang="en-US" sz="2000" dirty="0" smtClean="0">
                      <a:latin typeface="Times New Roman" pitchFamily="18" charset="0"/>
                      <a:cs typeface="Times New Roman" pitchFamily="18" charset="0"/>
                    </a:rPr>
                    <a:t>15)</a:t>
                  </a:r>
                  <a:endParaRPr lang="en-US" sz="2000" dirty="0">
                    <a:latin typeface="Times New Roman" pitchFamily="18" charset="0"/>
                    <a:cs typeface="Times New Roman" pitchFamily="18" charset="0"/>
                  </a:endParaRPr>
                </a:p>
                <a:p>
                  <a:endParaRPr lang="en-US" sz="2000" dirty="0"/>
                </a:p>
                <a:p>
                  <a14:m>
                    <m:oMath xmlns:m="http://schemas.openxmlformats.org/officeDocument/2006/math">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𝑖𝑗</m:t>
                          </m:r>
                        </m:sub>
                      </m:sSub>
                      <m:r>
                        <a:rPr lang="en-US" sz="2000" i="1">
                          <a:latin typeface="Cambria Math"/>
                        </a:rPr>
                        <m:t>= </m:t>
                      </m:r>
                      <m:sSub>
                        <m:sSubPr>
                          <m:ctrlPr>
                            <a:rPr lang="en-US" sz="2000" i="1">
                              <a:latin typeface="Cambria Math"/>
                            </a:rPr>
                          </m:ctrlPr>
                        </m:sSubPr>
                        <m:e>
                          <m:r>
                            <a:rPr lang="en-US" sz="2000" i="1">
                              <a:latin typeface="Cambria Math"/>
                            </a:rPr>
                            <m:t>𝑟</m:t>
                          </m:r>
                        </m:e>
                        <m:sub>
                          <m:r>
                            <a:rPr lang="en-US" sz="2000" i="1">
                              <a:latin typeface="Cambria Math"/>
                            </a:rPr>
                            <m:t>𝑖</m:t>
                          </m:r>
                        </m:sub>
                      </m:sSub>
                      <m:r>
                        <a:rPr lang="en-US" sz="2000" i="1">
                          <a:latin typeface="Cambria Math"/>
                        </a:rPr>
                        <m:t>+4</m:t>
                      </m:r>
                      <m:r>
                        <a:rPr lang="en-US" sz="2000" i="1">
                          <a:latin typeface="Cambria Math"/>
                        </a:rPr>
                        <m:t>𝜔</m:t>
                      </m:r>
                      <m:sSub>
                        <m:sSubPr>
                          <m:ctrlPr>
                            <a:rPr lang="en-US" sz="2000" i="1">
                              <a:latin typeface="Cambria Math"/>
                            </a:rPr>
                          </m:ctrlPr>
                        </m:sSubPr>
                        <m:e>
                          <m:r>
                            <a:rPr lang="en-US" sz="2000" i="1">
                              <a:latin typeface="Cambria Math"/>
                            </a:rPr>
                            <m:t>𝑃</m:t>
                          </m:r>
                        </m:e>
                        <m:sub>
                          <m:r>
                            <a:rPr lang="en-US" sz="2000" i="1">
                              <a:latin typeface="Cambria Math"/>
                            </a:rPr>
                            <m:t>𝑖𝑗</m:t>
                          </m:r>
                        </m:sub>
                      </m:sSub>
                      <m:r>
                        <a:rPr lang="en-US" sz="2000" i="1">
                          <a:latin typeface="Cambria Math"/>
                        </a:rPr>
                        <m:t>𝐺</m:t>
                      </m:r>
                      <m:r>
                        <a:rPr lang="en-US" sz="2000" i="1">
                          <a:latin typeface="Cambria Math"/>
                        </a:rPr>
                        <m:t>+</m:t>
                      </m:r>
                      <m:r>
                        <a:rPr lang="en-US" sz="2000" i="1">
                          <a:latin typeface="Cambria Math"/>
                        </a:rPr>
                        <m:t>𝑗</m:t>
                      </m:r>
                      <m:d>
                        <m:dPr>
                          <m:ctrlPr>
                            <a:rPr lang="en-US" sz="2000" i="1">
                              <a:latin typeface="Cambria Math"/>
                            </a:rPr>
                          </m:ctrlPr>
                        </m:dPr>
                        <m:e>
                          <m:r>
                            <a:rPr lang="en-US" sz="2000" i="1">
                              <a:latin typeface="Cambria Math"/>
                            </a:rPr>
                            <m:t>2</m:t>
                          </m:r>
                          <m:r>
                            <a:rPr lang="en-US" sz="2000" i="1">
                              <a:latin typeface="Cambria Math"/>
                            </a:rPr>
                            <m:t>𝜔</m:t>
                          </m:r>
                          <m:r>
                            <a:rPr lang="en-US" sz="2000" i="1">
                              <a:latin typeface="Cambria Math"/>
                            </a:rPr>
                            <m:t>𝐺</m:t>
                          </m:r>
                          <m:r>
                            <a:rPr lang="en-US" sz="2000" i="1">
                              <a:latin typeface="Cambria Math"/>
                            </a:rPr>
                            <m:t>∙</m:t>
                          </m:r>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sSub>
                                    <m:sSubPr>
                                      <m:ctrlPr>
                                        <a:rPr lang="en-US" sz="2000" i="1">
                                          <a:latin typeface="Cambria Math"/>
                                        </a:rPr>
                                      </m:ctrlPr>
                                    </m:sSubPr>
                                    <m:e>
                                      <m:r>
                                        <a:rPr lang="en-US" sz="2000" i="1">
                                          <a:latin typeface="Cambria Math"/>
                                        </a:rPr>
                                        <m:t>𝑆</m:t>
                                      </m:r>
                                    </m:e>
                                    <m:sub>
                                      <m:r>
                                        <a:rPr lang="en-US" sz="2000" i="1">
                                          <a:latin typeface="Cambria Math"/>
                                        </a:rPr>
                                        <m:t>𝑖𝑗</m:t>
                                      </m:r>
                                    </m:sub>
                                  </m:sSub>
                                </m:num>
                                <m:den>
                                  <m:sSub>
                                    <m:sSubPr>
                                      <m:ctrlPr>
                                        <a:rPr lang="en-US" sz="2000" i="1">
                                          <a:latin typeface="Cambria Math"/>
                                        </a:rPr>
                                      </m:ctrlPr>
                                    </m:sSubPr>
                                    <m:e>
                                      <m:r>
                                        <a:rPr lang="en-US" sz="2000" i="1">
                                          <a:latin typeface="Cambria Math"/>
                                        </a:rPr>
                                        <m:t>𝐷</m:t>
                                      </m:r>
                                    </m:e>
                                    <m:sub>
                                      <m:r>
                                        <a:rPr lang="en-US" sz="2000" i="1">
                                          <a:latin typeface="Cambria Math"/>
                                        </a:rPr>
                                        <m:t>𝑖𝑗</m:t>
                                      </m:r>
                                    </m:sub>
                                  </m:sSub>
                                </m:den>
                              </m:f>
                            </m:e>
                          </m:func>
                          <m:r>
                            <a:rPr lang="en-US" sz="2000" i="1">
                              <a:latin typeface="Cambria Math"/>
                            </a:rPr>
                            <m:t>+4</m:t>
                          </m:r>
                          <m:r>
                            <a:rPr lang="en-US" sz="2000" i="1">
                              <a:latin typeface="Cambria Math"/>
                            </a:rPr>
                            <m:t>𝜔</m:t>
                          </m:r>
                          <m:sSub>
                            <m:sSubPr>
                              <m:ctrlPr>
                                <a:rPr lang="en-US" sz="2000" i="1">
                                  <a:latin typeface="Cambria Math"/>
                                </a:rPr>
                              </m:ctrlPr>
                            </m:sSubPr>
                            <m:e>
                              <m:r>
                                <a:rPr lang="en-US" sz="2000" i="1">
                                  <a:latin typeface="Cambria Math"/>
                                </a:rPr>
                                <m:t>𝑄</m:t>
                              </m:r>
                            </m:e>
                            <m:sub>
                              <m:r>
                                <a:rPr lang="en-US" sz="2000" i="1">
                                  <a:latin typeface="Cambria Math"/>
                                </a:rPr>
                                <m:t>𝑖𝑗</m:t>
                              </m:r>
                            </m:sub>
                          </m:sSub>
                          <m:r>
                            <a:rPr lang="en-US" sz="2000" i="1">
                              <a:latin typeface="Cambria Math"/>
                            </a:rPr>
                            <m:t>𝐺</m:t>
                          </m:r>
                          <m:r>
                            <a:rPr lang="en-US" sz="2000" i="1">
                              <a:latin typeface="Cambria Math"/>
                            </a:rPr>
                            <m:t> </m:t>
                          </m:r>
                        </m:e>
                      </m:d>
                    </m:oMath>
                  </a14:m>
                  <a:r>
                    <a:rPr lang="en-US" sz="2000" dirty="0" smtClean="0"/>
                    <a:t>  </a:t>
                  </a:r>
                  <a:r>
                    <a:rPr lang="en-US" sz="2000" dirty="0" smtClean="0">
                      <a:latin typeface="Times New Roman" pitchFamily="18" charset="0"/>
                      <a:cs typeface="Times New Roman" pitchFamily="18" charset="0"/>
                    </a:rPr>
                    <a:t>Ω/mile		(16)</a:t>
                  </a:r>
                  <a:endParaRPr lang="en-US" sz="2000" dirty="0">
                    <a:latin typeface="Times New Roman" pitchFamily="18" charset="0"/>
                    <a:cs typeface="Times New Roman" pitchFamily="18" charset="0"/>
                  </a:endParaRPr>
                </a:p>
                <a:p>
                  <a:endParaRPr lang="en-US" sz="2000" dirty="0"/>
                </a:p>
              </p:txBody>
            </p:sp>
          </mc:Choice>
          <mc:Fallback>
            <p:sp>
              <p:nvSpPr>
                <p:cNvPr id="8" name="TextBox 7"/>
                <p:cNvSpPr txBox="1">
                  <a:spLocks noRot="1" noChangeAspect="1" noMove="1" noResize="1" noEditPoints="1" noAdjustHandles="1" noChangeArrowheads="1" noChangeShapeType="1" noTextEdit="1"/>
                </p:cNvSpPr>
                <p:nvPr/>
              </p:nvSpPr>
              <p:spPr>
                <a:xfrm>
                  <a:off x="685800" y="5192466"/>
                  <a:ext cx="8077200" cy="1817934"/>
                </a:xfrm>
                <a:prstGeom prst="rect">
                  <a:avLst/>
                </a:prstGeom>
                <a:blipFill rotWithShape="1">
                  <a:blip r:embed="rId4"/>
                  <a:stretch>
                    <a:fillRect/>
                  </a:stretch>
                </a:blipFill>
              </p:spPr>
              <p:txBody>
                <a:bodyPr/>
                <a:lstStyle/>
                <a:p>
                  <a:r>
                    <a:rPr lang="en-US">
                      <a:noFill/>
                    </a:rPr>
                    <a:t> </a:t>
                  </a:r>
                </a:p>
              </p:txBody>
            </p:sp>
          </mc:Fallback>
        </mc:AlternateContent>
        <p:sp>
          <p:nvSpPr>
            <p:cNvPr id="9" name="TextBox 8"/>
            <p:cNvSpPr txBox="1"/>
            <p:nvPr/>
          </p:nvSpPr>
          <p:spPr>
            <a:xfrm>
              <a:off x="304800" y="4800600"/>
              <a:ext cx="2590800" cy="461665"/>
            </a:xfrm>
            <a:prstGeom prst="rect">
              <a:avLst/>
            </a:prstGeom>
            <a:noFill/>
          </p:spPr>
          <p:txBody>
            <a:bodyPr wrap="square" rtlCol="0">
              <a:spAutoFit/>
            </a:bodyPr>
            <a:lstStyle/>
            <a:p>
              <a:r>
                <a:rPr lang="en-US" sz="2400" dirty="0" smtClean="0">
                  <a:latin typeface="Times New Roman" pitchFamily="18" charset="0"/>
                  <a:cs typeface="Times New Roman" pitchFamily="18" charset="0"/>
                </a:rPr>
                <a:t>Self Impedance:</a:t>
              </a:r>
            </a:p>
          </p:txBody>
        </p:sp>
        <p:sp>
          <p:nvSpPr>
            <p:cNvPr id="10" name="TextBox 9"/>
            <p:cNvSpPr txBox="1"/>
            <p:nvPr/>
          </p:nvSpPr>
          <p:spPr>
            <a:xfrm>
              <a:off x="304800" y="5786735"/>
              <a:ext cx="2590800" cy="461665"/>
            </a:xfrm>
            <a:prstGeom prst="rect">
              <a:avLst/>
            </a:prstGeom>
            <a:noFill/>
          </p:spPr>
          <p:txBody>
            <a:bodyPr wrap="square" rtlCol="0">
              <a:spAutoFit/>
            </a:bodyPr>
            <a:lstStyle/>
            <a:p>
              <a:r>
                <a:rPr lang="en-US" sz="2400" dirty="0" smtClean="0">
                  <a:latin typeface="Times New Roman" pitchFamily="18" charset="0"/>
                  <a:cs typeface="Times New Roman" pitchFamily="18" charset="0"/>
                </a:rPr>
                <a:t>Mutual Impedance:</a:t>
              </a:r>
            </a:p>
          </p:txBody>
        </p:sp>
      </p:grpSp>
      <p:sp>
        <p:nvSpPr>
          <p:cNvPr id="4" name="TextBox 3"/>
          <p:cNvSpPr txBox="1"/>
          <p:nvPr/>
        </p:nvSpPr>
        <p:spPr>
          <a:xfrm>
            <a:off x="7086600" y="4186535"/>
            <a:ext cx="15240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Figure 4.0</a:t>
            </a:r>
            <a:endParaRPr lang="en-US" sz="2000" dirty="0">
              <a:latin typeface="Times New Roman" pitchFamily="18" charset="0"/>
              <a:cs typeface="Times New Roman" pitchFamily="18" charset="0"/>
            </a:endParaRPr>
          </a:p>
        </p:txBody>
      </p:sp>
      <p:sp>
        <p:nvSpPr>
          <p:cNvPr id="7" name="Slide Number Placeholder 6"/>
          <p:cNvSpPr>
            <a:spLocks noGrp="1"/>
          </p:cNvSpPr>
          <p:nvPr>
            <p:ph type="sldNum" sz="quarter" idx="12"/>
          </p:nvPr>
        </p:nvSpPr>
        <p:spPr/>
        <p:txBody>
          <a:bodyPr/>
          <a:lstStyle/>
          <a:p>
            <a:fld id="{B6F15528-21DE-4FAA-801E-634DDDAF4B2B}" type="slidenum">
              <a:rPr lang="en-US" smtClean="0"/>
              <a:pPr/>
              <a:t>20</a:t>
            </a:fld>
            <a:endParaRPr lang="en-US"/>
          </a:p>
        </p:txBody>
      </p:sp>
      <p:sp>
        <p:nvSpPr>
          <p:cNvPr id="11" name="TextBox 10"/>
          <p:cNvSpPr txBox="1"/>
          <p:nvPr/>
        </p:nvSpPr>
        <p:spPr>
          <a:xfrm>
            <a:off x="0" y="294382"/>
            <a:ext cx="9144000" cy="1077218"/>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Series </a:t>
            </a:r>
            <a:r>
              <a:rPr lang="en-US" sz="3200" dirty="0" smtClean="0">
                <a:latin typeface="Times New Roman" pitchFamily="18" charset="0"/>
                <a:cs typeface="Times New Roman" pitchFamily="18" charset="0"/>
              </a:rPr>
              <a:t>Impedance </a:t>
            </a:r>
            <a:r>
              <a:rPr lang="en-US" sz="3200" dirty="0" smtClean="0">
                <a:latin typeface="Times New Roman" pitchFamily="18" charset="0"/>
                <a:cs typeface="Times New Roman" pitchFamily="18" charset="0"/>
              </a:rPr>
              <a:t>of Overhead </a:t>
            </a:r>
            <a:r>
              <a:rPr lang="en-US" sz="3200" dirty="0" smtClean="0">
                <a:latin typeface="Times New Roman" pitchFamily="18" charset="0"/>
                <a:cs typeface="Times New Roman" pitchFamily="18" charset="0"/>
              </a:rPr>
              <a:t>Lines</a:t>
            </a:r>
          </a:p>
          <a:p>
            <a:pPr marL="342900" indent="-342900" algn="ctr"/>
            <a:r>
              <a:rPr lang="en-US" sz="3200" dirty="0">
                <a:latin typeface="Times New Roman" pitchFamily="18" charset="0"/>
                <a:cs typeface="Times New Roman" pitchFamily="18" charset="0"/>
              </a:rPr>
              <a:t>Carson’s Equations</a:t>
            </a:r>
          </a:p>
        </p:txBody>
      </p:sp>
    </p:spTree>
    <p:extLst>
      <p:ext uri="{BB962C8B-B14F-4D97-AF65-F5344CB8AC3E}">
        <p14:creationId xmlns:p14="http://schemas.microsoft.com/office/powerpoint/2010/main" val="2380703522"/>
      </p:ext>
    </p:extLst>
  </p:cSld>
  <p:clrMapOvr>
    <a:masterClrMapping/>
  </p:clrMapOvr>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mc:Choice xmlns:a14="http://schemas.microsoft.com/office/drawing/2010/main" Requires="a14">
          <p:sp>
            <p:nvSpPr>
              <p:cNvPr id="7" name="TextBox 6"/>
              <p:cNvSpPr txBox="1"/>
              <p:nvPr/>
            </p:nvSpPr>
            <p:spPr>
              <a:xfrm>
                <a:off x="381000" y="1835527"/>
                <a:ext cx="8458200" cy="4031873"/>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The </a:t>
                </a:r>
                <a:r>
                  <a:rPr lang="en-US" sz="2400" dirty="0">
                    <a:latin typeface="Times New Roman" pitchFamily="18" charset="0"/>
                    <a:cs typeface="Times New Roman" pitchFamily="18" charset="0"/>
                  </a:rPr>
                  <a:t>general reverse equation gives the secondary line-to-neutral voltages as a function of the primary line-to-neutral voltages:</a:t>
                </a:r>
              </a:p>
              <a:p>
                <a:pPr marL="342900" lvl="2" indent="-342900">
                  <a:buFont typeface="Arial" pitchFamily="34" charset="0"/>
                  <a:buChar char="•"/>
                </a:pPr>
                <a:endParaRPr lang="en-US" sz="2400" dirty="0">
                  <a:latin typeface="Times New Roman" pitchFamily="18" charset="0"/>
                  <a:cs typeface="Times New Roman" pitchFamily="18" charset="0"/>
                </a:endParaRPr>
              </a:p>
              <a:p>
                <a:pPr marL="0" lvl="2" algn="just"/>
                <a:r>
                  <a:rPr lang="en-US" sz="20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𝐵</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a:t>
                </a:r>
                <a:r>
                  <a:rPr lang="en-US" sz="2000" dirty="0" smtClean="0">
                    <a:latin typeface="Times New Roman" pitchFamily="18" charset="0"/>
                    <a:cs typeface="Times New Roman" pitchFamily="18" charset="0"/>
                  </a:rPr>
                  <a:t>155)</a:t>
                </a:r>
                <a:endParaRPr lang="en-US" sz="2000" dirty="0">
                  <a:latin typeface="Times New Roman" pitchFamily="18" charset="0"/>
                  <a:cs typeface="Times New Roman" pitchFamily="18" charset="0"/>
                </a:endParaRPr>
              </a:p>
              <a:p>
                <a:pPr marL="342900" lvl="2" indent="-342900">
                  <a:buFont typeface="Arial" pitchFamily="34" charset="0"/>
                  <a:buChar char="•"/>
                </a:pPr>
                <a:endParaRPr lang="en-US" sz="2400" dirty="0"/>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Substitute </a:t>
                </a:r>
                <a:r>
                  <a:rPr lang="en-US" sz="2400" dirty="0">
                    <a:latin typeface="Times New Roman" pitchFamily="18" charset="0"/>
                    <a:cs typeface="Times New Roman" pitchFamily="18" charset="0"/>
                  </a:rPr>
                  <a:t>equation (</a:t>
                </a:r>
                <a:r>
                  <a:rPr lang="en-US" sz="2400" dirty="0" smtClean="0">
                    <a:latin typeface="Times New Roman" pitchFamily="18" charset="0"/>
                    <a:cs typeface="Times New Roman" pitchFamily="18" charset="0"/>
                  </a:rPr>
                  <a:t>154) </a:t>
                </a:r>
                <a:r>
                  <a:rPr lang="en-US" sz="2400" dirty="0">
                    <a:latin typeface="Times New Roman" pitchFamily="18" charset="0"/>
                    <a:cs typeface="Times New Roman" pitchFamily="18" charset="0"/>
                  </a:rPr>
                  <a:t>into equation (</a:t>
                </a:r>
                <a:r>
                  <a:rPr lang="en-US" sz="2400" dirty="0" smtClean="0">
                    <a:latin typeface="Times New Roman" pitchFamily="18" charset="0"/>
                    <a:cs typeface="Times New Roman" pitchFamily="18" charset="0"/>
                  </a:rPr>
                  <a:t>155).</a:t>
                </a:r>
                <a:endParaRPr lang="en-US" sz="2400" dirty="0">
                  <a:latin typeface="Times New Roman" pitchFamily="18" charset="0"/>
                  <a:cs typeface="Times New Roman" pitchFamily="18" charset="0"/>
                </a:endParaRPr>
              </a:p>
              <a:p>
                <a:pPr marL="800100" lvl="3" indent="-342900">
                  <a:buFont typeface="Arial" pitchFamily="34" charset="0"/>
                  <a:buChar char="•"/>
                </a:pPr>
                <a:endParaRPr lang="en-US" sz="2400" dirty="0">
                  <a:latin typeface="Times New Roman" pitchFamily="18" charset="0"/>
                  <a:cs typeface="Times New Roman" pitchFamily="18" charset="0"/>
                </a:endParaRPr>
              </a:p>
              <a:p>
                <a:pPr algn="just"/>
                <a14:m>
                  <m:oMath xmlns:m="http://schemas.openxmlformats.org/officeDocument/2006/math">
                    <m:d>
                      <m:dPr>
                        <m:begChr m:val="["/>
                        <m:endChr m:val="]"/>
                        <m:ctrlPr>
                          <a:rPr lang="en-US" sz="2000" i="1">
                            <a:latin typeface="Cambria Math"/>
                            <a:cs typeface="Times New Roman" pitchFamily="18" charset="0"/>
                          </a:rPr>
                        </m:ctrlPr>
                      </m:dPr>
                      <m:e>
                        <m:sSub>
                          <m:sSubPr>
                            <m:ctrlPr>
                              <a:rPr lang="en-US" sz="2000" i="1">
                                <a:latin typeface="Cambria Math"/>
                                <a:cs typeface="Times New Roman" pitchFamily="18" charset="0"/>
                              </a:rPr>
                            </m:ctrlPr>
                          </m:sSubPr>
                          <m:e>
                            <m:r>
                              <a:rPr lang="en-US" sz="2000">
                                <a:latin typeface="Cambria Math"/>
                                <a:cs typeface="Times New Roman" pitchFamily="18" charset="0"/>
                              </a:rPr>
                              <m:t>𝑉𝐿𝑁</m:t>
                            </m:r>
                          </m:e>
                          <m:sub>
                            <m:r>
                              <a:rPr lang="en-US" sz="2000">
                                <a:latin typeface="Cambria Math"/>
                                <a:cs typeface="Times New Roman" pitchFamily="18" charset="0"/>
                              </a:rPr>
                              <m:t>𝑎𝑏𝑐</m:t>
                            </m:r>
                          </m:sub>
                        </m:sSub>
                      </m:e>
                    </m:d>
                    <m:r>
                      <a:rPr lang="en-US" sz="2000">
                        <a:latin typeface="Cambria Math"/>
                        <a:cs typeface="Times New Roman" pitchFamily="18" charset="0"/>
                      </a:rPr>
                      <m:t>=</m:t>
                    </m:r>
                    <m:d>
                      <m:dPr>
                        <m:begChr m:val="["/>
                        <m:endChr m:val="]"/>
                        <m:ctrlPr>
                          <a:rPr lang="en-US" sz="2000" i="1">
                            <a:latin typeface="Cambria Math"/>
                            <a:cs typeface="Times New Roman" pitchFamily="18" charset="0"/>
                          </a:rPr>
                        </m:ctrlPr>
                      </m:dPr>
                      <m:e>
                        <m:sSub>
                          <m:sSubPr>
                            <m:ctrlPr>
                              <a:rPr lang="en-US" sz="2000" i="1">
                                <a:latin typeface="Cambria Math"/>
                                <a:cs typeface="Times New Roman" pitchFamily="18" charset="0"/>
                              </a:rPr>
                            </m:ctrlPr>
                          </m:sSubPr>
                          <m:e>
                            <m:r>
                              <a:rPr lang="en-US" sz="2000">
                                <a:latin typeface="Cambria Math"/>
                                <a:cs typeface="Times New Roman" pitchFamily="18" charset="0"/>
                              </a:rPr>
                              <m:t>𝐴</m:t>
                            </m:r>
                          </m:e>
                          <m:sub>
                            <m:r>
                              <a:rPr lang="en-US" sz="2000">
                                <a:latin typeface="Cambria Math"/>
                                <a:cs typeface="Times New Roman" pitchFamily="18" charset="0"/>
                              </a:rPr>
                              <m:t>𝑡</m:t>
                            </m:r>
                          </m:sub>
                        </m:sSub>
                      </m:e>
                    </m:d>
                    <m:d>
                      <m:dPr>
                        <m:begChr m:val="{"/>
                        <m:endChr m:val="}"/>
                        <m:ctrlPr>
                          <a:rPr lang="en-US" sz="2000" i="1">
                            <a:latin typeface="Cambria Math"/>
                            <a:cs typeface="Times New Roman" pitchFamily="18" charset="0"/>
                          </a:rPr>
                        </m:ctrlPr>
                      </m:dPr>
                      <m:e>
                        <m:d>
                          <m:dPr>
                            <m:begChr m:val="["/>
                            <m:endChr m:val="]"/>
                            <m:ctrlPr>
                              <a:rPr lang="en-US" sz="2000" i="1">
                                <a:latin typeface="Cambria Math"/>
                                <a:cs typeface="Times New Roman" pitchFamily="18" charset="0"/>
                              </a:rPr>
                            </m:ctrlPr>
                          </m:dPr>
                          <m:e>
                            <m:sSub>
                              <m:sSubPr>
                                <m:ctrlPr>
                                  <a:rPr lang="en-US" sz="2000" i="1">
                                    <a:latin typeface="Cambria Math"/>
                                    <a:cs typeface="Times New Roman" pitchFamily="18" charset="0"/>
                                  </a:rPr>
                                </m:ctrlPr>
                              </m:sSubPr>
                              <m:e>
                                <m:r>
                                  <a:rPr lang="en-US" sz="2000">
                                    <a:latin typeface="Cambria Math"/>
                                    <a:cs typeface="Times New Roman" pitchFamily="18" charset="0"/>
                                  </a:rPr>
                                  <m:t>𝐸𝐿𝑁</m:t>
                                </m:r>
                              </m:e>
                              <m:sub>
                                <m:r>
                                  <a:rPr lang="en-US" sz="2000">
                                    <a:latin typeface="Cambria Math"/>
                                    <a:cs typeface="Times New Roman" pitchFamily="18" charset="0"/>
                                  </a:rPr>
                                  <m:t>𝐴𝐵𝐶</m:t>
                                </m:r>
                              </m:sub>
                            </m:sSub>
                          </m:e>
                        </m:d>
                        <m:r>
                          <a:rPr lang="en-US" sz="2000">
                            <a:latin typeface="Cambria Math"/>
                            <a:cs typeface="Times New Roman" pitchFamily="18" charset="0"/>
                          </a:rPr>
                          <m:t>−</m:t>
                        </m:r>
                        <m:d>
                          <m:dPr>
                            <m:begChr m:val="["/>
                            <m:endChr m:val="]"/>
                            <m:ctrlPr>
                              <a:rPr lang="en-US" sz="2000" i="1">
                                <a:latin typeface="Cambria Math"/>
                                <a:cs typeface="Times New Roman" pitchFamily="18" charset="0"/>
                              </a:rPr>
                            </m:ctrlPr>
                          </m:dPr>
                          <m:e>
                            <m:sSub>
                              <m:sSubPr>
                                <m:ctrlPr>
                                  <a:rPr lang="en-US" sz="2000" i="1">
                                    <a:latin typeface="Cambria Math"/>
                                    <a:cs typeface="Times New Roman" pitchFamily="18" charset="0"/>
                                  </a:rPr>
                                </m:ctrlPr>
                              </m:sSubPr>
                              <m:e>
                                <m:r>
                                  <a:rPr lang="en-US" sz="2000">
                                    <a:latin typeface="Cambria Math"/>
                                    <a:cs typeface="Times New Roman" pitchFamily="18" charset="0"/>
                                  </a:rPr>
                                  <m:t>𝑍𝑠𝑦𝑠</m:t>
                                </m:r>
                              </m:e>
                              <m:sub>
                                <m:r>
                                  <a:rPr lang="en-US" sz="2000">
                                    <a:latin typeface="Cambria Math"/>
                                    <a:cs typeface="Times New Roman" pitchFamily="18" charset="0"/>
                                  </a:rPr>
                                  <m:t>𝐴𝐵𝐶</m:t>
                                </m:r>
                              </m:sub>
                            </m:sSub>
                          </m:e>
                        </m:d>
                        <m:d>
                          <m:dPr>
                            <m:begChr m:val="["/>
                            <m:endChr m:val="]"/>
                            <m:ctrlPr>
                              <a:rPr lang="en-US" sz="2000" i="1">
                                <a:latin typeface="Cambria Math"/>
                                <a:cs typeface="Times New Roman" pitchFamily="18" charset="0"/>
                              </a:rPr>
                            </m:ctrlPr>
                          </m:dPr>
                          <m:e>
                            <m:sSub>
                              <m:sSubPr>
                                <m:ctrlPr>
                                  <a:rPr lang="en-US" sz="2000" i="1">
                                    <a:latin typeface="Cambria Math"/>
                                    <a:cs typeface="Times New Roman" pitchFamily="18" charset="0"/>
                                  </a:rPr>
                                </m:ctrlPr>
                              </m:sSubPr>
                              <m:e>
                                <m:r>
                                  <a:rPr lang="en-US" sz="2000">
                                    <a:latin typeface="Cambria Math"/>
                                    <a:cs typeface="Times New Roman" pitchFamily="18" charset="0"/>
                                  </a:rPr>
                                  <m:t>𝑑</m:t>
                                </m:r>
                              </m:e>
                              <m:sub>
                                <m:r>
                                  <a:rPr lang="en-US" sz="2000">
                                    <a:latin typeface="Cambria Math"/>
                                    <a:cs typeface="Times New Roman" pitchFamily="18" charset="0"/>
                                  </a:rPr>
                                  <m:t>𝑡</m:t>
                                </m:r>
                              </m:sub>
                            </m:sSub>
                          </m:e>
                        </m:d>
                        <m:d>
                          <m:dPr>
                            <m:begChr m:val="["/>
                            <m:endChr m:val="]"/>
                            <m:ctrlPr>
                              <a:rPr lang="en-US" sz="2000" i="1">
                                <a:latin typeface="Cambria Math"/>
                                <a:cs typeface="Times New Roman" pitchFamily="18" charset="0"/>
                              </a:rPr>
                            </m:ctrlPr>
                          </m:dPr>
                          <m:e>
                            <m:sSub>
                              <m:sSubPr>
                                <m:ctrlPr>
                                  <a:rPr lang="en-US" sz="2000" i="1">
                                    <a:latin typeface="Cambria Math"/>
                                    <a:cs typeface="Times New Roman" pitchFamily="18" charset="0"/>
                                  </a:rPr>
                                </m:ctrlPr>
                              </m:sSubPr>
                              <m:e>
                                <m:r>
                                  <a:rPr lang="en-US" sz="2000">
                                    <a:latin typeface="Cambria Math"/>
                                    <a:cs typeface="Times New Roman" pitchFamily="18" charset="0"/>
                                  </a:rPr>
                                  <m:t>𝐼</m:t>
                                </m:r>
                              </m:e>
                              <m:sub>
                                <m:r>
                                  <a:rPr lang="en-US" sz="2000">
                                    <a:latin typeface="Cambria Math"/>
                                    <a:cs typeface="Times New Roman" pitchFamily="18" charset="0"/>
                                  </a:rPr>
                                  <m:t>𝑎𝑏𝑐</m:t>
                                </m:r>
                              </m:sub>
                            </m:sSub>
                          </m:e>
                        </m:d>
                      </m:e>
                    </m:d>
                    <m:r>
                      <a:rPr lang="en-US" sz="2000">
                        <a:latin typeface="Cambria Math"/>
                        <a:cs typeface="Times New Roman" pitchFamily="18" charset="0"/>
                      </a:rPr>
                      <m:t>−</m:t>
                    </m:r>
                    <m:d>
                      <m:dPr>
                        <m:begChr m:val="["/>
                        <m:endChr m:val="]"/>
                        <m:ctrlPr>
                          <a:rPr lang="en-US" sz="2000" i="1">
                            <a:latin typeface="Cambria Math"/>
                            <a:cs typeface="Times New Roman" pitchFamily="18" charset="0"/>
                          </a:rPr>
                        </m:ctrlPr>
                      </m:dPr>
                      <m:e>
                        <m:sSub>
                          <m:sSubPr>
                            <m:ctrlPr>
                              <a:rPr lang="en-US" sz="2000" i="1">
                                <a:latin typeface="Cambria Math"/>
                                <a:cs typeface="Times New Roman" pitchFamily="18" charset="0"/>
                              </a:rPr>
                            </m:ctrlPr>
                          </m:sSubPr>
                          <m:e>
                            <m:r>
                              <a:rPr lang="en-US" sz="2000">
                                <a:latin typeface="Cambria Math"/>
                                <a:cs typeface="Times New Roman" pitchFamily="18" charset="0"/>
                              </a:rPr>
                              <m:t>𝐵</m:t>
                            </m:r>
                          </m:e>
                          <m:sub>
                            <m:r>
                              <a:rPr lang="en-US" sz="2000">
                                <a:latin typeface="Cambria Math"/>
                                <a:cs typeface="Times New Roman" pitchFamily="18" charset="0"/>
                              </a:rPr>
                              <m:t>𝑡</m:t>
                            </m:r>
                          </m:sub>
                        </m:sSub>
                      </m:e>
                    </m:d>
                    <m:d>
                      <m:dPr>
                        <m:begChr m:val="["/>
                        <m:endChr m:val="]"/>
                        <m:ctrlPr>
                          <a:rPr lang="en-US" sz="2000" i="1">
                            <a:latin typeface="Cambria Math"/>
                            <a:cs typeface="Times New Roman" pitchFamily="18" charset="0"/>
                          </a:rPr>
                        </m:ctrlPr>
                      </m:dPr>
                      <m:e>
                        <m:sSub>
                          <m:sSubPr>
                            <m:ctrlPr>
                              <a:rPr lang="en-US" sz="2000" i="1">
                                <a:latin typeface="Cambria Math"/>
                                <a:cs typeface="Times New Roman" pitchFamily="18" charset="0"/>
                              </a:rPr>
                            </m:ctrlPr>
                          </m:sSubPr>
                          <m:e>
                            <m:r>
                              <a:rPr lang="en-US" sz="2000">
                                <a:latin typeface="Cambria Math"/>
                                <a:cs typeface="Times New Roman" pitchFamily="18" charset="0"/>
                              </a:rPr>
                              <m:t>𝐼</m:t>
                            </m:r>
                          </m:e>
                          <m:sub>
                            <m:r>
                              <a:rPr lang="en-US" sz="2000">
                                <a:latin typeface="Cambria Math"/>
                                <a:cs typeface="Times New Roman" pitchFamily="18" charset="0"/>
                              </a:rPr>
                              <m:t>𝑎𝑏𝑐</m:t>
                            </m:r>
                          </m:sub>
                        </m:sSub>
                      </m:e>
                    </m:d>
                  </m:oMath>
                </a14:m>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156)</a:t>
                </a:r>
                <a:endParaRPr lang="en-US" sz="2000" dirty="0">
                  <a:latin typeface="Times New Roman" pitchFamily="18" charset="0"/>
                  <a:cs typeface="Times New Roman" pitchFamily="18" charset="0"/>
                </a:endParaRPr>
              </a:p>
              <a:p>
                <a:pPr marL="342900" lvl="2" indent="-342900">
                  <a:buFont typeface="Arial" pitchFamily="34" charset="0"/>
                  <a:buChar char="•"/>
                </a:pPr>
                <a:endParaRPr lang="en-US" sz="2400" dirty="0" smtClean="0"/>
              </a:p>
              <a:p>
                <a:pPr marL="800100" lvl="3" indent="-342900">
                  <a:buFont typeface="Arial" pitchFamily="34" charset="0"/>
                  <a:buChar char="•"/>
                </a:pPr>
                <a:endParaRPr lang="en-US" sz="2400" dirty="0" smtClean="0"/>
              </a:p>
            </p:txBody>
          </p:sp>
        </mc:Choice>
        <mc:Fallback>
          <p:sp>
            <p:nvSpPr>
              <p:cNvPr id="7" name="TextBox 6"/>
              <p:cNvSpPr txBox="1">
                <a:spLocks noRot="1" noChangeAspect="1" noMove="1" noResize="1" noEditPoints="1" noAdjustHandles="1" noChangeArrowheads="1" noChangeShapeType="1" noTextEdit="1"/>
              </p:cNvSpPr>
              <p:nvPr/>
            </p:nvSpPr>
            <p:spPr>
              <a:xfrm>
                <a:off x="381000" y="1835527"/>
                <a:ext cx="8458200" cy="4031873"/>
              </a:xfrm>
              <a:prstGeom prst="rect">
                <a:avLst/>
              </a:prstGeom>
              <a:blipFill rotWithShape="1">
                <a:blip r:embed="rId3"/>
                <a:stretch>
                  <a:fillRect l="-1009" t="-1208" r="-649"/>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200</a:t>
            </a:fld>
            <a:endParaRPr lang="en-US"/>
          </a:p>
        </p:txBody>
      </p:sp>
      <p:sp>
        <p:nvSpPr>
          <p:cNvPr id="8" name="TextBox 7"/>
          <p:cNvSpPr txBox="1"/>
          <p:nvPr/>
        </p:nvSpPr>
        <p:spPr>
          <a:xfrm>
            <a:off x="0" y="381000"/>
            <a:ext cx="9144000" cy="1077218"/>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a:t>
            </a:r>
            <a:r>
              <a:rPr lang="en-US" sz="3200" dirty="0" smtClean="0">
                <a:latin typeface="Times New Roman" pitchFamily="18" charset="0"/>
                <a:cs typeface="Times New Roman" pitchFamily="18" charset="0"/>
              </a:rPr>
              <a:t>Models</a:t>
            </a:r>
          </a:p>
          <a:p>
            <a:pPr lvl="1" algn="ctr"/>
            <a:r>
              <a:rPr lang="en-US" sz="3200" dirty="0" err="1" smtClean="0">
                <a:latin typeface="Times New Roman" pitchFamily="18" charset="0"/>
                <a:cs typeface="Times New Roman" pitchFamily="18" charset="0"/>
              </a:rPr>
              <a:t>Thevenin</a:t>
            </a:r>
            <a:r>
              <a:rPr lang="en-US" sz="3200" dirty="0" smtClean="0">
                <a:latin typeface="Times New Roman" pitchFamily="18" charset="0"/>
                <a:cs typeface="Times New Roman" pitchFamily="18" charset="0"/>
              </a:rPr>
              <a:t> </a:t>
            </a:r>
            <a:r>
              <a:rPr lang="en-US" sz="3200" dirty="0">
                <a:latin typeface="Times New Roman" pitchFamily="18" charset="0"/>
                <a:cs typeface="Times New Roman" pitchFamily="18" charset="0"/>
              </a:rPr>
              <a:t>Equivalent Circuit</a:t>
            </a:r>
          </a:p>
        </p:txBody>
      </p:sp>
    </p:spTree>
    <p:extLst>
      <p:ext uri="{BB962C8B-B14F-4D97-AF65-F5344CB8AC3E}">
        <p14:creationId xmlns:p14="http://schemas.microsoft.com/office/powerpoint/2010/main" val="2197885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mc:Choice xmlns:a14="http://schemas.microsoft.com/office/drawing/2010/main" Requires="a14">
          <p:sp>
            <p:nvSpPr>
              <p:cNvPr id="7" name="TextBox 6"/>
              <p:cNvSpPr txBox="1"/>
              <p:nvPr/>
            </p:nvSpPr>
            <p:spPr>
              <a:xfrm>
                <a:off x="381000" y="1724085"/>
                <a:ext cx="8534400" cy="4524315"/>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With </a:t>
                </a:r>
                <a:r>
                  <a:rPr lang="en-US" sz="2400" dirty="0">
                    <a:latin typeface="Times New Roman" pitchFamily="18" charset="0"/>
                    <a:cs typeface="Times New Roman" pitchFamily="18" charset="0"/>
                  </a:rPr>
                  <a:t>reference to equation </a:t>
                </a:r>
                <a:r>
                  <a:rPr lang="en-US" sz="2400" dirty="0" smtClean="0">
                    <a:latin typeface="Times New Roman" pitchFamily="18" charset="0"/>
                    <a:cs typeface="Times New Roman" pitchFamily="18" charset="0"/>
                  </a:rPr>
                  <a:t>(156), </a:t>
                </a:r>
                <a:r>
                  <a:rPr lang="en-US" sz="2400" dirty="0">
                    <a:latin typeface="Times New Roman" pitchFamily="18" charset="0"/>
                    <a:cs typeface="Times New Roman" pitchFamily="18" charset="0"/>
                  </a:rPr>
                  <a:t>the Thevenin equivalent voltages and impedances can be defined as</a:t>
                </a:r>
                <a:r>
                  <a:rPr lang="en-US" sz="2400" dirty="0" smtClean="0">
                    <a:latin typeface="Times New Roman" pitchFamily="18" charset="0"/>
                    <a:cs typeface="Times New Roman" pitchFamily="18" charset="0"/>
                  </a:rPr>
                  <a:t>:</a:t>
                </a:r>
              </a:p>
              <a:p>
                <a:pPr marL="342900" lvl="2" indent="-342900">
                  <a:buFont typeface="Arial" pitchFamily="34" charset="0"/>
                  <a:buChar char="•"/>
                </a:pPr>
                <a:endParaRPr lang="en-US" sz="2400" dirty="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𝐸𝑡h</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𝐸𝐿𝑁</m:t>
                            </m:r>
                          </m:e>
                          <m:sub>
                            <m:r>
                              <a:rPr lang="en-US" sz="2000" i="1">
                                <a:latin typeface="Cambria Math"/>
                              </a:rPr>
                              <m:t>𝐴𝐵𝐶</m:t>
                            </m:r>
                          </m:sub>
                        </m:sSub>
                      </m:e>
                    </m:d>
                  </m:oMath>
                </a14:m>
                <a:r>
                  <a:rPr lang="en-US" sz="2000" dirty="0" smtClean="0">
                    <a:latin typeface="Times New Roman" pitchFamily="18" charset="0"/>
                    <a:cs typeface="Times New Roman" pitchFamily="18" charset="0"/>
                  </a:rPr>
                  <a:t>			(157)</a:t>
                </a:r>
              </a:p>
              <a:p>
                <a:pPr algn="just"/>
                <a:endParaRPr lang="en-US" sz="2000" dirty="0" smtClean="0">
                  <a:latin typeface="Times New Roman" pitchFamily="18" charset="0"/>
                  <a:cs typeface="Times New Roman" pitchFamily="18" charset="0"/>
                </a:endParaRPr>
              </a:p>
              <a:p>
                <a:pPr marL="0" lvl="2" algn="just"/>
                <a:r>
                  <a:rPr lang="en-US" sz="20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𝑍𝑡h</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𝑍𝑠𝑦𝑠</m:t>
                            </m:r>
                          </m:e>
                          <m:sub>
                            <m:r>
                              <a:rPr lang="en-US" sz="2000" i="1">
                                <a:latin typeface="Cambria Math"/>
                              </a:rPr>
                              <m:t>𝐴𝐵𝐶</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𝑑</m:t>
                            </m:r>
                          </m:e>
                          <m:sub>
                            <m:r>
                              <a:rPr lang="en-US" sz="2000" i="1">
                                <a:latin typeface="Cambria Math"/>
                              </a:rPr>
                              <m:t>𝑡</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𝐵</m:t>
                            </m:r>
                          </m:e>
                          <m:sub>
                            <m:r>
                              <a:rPr lang="en-US" sz="2000" i="1">
                                <a:latin typeface="Cambria Math"/>
                              </a:rPr>
                              <m:t>𝑡</m:t>
                            </m:r>
                          </m:sub>
                        </m:sSub>
                      </m:e>
                    </m:d>
                  </m:oMath>
                </a14:m>
                <a:r>
                  <a:rPr lang="en-US" sz="2000" dirty="0" smtClean="0">
                    <a:latin typeface="Times New Roman" pitchFamily="18" charset="0"/>
                    <a:cs typeface="Times New Roman" pitchFamily="18" charset="0"/>
                  </a:rPr>
                  <a:t>	(158)</a:t>
                </a:r>
                <a:endParaRPr lang="en-US" sz="2000" dirty="0">
                  <a:latin typeface="Times New Roman" pitchFamily="18" charset="0"/>
                  <a:cs typeface="Times New Roman" pitchFamily="18" charset="0"/>
                </a:endParaRPr>
              </a:p>
              <a:p>
                <a:pPr marL="0" lvl="2"/>
                <a:endParaRPr lang="en-US" sz="2400" dirty="0">
                  <a:latin typeface="Times New Roman" pitchFamily="18" charset="0"/>
                  <a:cs typeface="Times New Roman" pitchFamily="18" charset="0"/>
                </a:endParaRPr>
              </a:p>
              <a:p>
                <a:pPr marL="800100" lvl="3" indent="-342900">
                  <a:buFont typeface="Arial" pitchFamily="34" charset="0"/>
                  <a:buChar char="•"/>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The definition of the Thevenin equivalent voltages and impedances as given in equation (157) and equation (158) are general and can be used for all transformer connections. </a:t>
                </a:r>
                <a:endParaRPr lang="en-US" sz="2400" b="1" dirty="0">
                  <a:solidFill>
                    <a:srgbClr val="FF0000"/>
                  </a:solidFill>
                  <a:latin typeface="Times New Roman" pitchFamily="18" charset="0"/>
                  <a:cs typeface="Times New Roman" pitchFamily="18" charset="0"/>
                </a:endParaRPr>
              </a:p>
              <a:p>
                <a:pPr marL="800100" lvl="3" indent="-342900">
                  <a:buFont typeface="Arial" pitchFamily="34" charset="0"/>
                  <a:buChar char="•"/>
                </a:pPr>
                <a:endParaRPr lang="en-US" sz="2400" dirty="0" smtClean="0">
                  <a:latin typeface="Times New Roman" pitchFamily="18" charset="0"/>
                  <a:cs typeface="Times New Roman" pitchFamily="18" charset="0"/>
                </a:endParaRPr>
              </a:p>
            </p:txBody>
          </p:sp>
        </mc:Choice>
        <mc:Fallback>
          <p:sp>
            <p:nvSpPr>
              <p:cNvPr id="7" name="TextBox 6"/>
              <p:cNvSpPr txBox="1">
                <a:spLocks noRot="1" noChangeAspect="1" noMove="1" noResize="1" noEditPoints="1" noAdjustHandles="1" noChangeArrowheads="1" noChangeShapeType="1" noTextEdit="1"/>
              </p:cNvSpPr>
              <p:nvPr/>
            </p:nvSpPr>
            <p:spPr>
              <a:xfrm>
                <a:off x="381000" y="1724085"/>
                <a:ext cx="8534400" cy="4524315"/>
              </a:xfrm>
              <a:prstGeom prst="rect">
                <a:avLst/>
              </a:prstGeom>
              <a:blipFill rotWithShape="1">
                <a:blip r:embed="rId3"/>
                <a:stretch>
                  <a:fillRect l="-1000" t="-1078"/>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201</a:t>
            </a:fld>
            <a:endParaRPr lang="en-US"/>
          </a:p>
        </p:txBody>
      </p:sp>
      <p:sp>
        <p:nvSpPr>
          <p:cNvPr id="8" name="TextBox 7"/>
          <p:cNvSpPr txBox="1"/>
          <p:nvPr/>
        </p:nvSpPr>
        <p:spPr>
          <a:xfrm>
            <a:off x="0" y="381000"/>
            <a:ext cx="9144000" cy="1077218"/>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a:t>
            </a:r>
            <a:r>
              <a:rPr lang="en-US" sz="3200" dirty="0" smtClean="0">
                <a:latin typeface="Times New Roman" pitchFamily="18" charset="0"/>
                <a:cs typeface="Times New Roman" pitchFamily="18" charset="0"/>
              </a:rPr>
              <a:t>Models</a:t>
            </a:r>
          </a:p>
          <a:p>
            <a:pPr lvl="1" algn="ctr"/>
            <a:r>
              <a:rPr lang="en-US" sz="3200" dirty="0" err="1" smtClean="0">
                <a:latin typeface="Times New Roman" pitchFamily="18" charset="0"/>
                <a:cs typeface="Times New Roman" pitchFamily="18" charset="0"/>
              </a:rPr>
              <a:t>Thevenin</a:t>
            </a:r>
            <a:r>
              <a:rPr lang="en-US" sz="3200" dirty="0" smtClean="0">
                <a:latin typeface="Times New Roman" pitchFamily="18" charset="0"/>
                <a:cs typeface="Times New Roman" pitchFamily="18" charset="0"/>
              </a:rPr>
              <a:t> </a:t>
            </a:r>
            <a:r>
              <a:rPr lang="en-US" sz="3200" dirty="0">
                <a:latin typeface="Times New Roman" pitchFamily="18" charset="0"/>
                <a:cs typeface="Times New Roman" pitchFamily="18" charset="0"/>
              </a:rPr>
              <a:t>Equivalent Circuit</a:t>
            </a:r>
          </a:p>
        </p:txBody>
      </p:sp>
    </p:spTree>
    <p:extLst>
      <p:ext uri="{BB962C8B-B14F-4D97-AF65-F5344CB8AC3E}">
        <p14:creationId xmlns:p14="http://schemas.microsoft.com/office/powerpoint/2010/main" val="1146068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lvl="1" algn="ctr" rtl="0">
              <a:spcBef>
                <a:spcPct val="0"/>
              </a:spcBef>
            </a:pPr>
            <a:r>
              <a:rPr lang="en-US" sz="3200" dirty="0">
                <a:latin typeface="Times New Roman" pitchFamily="18" charset="0"/>
                <a:cs typeface="Times New Roman" pitchFamily="18" charset="0"/>
              </a:rPr>
              <a:t>Part </a:t>
            </a:r>
            <a:r>
              <a:rPr lang="en-US" sz="3200" dirty="0" smtClean="0">
                <a:latin typeface="Times New Roman" pitchFamily="18" charset="0"/>
                <a:cs typeface="Times New Roman" pitchFamily="18" charset="0"/>
              </a:rPr>
              <a:t>4: Center –Tapped Transformers and </a:t>
            </a:r>
            <a:r>
              <a:rPr lang="en-US" sz="3200" dirty="0" err="1" smtClean="0">
                <a:latin typeface="Times New Roman" pitchFamily="18" charset="0"/>
                <a:cs typeface="Times New Roman" pitchFamily="18" charset="0"/>
              </a:rPr>
              <a:t>Secondaries</a:t>
            </a:r>
            <a:r>
              <a:rPr lang="en-US" sz="3200" dirty="0" smtClean="0">
                <a:latin typeface="Times New Roman" pitchFamily="18" charset="0"/>
                <a:cs typeface="Times New Roman" pitchFamily="18" charset="0"/>
              </a:rPr>
              <a:t/>
            </a:r>
            <a:br>
              <a:rPr lang="en-US" sz="3200" dirty="0" smtClean="0">
                <a:latin typeface="Times New Roman" pitchFamily="18" charset="0"/>
                <a:cs typeface="Times New Roman" pitchFamily="18" charset="0"/>
              </a:rPr>
            </a:br>
            <a:endParaRPr lang="en-US" sz="3200" dirty="0">
              <a:latin typeface="Times New Roman" pitchFamily="18" charset="0"/>
              <a:cs typeface="Times New Roman" pitchFamily="18" charset="0"/>
            </a:endParaRPr>
          </a:p>
        </p:txBody>
      </p:sp>
      <p:sp>
        <p:nvSpPr>
          <p:cNvPr id="3" name="Content Placeholder 2"/>
          <p:cNvSpPr>
            <a:spLocks noGrp="1"/>
          </p:cNvSpPr>
          <p:nvPr>
            <p:ph idx="1"/>
          </p:nvPr>
        </p:nvSpPr>
        <p:spPr>
          <a:xfrm>
            <a:off x="533400" y="1371600"/>
            <a:ext cx="8229600" cy="5181600"/>
          </a:xfrm>
        </p:spPr>
        <p:txBody>
          <a:bodyPr>
            <a:normAutofit/>
          </a:bodyPr>
          <a:lstStyle/>
          <a:p>
            <a:r>
              <a:rPr lang="en-US" sz="2600" dirty="0" smtClean="0"/>
              <a:t>Center </a:t>
            </a:r>
            <a:r>
              <a:rPr lang="en-US" sz="2600" dirty="0"/>
              <a:t>–Tapped Transformers and </a:t>
            </a:r>
            <a:r>
              <a:rPr lang="en-US" sz="2600" dirty="0" err="1"/>
              <a:t>Secondaries</a:t>
            </a:r>
            <a:endParaRPr lang="en-US" sz="2600" dirty="0"/>
          </a:p>
          <a:p>
            <a:pPr lvl="1"/>
            <a:r>
              <a:rPr lang="en-US" sz="2400" dirty="0" smtClean="0"/>
              <a:t>Center-Tapped </a:t>
            </a:r>
            <a:r>
              <a:rPr lang="en-US" sz="2400" dirty="0"/>
              <a:t>Single-Phase Transformer</a:t>
            </a:r>
          </a:p>
          <a:p>
            <a:pPr lvl="2"/>
            <a:r>
              <a:rPr lang="en-US" sz="2400" dirty="0"/>
              <a:t>Matrix Equations</a:t>
            </a:r>
          </a:p>
          <a:p>
            <a:pPr lvl="2"/>
            <a:r>
              <a:rPr lang="en-US" sz="2400" dirty="0"/>
              <a:t>Center-Tapped Transformer Serving Loads through a Triplex </a:t>
            </a:r>
            <a:r>
              <a:rPr lang="en-US" sz="2400" dirty="0" smtClean="0"/>
              <a:t>Secondary</a:t>
            </a:r>
          </a:p>
          <a:p>
            <a:pPr lvl="1"/>
            <a:r>
              <a:rPr lang="en-US" sz="2400" dirty="0" smtClean="0"/>
              <a:t>Underground </a:t>
            </a:r>
            <a:r>
              <a:rPr lang="en-US" sz="2400" dirty="0"/>
              <a:t>Wye-Delta Transformer Bank with a Center Tapped Transformer </a:t>
            </a:r>
            <a:endParaRPr lang="en-US" sz="2400" dirty="0" smtClean="0"/>
          </a:p>
          <a:p>
            <a:pPr lvl="1"/>
            <a:r>
              <a:rPr lang="en-US" sz="2400" dirty="0" smtClean="0"/>
              <a:t>Leading </a:t>
            </a:r>
            <a:r>
              <a:rPr lang="en-US" sz="2400" dirty="0"/>
              <a:t>Open Wye-Open Delta Transformer </a:t>
            </a:r>
            <a:r>
              <a:rPr lang="en-US" sz="2400" dirty="0" smtClean="0"/>
              <a:t>Connection</a:t>
            </a:r>
          </a:p>
          <a:p>
            <a:pPr lvl="1"/>
            <a:r>
              <a:rPr lang="en-US" sz="2400" dirty="0" smtClean="0"/>
              <a:t>Lagging </a:t>
            </a:r>
            <a:r>
              <a:rPr lang="en-US" sz="2400" dirty="0"/>
              <a:t>Open Wye-Open Delta </a:t>
            </a:r>
            <a:r>
              <a:rPr lang="en-US" sz="2400" dirty="0" smtClean="0"/>
              <a:t>Connection</a:t>
            </a:r>
          </a:p>
          <a:p>
            <a:pPr lvl="1"/>
            <a:r>
              <a:rPr lang="en-US" sz="2400" dirty="0" smtClean="0"/>
              <a:t>Four </a:t>
            </a:r>
            <a:r>
              <a:rPr lang="en-US" sz="2400" dirty="0"/>
              <a:t>Wire Secondary</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202</a:t>
            </a:fld>
            <a:endParaRPr lang="en-US"/>
          </a:p>
        </p:txBody>
      </p:sp>
    </p:spTree>
    <p:extLst>
      <p:ext uri="{BB962C8B-B14F-4D97-AF65-F5344CB8AC3E}">
        <p14:creationId xmlns:p14="http://schemas.microsoft.com/office/powerpoint/2010/main" val="911065206"/>
      </p:ext>
    </p:extLst>
  </p:cSld>
  <p:clrMapOvr>
    <a:masterClrMapping/>
  </p:clrMapOvr>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457200" y="1917680"/>
            <a:ext cx="8382000" cy="2677656"/>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The </a:t>
            </a:r>
            <a:r>
              <a:rPr lang="en-US" sz="2400" dirty="0" smtClean="0">
                <a:latin typeface="Times New Roman" pitchFamily="18" charset="0"/>
                <a:cs typeface="Times New Roman" pitchFamily="18" charset="0"/>
              </a:rPr>
              <a:t>standard method of providing three-wire service is from a center-tapped single-phase transformer.</a:t>
            </a:r>
          </a:p>
          <a:p>
            <a:pPr marL="0" lvl="2"/>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In this type of connection there are two 120 volt circuits and one 240-volt circuit. </a:t>
            </a:r>
          </a:p>
          <a:p>
            <a:pPr marL="0" lvl="2"/>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There are two types of center tapped transformers. </a:t>
            </a:r>
            <a:endParaRPr lang="en-US" b="1" dirty="0" smtClean="0">
              <a:solidFill>
                <a:srgbClr val="FF0000"/>
              </a:solidFill>
            </a:endParaRPr>
          </a:p>
        </p:txBody>
      </p:sp>
      <p:sp>
        <p:nvSpPr>
          <p:cNvPr id="6" name="TextBox 5"/>
          <p:cNvSpPr txBox="1"/>
          <p:nvPr/>
        </p:nvSpPr>
        <p:spPr>
          <a:xfrm>
            <a:off x="0" y="558225"/>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 </a:t>
            </a:r>
            <a:endParaRPr lang="en-US" sz="3200" dirty="0">
              <a:latin typeface="Times New Roman" pitchFamily="18" charset="0"/>
              <a:cs typeface="Times New Roman" pitchFamily="18" charset="0"/>
            </a:endParaRPr>
          </a:p>
        </p:txBody>
      </p:sp>
      <p:sp>
        <p:nvSpPr>
          <p:cNvPr id="3" name="Slide Number Placeholder 2"/>
          <p:cNvSpPr>
            <a:spLocks noGrp="1"/>
          </p:cNvSpPr>
          <p:nvPr>
            <p:ph type="sldNum" sz="quarter" idx="12"/>
          </p:nvPr>
        </p:nvSpPr>
        <p:spPr/>
        <p:txBody>
          <a:bodyPr/>
          <a:lstStyle/>
          <a:p>
            <a:fld id="{B6F15528-21DE-4FAA-801E-634DDDAF4B2B}" type="slidenum">
              <a:rPr lang="en-US" smtClean="0"/>
              <a:pPr/>
              <a:t>203</a:t>
            </a:fld>
            <a:endParaRPr lang="en-US"/>
          </a:p>
        </p:txBody>
      </p:sp>
    </p:spTree>
    <p:extLst>
      <p:ext uri="{BB962C8B-B14F-4D97-AF65-F5344CB8AC3E}">
        <p14:creationId xmlns:p14="http://schemas.microsoft.com/office/powerpoint/2010/main" val="4249576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457200" y="1463219"/>
            <a:ext cx="8382000" cy="4708981"/>
          </a:xfrm>
          <a:prstGeom prst="rect">
            <a:avLst/>
          </a:prstGeom>
          <a:noFill/>
        </p:spPr>
        <p:txBody>
          <a:bodyPr wrap="square" rtlCol="0">
            <a:spAutoFit/>
          </a:bodyPr>
          <a:lstStyle/>
          <a:p>
            <a:pPr marL="342900" lvl="2" indent="-342900">
              <a:buFont typeface="Wingdings" pitchFamily="2" charset="2"/>
              <a:buChar char="Ø"/>
            </a:pPr>
            <a:r>
              <a:rPr lang="en-US" sz="2000" dirty="0" smtClean="0">
                <a:latin typeface="Times New Roman" pitchFamily="18" charset="0"/>
                <a:cs typeface="Times New Roman" pitchFamily="18" charset="0"/>
              </a:rPr>
              <a:t>The </a:t>
            </a:r>
            <a:r>
              <a:rPr lang="en-US" sz="2000" dirty="0">
                <a:latin typeface="Times New Roman" pitchFamily="18" charset="0"/>
                <a:cs typeface="Times New Roman" pitchFamily="18" charset="0"/>
              </a:rPr>
              <a:t>first is as shown in Figure </a:t>
            </a:r>
            <a:r>
              <a:rPr lang="en-US" sz="2000" dirty="0" smtClean="0">
                <a:latin typeface="Times New Roman" pitchFamily="18" charset="0"/>
                <a:cs typeface="Times New Roman" pitchFamily="18" charset="0"/>
              </a:rPr>
              <a:t>13.0.</a:t>
            </a:r>
            <a:endParaRPr lang="en-US" sz="2000" dirty="0">
              <a:latin typeface="Times New Roman" pitchFamily="18" charset="0"/>
              <a:cs typeface="Times New Roman" pitchFamily="18" charset="0"/>
            </a:endParaRPr>
          </a:p>
          <a:p>
            <a:pPr marL="0" lvl="2"/>
            <a:endParaRPr lang="en-US" sz="2000" dirty="0" smtClean="0"/>
          </a:p>
          <a:p>
            <a:pPr marL="0" lvl="2"/>
            <a:r>
              <a:rPr lang="en-US" sz="2000" dirty="0">
                <a:latin typeface="Times New Roman" pitchFamily="18" charset="0"/>
                <a:cs typeface="Times New Roman" pitchFamily="18" charset="0"/>
              </a:rPr>
              <a:t>Figure </a:t>
            </a:r>
            <a:r>
              <a:rPr lang="en-US" sz="2000" dirty="0" smtClean="0">
                <a:latin typeface="Times New Roman" pitchFamily="18" charset="0"/>
                <a:cs typeface="Times New Roman" pitchFamily="18" charset="0"/>
              </a:rPr>
              <a:t>13.0</a:t>
            </a:r>
            <a:endParaRPr lang="en-US" sz="2000" dirty="0">
              <a:latin typeface="Times New Roman" pitchFamily="18" charset="0"/>
              <a:cs typeface="Times New Roman" pitchFamily="18" charset="0"/>
            </a:endParaRPr>
          </a:p>
          <a:p>
            <a:pPr marL="0" lvl="2"/>
            <a:endParaRPr lang="en-US" sz="2000" dirty="0"/>
          </a:p>
          <a:p>
            <a:pPr marL="285750" lvl="2" indent="-285750">
              <a:buFont typeface="Arial" pitchFamily="34" charset="0"/>
              <a:buChar char="•"/>
            </a:pPr>
            <a:endParaRPr lang="en-US" sz="2000" dirty="0" smtClean="0"/>
          </a:p>
          <a:p>
            <a:pPr marL="285750" lvl="2" indent="-285750">
              <a:buFont typeface="Arial" pitchFamily="34" charset="0"/>
              <a:buChar char="•"/>
            </a:pPr>
            <a:endParaRPr lang="en-US" sz="2000" dirty="0" smtClean="0"/>
          </a:p>
          <a:p>
            <a:pPr marL="285750" lvl="2" indent="-285750">
              <a:buFont typeface="Arial" pitchFamily="34" charset="0"/>
              <a:buChar char="•"/>
            </a:pPr>
            <a:endParaRPr lang="en-US" sz="2000" dirty="0"/>
          </a:p>
          <a:p>
            <a:pPr marL="285750" lvl="2" indent="-285750">
              <a:buFont typeface="Arial" pitchFamily="34" charset="0"/>
              <a:buChar char="•"/>
            </a:pPr>
            <a:endParaRPr lang="en-US" sz="2000" dirty="0" smtClean="0"/>
          </a:p>
          <a:p>
            <a:pPr marL="0" lvl="2"/>
            <a:endParaRPr lang="en-US" sz="2000" dirty="0" smtClean="0"/>
          </a:p>
          <a:p>
            <a:pPr marL="285750" lvl="2" indent="-285750">
              <a:buFont typeface="Arial" pitchFamily="34" charset="0"/>
              <a:buChar char="•"/>
            </a:pPr>
            <a:endParaRPr lang="en-US" sz="2000" dirty="0" smtClean="0"/>
          </a:p>
          <a:p>
            <a:pPr marL="342900" lvl="2" indent="-342900">
              <a:buFont typeface="Wingdings" pitchFamily="2" charset="2"/>
              <a:buChar char="Ø"/>
            </a:pPr>
            <a:r>
              <a:rPr lang="en-US" sz="2000" dirty="0" smtClean="0">
                <a:latin typeface="Times New Roman" pitchFamily="18" charset="0"/>
                <a:cs typeface="Times New Roman" pitchFamily="18" charset="0"/>
              </a:rPr>
              <a:t>Here </a:t>
            </a:r>
            <a:r>
              <a:rPr lang="en-US" sz="2000" dirty="0">
                <a:latin typeface="Times New Roman" pitchFamily="18" charset="0"/>
                <a:cs typeface="Times New Roman" pitchFamily="18" charset="0"/>
              </a:rPr>
              <a:t>the secondary consists of one winding that is center </a:t>
            </a:r>
            <a:r>
              <a:rPr lang="en-US" sz="2000" dirty="0" smtClean="0">
                <a:latin typeface="Times New Roman" pitchFamily="18" charset="0"/>
                <a:cs typeface="Times New Roman" pitchFamily="18" charset="0"/>
              </a:rPr>
              <a:t>tapped. The secondary voltage of this transformer will be specified as 240/120 volts.</a:t>
            </a:r>
          </a:p>
          <a:p>
            <a:pPr marL="285750" lvl="2" indent="-285750">
              <a:buFont typeface="Arial" pitchFamily="34" charset="0"/>
              <a:buChar char="•"/>
            </a:pPr>
            <a:endParaRPr lang="en-US" sz="2000" dirty="0">
              <a:latin typeface="Times New Roman" pitchFamily="18" charset="0"/>
              <a:cs typeface="Times New Roman" pitchFamily="18" charset="0"/>
            </a:endParaRPr>
          </a:p>
          <a:p>
            <a:pPr marL="342900" lvl="2" indent="-342900">
              <a:buFont typeface="Wingdings" pitchFamily="2" charset="2"/>
              <a:buChar char="Ø"/>
            </a:pPr>
            <a:r>
              <a:rPr lang="en-US" sz="2000" dirty="0" smtClean="0">
                <a:latin typeface="Times New Roman" pitchFamily="18" charset="0"/>
                <a:cs typeface="Times New Roman" pitchFamily="18" charset="0"/>
              </a:rPr>
              <a:t>The 240/120 volts secondary rating specifies that the full winding voltage </a:t>
            </a:r>
            <a:r>
              <a:rPr lang="en-US" sz="2000" dirty="0">
                <a:latin typeface="Times New Roman" pitchFamily="18" charset="0"/>
                <a:cs typeface="Times New Roman" pitchFamily="18" charset="0"/>
              </a:rPr>
              <a:t>i</a:t>
            </a:r>
            <a:r>
              <a:rPr lang="en-US" sz="2000" dirty="0" smtClean="0">
                <a:latin typeface="Times New Roman" pitchFamily="18" charset="0"/>
                <a:cs typeface="Times New Roman" pitchFamily="18" charset="0"/>
              </a:rPr>
              <a:t>s 240 volts with the center tap providing two 120 volt circuits</a:t>
            </a:r>
            <a:r>
              <a:rPr lang="en-US" sz="2000" dirty="0" smtClean="0">
                <a:latin typeface="Times New Roman" pitchFamily="18" charset="0"/>
                <a:cs typeface="Times New Roman" pitchFamily="18" charset="0"/>
              </a:rPr>
              <a:t>.</a:t>
            </a:r>
            <a:endParaRPr lang="en-US" sz="2000" dirty="0" smtClean="0">
              <a:latin typeface="Times New Roman" pitchFamily="18" charset="0"/>
              <a:cs typeface="Times New Roman" pitchFamily="18" charset="0"/>
            </a:endParaRPr>
          </a:p>
        </p:txBody>
      </p:sp>
      <p:sp>
        <p:nvSpPr>
          <p:cNvPr id="6" name="TextBox 5"/>
          <p:cNvSpPr txBox="1"/>
          <p:nvPr/>
        </p:nvSpPr>
        <p:spPr>
          <a:xfrm>
            <a:off x="0" y="558225"/>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 </a:t>
            </a:r>
            <a:endParaRPr lang="en-US" sz="3200" dirty="0">
              <a:latin typeface="Times New Roman" pitchFamily="18" charset="0"/>
              <a:cs typeface="Times New Roman" pitchFamily="18" charset="0"/>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24705" y="1995408"/>
            <a:ext cx="3828495" cy="2195592"/>
          </a:xfrm>
          <a:prstGeom prst="rect">
            <a:avLst/>
          </a:prstGeom>
        </p:spPr>
      </p:pic>
      <p:sp>
        <p:nvSpPr>
          <p:cNvPr id="3" name="Slide Number Placeholder 2"/>
          <p:cNvSpPr>
            <a:spLocks noGrp="1"/>
          </p:cNvSpPr>
          <p:nvPr>
            <p:ph type="sldNum" sz="quarter" idx="12"/>
          </p:nvPr>
        </p:nvSpPr>
        <p:spPr/>
        <p:txBody>
          <a:bodyPr/>
          <a:lstStyle/>
          <a:p>
            <a:fld id="{B6F15528-21DE-4FAA-801E-634DDDAF4B2B}" type="slidenum">
              <a:rPr lang="en-US" smtClean="0"/>
              <a:pPr/>
              <a:t>204</a:t>
            </a:fld>
            <a:endParaRPr lang="en-US"/>
          </a:p>
        </p:txBody>
      </p:sp>
    </p:spTree>
    <p:extLst>
      <p:ext uri="{BB962C8B-B14F-4D97-AF65-F5344CB8AC3E}">
        <p14:creationId xmlns:p14="http://schemas.microsoft.com/office/powerpoint/2010/main" val="3251656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457200" y="1597997"/>
            <a:ext cx="8305800" cy="4955203"/>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A </a:t>
            </a:r>
            <a:r>
              <a:rPr lang="en-US" sz="2400" dirty="0">
                <a:latin typeface="Times New Roman" pitchFamily="18" charset="0"/>
                <a:cs typeface="Times New Roman" pitchFamily="18" charset="0"/>
              </a:rPr>
              <a:t>second type is as shown in Figure </a:t>
            </a:r>
            <a:r>
              <a:rPr lang="en-US" sz="2400" dirty="0" smtClean="0">
                <a:latin typeface="Times New Roman" pitchFamily="18" charset="0"/>
                <a:cs typeface="Times New Roman" pitchFamily="18" charset="0"/>
              </a:rPr>
              <a:t>14.0.</a:t>
            </a:r>
            <a:endParaRPr lang="en-US" sz="2400" dirty="0">
              <a:latin typeface="Times New Roman" pitchFamily="18" charset="0"/>
              <a:cs typeface="Times New Roman" pitchFamily="18" charset="0"/>
            </a:endParaRPr>
          </a:p>
          <a:p>
            <a:pPr marL="285750" lvl="2" indent="-285750">
              <a:buFont typeface="Arial" pitchFamily="34" charset="0"/>
              <a:buChar char="•"/>
            </a:pPr>
            <a:endParaRPr lang="en-US" dirty="0"/>
          </a:p>
          <a:p>
            <a:pPr marL="457200" lvl="4"/>
            <a:endParaRPr lang="en-US" sz="2800" dirty="0" smtClean="0"/>
          </a:p>
          <a:p>
            <a:pPr marL="457200" lvl="4"/>
            <a:endParaRPr lang="en-US" sz="2800" dirty="0" smtClean="0"/>
          </a:p>
          <a:p>
            <a:pPr marL="457200" lvl="4"/>
            <a:endParaRPr lang="en-US" sz="2800" dirty="0" smtClean="0"/>
          </a:p>
          <a:p>
            <a:pPr marL="457200" lvl="4"/>
            <a:r>
              <a:rPr lang="en-US" dirty="0"/>
              <a:t> </a:t>
            </a:r>
            <a:r>
              <a:rPr lang="en-US" sz="2000" dirty="0">
                <a:latin typeface="Times New Roman" pitchFamily="18" charset="0"/>
                <a:cs typeface="Times New Roman" pitchFamily="18" charset="0"/>
              </a:rPr>
              <a:t>Figure </a:t>
            </a:r>
            <a:r>
              <a:rPr lang="en-US" sz="2000" dirty="0" smtClean="0">
                <a:latin typeface="Times New Roman" pitchFamily="18" charset="0"/>
                <a:cs typeface="Times New Roman" pitchFamily="18" charset="0"/>
              </a:rPr>
              <a:t>14.0</a:t>
            </a:r>
          </a:p>
          <a:p>
            <a:pPr marL="457200" lvl="4"/>
            <a:endParaRPr lang="en-US" sz="2800" dirty="0" smtClean="0"/>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Here </a:t>
            </a:r>
            <a:r>
              <a:rPr lang="en-US" sz="2400" dirty="0">
                <a:latin typeface="Times New Roman" pitchFamily="18" charset="0"/>
                <a:cs typeface="Times New Roman" pitchFamily="18" charset="0"/>
              </a:rPr>
              <a:t>the transformer consists of a three winding transformer with the two secondary windings  connected in </a:t>
            </a:r>
            <a:r>
              <a:rPr lang="en-US" sz="2400" dirty="0" smtClean="0">
                <a:latin typeface="Times New Roman" pitchFamily="18" charset="0"/>
                <a:cs typeface="Times New Roman" pitchFamily="18" charset="0"/>
              </a:rPr>
              <a:t>series.</a:t>
            </a:r>
            <a:endParaRPr lang="en-US" sz="2400" dirty="0">
              <a:latin typeface="Times New Roman" pitchFamily="18" charset="0"/>
              <a:cs typeface="Times New Roman" pitchFamily="18" charset="0"/>
            </a:endParaRPr>
          </a:p>
          <a:p>
            <a:pPr marL="285750" lvl="2" indent="-285750">
              <a:buFont typeface="Arial" pitchFamily="34" charset="0"/>
              <a:buChar char="•"/>
            </a:pPr>
            <a:endParaRPr lang="en-US" sz="2400" dirty="0">
              <a:latin typeface="Times New Roman" pitchFamily="18" charset="0"/>
              <a:cs typeface="Times New Roman" pitchFamily="18" charset="0"/>
            </a:endParaRPr>
          </a:p>
          <a:p>
            <a:pPr marL="342900" lvl="2" indent="-342900">
              <a:buFont typeface="Wingdings" pitchFamily="2" charset="2"/>
              <a:buChar char="Ø"/>
            </a:pPr>
            <a:r>
              <a:rPr lang="en-US" sz="2400" dirty="0">
                <a:latin typeface="Times New Roman" pitchFamily="18" charset="0"/>
                <a:cs typeface="Times New Roman" pitchFamily="18" charset="0"/>
              </a:rPr>
              <a:t>The secondary of this transformer is specified in 120/240 </a:t>
            </a:r>
            <a:r>
              <a:rPr lang="en-US" sz="2400" dirty="0" smtClean="0">
                <a:latin typeface="Times New Roman" pitchFamily="18" charset="0"/>
                <a:cs typeface="Times New Roman" pitchFamily="18" charset="0"/>
              </a:rPr>
              <a:t>volts.</a:t>
            </a:r>
            <a:endParaRPr lang="en-US" sz="2400" dirty="0">
              <a:latin typeface="Times New Roman" pitchFamily="18" charset="0"/>
              <a:cs typeface="Times New Roman" pitchFamily="18" charset="0"/>
            </a:endParaRPr>
          </a:p>
          <a:p>
            <a:pPr marL="342900" lvl="2" indent="-342900"/>
            <a:endParaRPr lang="en-US" dirty="0" smtClean="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67062" y="2286000"/>
            <a:ext cx="2809875" cy="2103650"/>
          </a:xfrm>
          <a:prstGeom prst="rect">
            <a:avLst/>
          </a:prstGeom>
        </p:spPr>
      </p:pic>
      <p:sp>
        <p:nvSpPr>
          <p:cNvPr id="5" name="Slide Number Placeholder 4"/>
          <p:cNvSpPr>
            <a:spLocks noGrp="1"/>
          </p:cNvSpPr>
          <p:nvPr>
            <p:ph type="sldNum" sz="quarter" idx="12"/>
          </p:nvPr>
        </p:nvSpPr>
        <p:spPr/>
        <p:txBody>
          <a:bodyPr/>
          <a:lstStyle/>
          <a:p>
            <a:fld id="{B6F15528-21DE-4FAA-801E-634DDDAF4B2B}" type="slidenum">
              <a:rPr lang="en-US" smtClean="0"/>
              <a:pPr/>
              <a:t>205</a:t>
            </a:fld>
            <a:endParaRPr lang="en-US"/>
          </a:p>
        </p:txBody>
      </p:sp>
      <p:sp>
        <p:nvSpPr>
          <p:cNvPr id="8" name="TextBox 7"/>
          <p:cNvSpPr txBox="1"/>
          <p:nvPr/>
        </p:nvSpPr>
        <p:spPr>
          <a:xfrm>
            <a:off x="0" y="558225"/>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 </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433320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381000" y="1274088"/>
            <a:ext cx="8458200" cy="5355312"/>
          </a:xfrm>
          <a:prstGeom prst="rect">
            <a:avLst/>
          </a:prstGeom>
          <a:noFill/>
        </p:spPr>
        <p:txBody>
          <a:bodyPr wrap="square" rtlCol="0">
            <a:spAutoFit/>
          </a:bodyPr>
          <a:lstStyle/>
          <a:p>
            <a:pPr marL="342900" lvl="2" indent="-342900">
              <a:buFont typeface="Arial" pitchFamily="34" charset="0"/>
              <a:buChar char="•"/>
            </a:pPr>
            <a:endParaRPr lang="en-US" dirty="0" smtClean="0"/>
          </a:p>
          <a:p>
            <a:pPr marL="342900" lvl="2" indent="-342900">
              <a:buFont typeface="Wingdings" pitchFamily="2" charset="2"/>
              <a:buChar char="Ø"/>
            </a:pPr>
            <a:r>
              <a:rPr lang="en-US" sz="2400" dirty="0" smtClean="0">
                <a:latin typeface="Times New Roman" pitchFamily="18" charset="0"/>
                <a:cs typeface="Times New Roman" pitchFamily="18" charset="0"/>
              </a:rPr>
              <a:t>The model of the center-tapped transformer of Figure 13.0 and 14.0 is shown in Figure 15.0.</a:t>
            </a:r>
          </a:p>
          <a:p>
            <a:pPr marL="285750" lvl="2" indent="-285750">
              <a:buFont typeface="Arial" pitchFamily="34" charset="0"/>
              <a:buChar char="•"/>
            </a:pPr>
            <a:endParaRPr lang="en-US" dirty="0" smtClean="0"/>
          </a:p>
          <a:p>
            <a:pPr marL="285750" lvl="2" indent="-285750">
              <a:buFont typeface="Arial" pitchFamily="34" charset="0"/>
              <a:buChar char="•"/>
            </a:pPr>
            <a:endParaRPr lang="en-US" dirty="0" smtClean="0"/>
          </a:p>
          <a:p>
            <a:pPr marL="285750" lvl="2" indent="-285750">
              <a:buFont typeface="Arial" pitchFamily="34" charset="0"/>
              <a:buChar char="•"/>
            </a:pPr>
            <a:endParaRPr lang="en-US" dirty="0"/>
          </a:p>
          <a:p>
            <a:pPr marL="0" lvl="2"/>
            <a:r>
              <a:rPr lang="en-US" dirty="0" smtClean="0"/>
              <a:t>	</a:t>
            </a:r>
            <a:r>
              <a:rPr lang="en-US" sz="2000" dirty="0" smtClean="0">
                <a:latin typeface="Times New Roman" pitchFamily="18" charset="0"/>
                <a:cs typeface="Times New Roman" pitchFamily="18" charset="0"/>
              </a:rPr>
              <a:t>Figure 15.0</a:t>
            </a:r>
          </a:p>
          <a:p>
            <a:pPr marL="285750" lvl="2" indent="-285750">
              <a:buFont typeface="Arial" pitchFamily="34" charset="0"/>
              <a:buChar char="•"/>
            </a:pPr>
            <a:endParaRPr lang="en-US" dirty="0"/>
          </a:p>
          <a:p>
            <a:pPr marL="285750" lvl="2" indent="-285750">
              <a:buFont typeface="Arial" pitchFamily="34" charset="0"/>
              <a:buChar char="•"/>
            </a:pPr>
            <a:endParaRPr lang="en-US" dirty="0" smtClean="0"/>
          </a:p>
          <a:p>
            <a:pPr marL="285750" lvl="2" indent="-285750">
              <a:buFont typeface="Arial" pitchFamily="34" charset="0"/>
              <a:buChar char="•"/>
            </a:pPr>
            <a:endParaRPr lang="en-US" dirty="0"/>
          </a:p>
          <a:p>
            <a:pPr marL="285750" lvl="2" indent="-285750">
              <a:buFont typeface="Arial" pitchFamily="34" charset="0"/>
              <a:buChar char="•"/>
            </a:pPr>
            <a:endParaRPr lang="en-US" dirty="0" smtClean="0"/>
          </a:p>
          <a:p>
            <a:pPr marL="285750" lvl="2" indent="-285750">
              <a:buFont typeface="Arial" pitchFamily="34" charset="0"/>
              <a:buChar char="•"/>
            </a:pPr>
            <a:endParaRPr lang="en-US" dirty="0"/>
          </a:p>
          <a:p>
            <a:pPr marL="285750" lvl="2" indent="-285750">
              <a:buFont typeface="Arial" pitchFamily="34" charset="0"/>
              <a:buChar char="•"/>
            </a:pPr>
            <a:endParaRPr lang="en-US" dirty="0" smtClean="0"/>
          </a:p>
          <a:p>
            <a:pPr marL="0" lvl="2"/>
            <a:endParaRPr lang="en-US" dirty="0" smtClean="0"/>
          </a:p>
          <a:p>
            <a:pPr marL="342900" lvl="2" indent="-342900">
              <a:buFont typeface="Wingdings" pitchFamily="2" charset="2"/>
              <a:buChar char="Ø"/>
            </a:pPr>
            <a:r>
              <a:rPr lang="en-US" sz="2400" dirty="0" smtClean="0">
                <a:latin typeface="Times New Roman" pitchFamily="18" charset="0"/>
                <a:cs typeface="Times New Roman" pitchFamily="18" charset="0"/>
              </a:rPr>
              <a:t>It can either represent the model of the center tapped transformer of Figure 13.0 or the two secondary windings connected in series of Figure 14.0. </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7400" y="2290522"/>
            <a:ext cx="4825505" cy="2814878"/>
          </a:xfrm>
          <a:prstGeom prst="rect">
            <a:avLst/>
          </a:prstGeom>
        </p:spPr>
      </p:pic>
      <p:sp>
        <p:nvSpPr>
          <p:cNvPr id="5" name="Slide Number Placeholder 4"/>
          <p:cNvSpPr>
            <a:spLocks noGrp="1"/>
          </p:cNvSpPr>
          <p:nvPr>
            <p:ph type="sldNum" sz="quarter" idx="12"/>
          </p:nvPr>
        </p:nvSpPr>
        <p:spPr/>
        <p:txBody>
          <a:bodyPr/>
          <a:lstStyle/>
          <a:p>
            <a:fld id="{B6F15528-21DE-4FAA-801E-634DDDAF4B2B}" type="slidenum">
              <a:rPr lang="en-US" smtClean="0"/>
              <a:pPr/>
              <a:t>206</a:t>
            </a:fld>
            <a:endParaRPr lang="en-US"/>
          </a:p>
        </p:txBody>
      </p:sp>
      <p:sp>
        <p:nvSpPr>
          <p:cNvPr id="8" name="TextBox 7"/>
          <p:cNvSpPr txBox="1"/>
          <p:nvPr/>
        </p:nvSpPr>
        <p:spPr>
          <a:xfrm>
            <a:off x="0" y="558225"/>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 </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610591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84838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mc:Choice xmlns:a14="http://schemas.microsoft.com/office/drawing/2010/main" Requires="a14">
          <p:sp>
            <p:nvSpPr>
              <p:cNvPr id="7" name="TextBox 6"/>
              <p:cNvSpPr txBox="1"/>
              <p:nvPr/>
            </p:nvSpPr>
            <p:spPr>
              <a:xfrm>
                <a:off x="381000" y="1880949"/>
                <a:ext cx="8458200" cy="4062651"/>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The </a:t>
                </a:r>
                <a:r>
                  <a:rPr lang="en-US" sz="2400" dirty="0">
                    <a:latin typeface="Times New Roman" pitchFamily="18" charset="0"/>
                    <a:cs typeface="Times New Roman" pitchFamily="18" charset="0"/>
                  </a:rPr>
                  <a:t>first step to developing the model is to determine the impedances   </a:t>
                </a:r>
                <a14:m>
                  <m:oMath xmlns:m="http://schemas.openxmlformats.org/officeDocument/2006/math">
                    <m:sSub>
                      <m:sSubPr>
                        <m:ctrlPr>
                          <a:rPr lang="en-US" sz="2400" i="1">
                            <a:latin typeface="Cambria Math"/>
                          </a:rPr>
                        </m:ctrlPr>
                      </m:sSubPr>
                      <m:e>
                        <m:r>
                          <a:rPr lang="en-US" sz="2400" i="1">
                            <a:latin typeface="Cambria Math"/>
                          </a:rPr>
                          <m:t>𝑍</m:t>
                        </m:r>
                      </m:e>
                      <m:sub>
                        <m:r>
                          <a:rPr lang="en-US" sz="2400" i="1">
                            <a:latin typeface="Cambria Math"/>
                          </a:rPr>
                          <m:t>0</m:t>
                        </m:r>
                      </m:sub>
                    </m:sSub>
                  </m:oMath>
                </a14:m>
                <a:r>
                  <a:rPr lang="en-US" sz="2400" dirty="0">
                    <a:latin typeface="Times New Roman" pitchFamily="18" charset="0"/>
                    <a:cs typeface="Times New Roman" pitchFamily="18" charset="0"/>
                  </a:rPr>
                  <a:t>, </a:t>
                </a:r>
                <a14:m>
                  <m:oMath xmlns:m="http://schemas.openxmlformats.org/officeDocument/2006/math">
                    <m:sSub>
                      <m:sSubPr>
                        <m:ctrlPr>
                          <a:rPr lang="en-US" sz="2400" i="1">
                            <a:latin typeface="Cambria Math"/>
                          </a:rPr>
                        </m:ctrlPr>
                      </m:sSubPr>
                      <m:e>
                        <m:r>
                          <a:rPr lang="en-US" sz="2400" i="1">
                            <a:latin typeface="Cambria Math"/>
                          </a:rPr>
                          <m:t>𝑍</m:t>
                        </m:r>
                      </m:e>
                      <m:sub>
                        <m:r>
                          <a:rPr lang="en-US" sz="2400" i="1">
                            <a:latin typeface="Cambria Math"/>
                          </a:rPr>
                          <m:t>1</m:t>
                        </m:r>
                      </m:sub>
                    </m:sSub>
                  </m:oMath>
                </a14:m>
                <a:r>
                  <a:rPr lang="en-US" sz="2400" dirty="0">
                    <a:latin typeface="Times New Roman" pitchFamily="18" charset="0"/>
                    <a:cs typeface="Times New Roman" pitchFamily="18" charset="0"/>
                  </a:rPr>
                  <a:t>, </a:t>
                </a:r>
                <a14:m>
                  <m:oMath xmlns:m="http://schemas.openxmlformats.org/officeDocument/2006/math">
                    <m:sSub>
                      <m:sSubPr>
                        <m:ctrlPr>
                          <a:rPr lang="en-US" sz="2400" i="1">
                            <a:latin typeface="Cambria Math"/>
                          </a:rPr>
                        </m:ctrlPr>
                      </m:sSubPr>
                      <m:e>
                        <m:r>
                          <a:rPr lang="en-US" sz="2400" i="1">
                            <a:latin typeface="Cambria Math"/>
                          </a:rPr>
                          <m:t>𝑍</m:t>
                        </m:r>
                      </m:e>
                      <m:sub>
                        <m:r>
                          <a:rPr lang="en-US" sz="2400" i="1">
                            <a:latin typeface="Cambria Math"/>
                          </a:rPr>
                          <m:t>2</m:t>
                        </m:r>
                      </m:sub>
                    </m:sSub>
                  </m:oMath>
                </a14:m>
                <a:r>
                  <a:rPr lang="en-US" sz="2400" dirty="0" smtClean="0">
                    <a:latin typeface="Times New Roman" pitchFamily="18" charset="0"/>
                    <a:cs typeface="Times New Roman" pitchFamily="18" charset="0"/>
                  </a:rPr>
                  <a:t>.</a:t>
                </a:r>
                <a:r>
                  <a:rPr lang="en-US" sz="2400" dirty="0">
                    <a:latin typeface="Times New Roman" pitchFamily="18" charset="0"/>
                    <a:cs typeface="Times New Roman" pitchFamily="18" charset="0"/>
                  </a:rPr>
                  <a:t> </a:t>
                </a:r>
              </a:p>
              <a:p>
                <a:pPr marL="0" lvl="2"/>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The values of </a:t>
                </a:r>
                <a14:m>
                  <m:oMath xmlns:m="http://schemas.openxmlformats.org/officeDocument/2006/math">
                    <m:sSub>
                      <m:sSubPr>
                        <m:ctrlPr>
                          <a:rPr lang="en-US" sz="2400" i="1">
                            <a:latin typeface="Cambria Math"/>
                          </a:rPr>
                        </m:ctrlPr>
                      </m:sSubPr>
                      <m:e>
                        <m:r>
                          <a:rPr lang="en-US" sz="2400" i="1">
                            <a:latin typeface="Cambria Math"/>
                          </a:rPr>
                          <m:t>𝑅</m:t>
                        </m:r>
                      </m:e>
                      <m:sub>
                        <m:r>
                          <a:rPr lang="en-US" sz="2400" i="1">
                            <a:latin typeface="Cambria Math"/>
                          </a:rPr>
                          <m:t>𝐴</m:t>
                        </m:r>
                      </m:sub>
                    </m:sSub>
                  </m:oMath>
                </a14:m>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and </a:t>
                </a:r>
                <a14:m>
                  <m:oMath xmlns:m="http://schemas.openxmlformats.org/officeDocument/2006/math">
                    <m:sSub>
                      <m:sSubPr>
                        <m:ctrlPr>
                          <a:rPr lang="en-US" sz="2400" i="1">
                            <a:latin typeface="Cambria Math"/>
                          </a:rPr>
                        </m:ctrlPr>
                      </m:sSubPr>
                      <m:e>
                        <m:r>
                          <a:rPr lang="en-US" sz="2400" i="1">
                            <a:latin typeface="Cambria Math"/>
                          </a:rPr>
                          <m:t>𝑋</m:t>
                        </m:r>
                      </m:e>
                      <m:sub>
                        <m:r>
                          <a:rPr lang="en-US" sz="2400" i="1">
                            <a:latin typeface="Cambria Math"/>
                          </a:rPr>
                          <m:t>𝐴</m:t>
                        </m:r>
                      </m:sub>
                    </m:sSub>
                  </m:oMath>
                </a14:m>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in </a:t>
                </a:r>
                <a:r>
                  <a:rPr lang="en-US" sz="2400" dirty="0">
                    <a:latin typeface="Times New Roman" pitchFamily="18" charset="0"/>
                    <a:cs typeface="Times New Roman" pitchFamily="18" charset="0"/>
                  </a:rPr>
                  <a:t>per-unit based upon transformer ratings are given </a:t>
                </a:r>
                <a:r>
                  <a:rPr lang="en-US" sz="2400" dirty="0" smtClean="0">
                    <a:latin typeface="Times New Roman" pitchFamily="18" charset="0"/>
                    <a:cs typeface="Times New Roman" pitchFamily="18" charset="0"/>
                  </a:rPr>
                  <a:t>in </a:t>
                </a:r>
                <a:r>
                  <a:rPr lang="en-US" sz="2400" dirty="0" err="1" smtClean="0">
                    <a:latin typeface="Times New Roman" pitchFamily="18" charset="0"/>
                    <a:cs typeface="Times New Roman" pitchFamily="18" charset="0"/>
                  </a:rPr>
                  <a:t>Turan</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Gonen’s</a:t>
                </a:r>
                <a:r>
                  <a:rPr lang="en-US" sz="2400" dirty="0" smtClean="0">
                    <a:latin typeface="Times New Roman" pitchFamily="18" charset="0"/>
                    <a:cs typeface="Times New Roman" pitchFamily="18" charset="0"/>
                  </a:rPr>
                  <a:t> </a:t>
                </a:r>
                <a:r>
                  <a:rPr lang="en-US" sz="2400" i="1" dirty="0" smtClean="0">
                    <a:latin typeface="Times New Roman" pitchFamily="18" charset="0"/>
                    <a:cs typeface="Times New Roman" pitchFamily="18" charset="0"/>
                  </a:rPr>
                  <a:t>Electric Power Distribution System Engineering.</a:t>
                </a:r>
                <a:r>
                  <a:rPr lang="en-US" sz="2400" dirty="0" smtClean="0">
                    <a:latin typeface="Times New Roman" pitchFamily="18" charset="0"/>
                    <a:cs typeface="Times New Roman" pitchFamily="18" charset="0"/>
                  </a:rPr>
                  <a:t> </a:t>
                </a:r>
              </a:p>
              <a:p>
                <a:pPr marL="0" lvl="2"/>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Empirical </a:t>
                </a:r>
                <a:r>
                  <a:rPr lang="en-US" sz="2400" dirty="0">
                    <a:latin typeface="Times New Roman" pitchFamily="18" charset="0"/>
                    <a:cs typeface="Times New Roman" pitchFamily="18" charset="0"/>
                  </a:rPr>
                  <a:t>equations are commonly used to convert the transformer impedance to the winding </a:t>
                </a:r>
                <a:r>
                  <a:rPr lang="en-US" sz="2400" dirty="0" smtClean="0">
                    <a:latin typeface="Times New Roman" pitchFamily="18" charset="0"/>
                    <a:cs typeface="Times New Roman" pitchFamily="18" charset="0"/>
                  </a:rPr>
                  <a:t>impendences. </a:t>
                </a:r>
                <a:endParaRPr lang="en-US" sz="2400" dirty="0">
                  <a:latin typeface="Times New Roman" pitchFamily="18" charset="0"/>
                  <a:cs typeface="Times New Roman" pitchFamily="18" charset="0"/>
                </a:endParaRPr>
              </a:p>
              <a:p>
                <a:pPr marL="285750" lvl="2" indent="-285750">
                  <a:buFont typeface="Arial" pitchFamily="34" charset="0"/>
                  <a:buChar char="•"/>
                </a:pPr>
                <a:endParaRPr lang="en-US" sz="2400" dirty="0">
                  <a:latin typeface="Times New Roman" pitchFamily="18" charset="0"/>
                  <a:cs typeface="Times New Roman" pitchFamily="18" charset="0"/>
                </a:endParaRPr>
              </a:p>
              <a:p>
                <a:pPr marL="342900" lvl="2" indent="-342900">
                  <a:buFont typeface="Arial" pitchFamily="34" charset="0"/>
                  <a:buChar char="•"/>
                </a:pPr>
                <a:endParaRPr lang="en-US" dirty="0"/>
              </a:p>
            </p:txBody>
          </p:sp>
        </mc:Choice>
        <mc:Fallback>
          <p:sp>
            <p:nvSpPr>
              <p:cNvPr id="7" name="TextBox 6"/>
              <p:cNvSpPr txBox="1">
                <a:spLocks noRot="1" noChangeAspect="1" noMove="1" noResize="1" noEditPoints="1" noAdjustHandles="1" noChangeArrowheads="1" noChangeShapeType="1" noTextEdit="1"/>
              </p:cNvSpPr>
              <p:nvPr/>
            </p:nvSpPr>
            <p:spPr>
              <a:xfrm>
                <a:off x="381000" y="1880949"/>
                <a:ext cx="8458200" cy="4062651"/>
              </a:xfrm>
              <a:prstGeom prst="rect">
                <a:avLst/>
              </a:prstGeom>
              <a:blipFill rotWithShape="1">
                <a:blip r:embed="rId3"/>
                <a:stretch>
                  <a:fillRect l="-1009" t="-1201"/>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207</a:t>
            </a:fld>
            <a:endParaRPr lang="en-US"/>
          </a:p>
        </p:txBody>
      </p:sp>
      <p:sp>
        <p:nvSpPr>
          <p:cNvPr id="8" name="TextBox 7"/>
          <p:cNvSpPr txBox="1"/>
          <p:nvPr/>
        </p:nvSpPr>
        <p:spPr>
          <a:xfrm>
            <a:off x="0" y="558225"/>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 </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4061192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mc:Choice xmlns:a14="http://schemas.microsoft.com/office/drawing/2010/main" Requires="a14">
          <p:sp>
            <p:nvSpPr>
              <p:cNvPr id="7" name="TextBox 6"/>
              <p:cNvSpPr txBox="1"/>
              <p:nvPr/>
            </p:nvSpPr>
            <p:spPr>
              <a:xfrm>
                <a:off x="533400" y="1568708"/>
                <a:ext cx="8001000" cy="4678204"/>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For </a:t>
                </a:r>
                <a:r>
                  <a:rPr lang="en-US" sz="2400" dirty="0">
                    <a:latin typeface="Times New Roman" pitchFamily="18" charset="0"/>
                    <a:cs typeface="Times New Roman" pitchFamily="18" charset="0"/>
                  </a:rPr>
                  <a:t>an interlaced designed, these equations are given by: </a:t>
                </a:r>
              </a:p>
              <a:p>
                <a:pPr marL="800100" lvl="3" indent="-342900">
                  <a:buFont typeface="Arial" pitchFamily="34" charset="0"/>
                  <a:buChar char="•"/>
                </a:pPr>
                <a:endParaRPr lang="en-US" sz="2400" b="1" dirty="0">
                  <a:solidFill>
                    <a:srgbClr val="FF0000"/>
                  </a:solidFill>
                  <a:latin typeface="Times New Roman" pitchFamily="18" charset="0"/>
                  <a:cs typeface="Times New Roman" pitchFamily="18" charset="0"/>
                </a:endParaRPr>
              </a:p>
              <a:p>
                <a:pPr algn="just">
                  <a:spcAft>
                    <a:spcPts val="1200"/>
                  </a:spcAft>
                </a:pPr>
                <a:r>
                  <a:rPr lang="en-US" sz="2400" dirty="0">
                    <a:latin typeface="Times New Roman" pitchFamily="18" charset="0"/>
                    <a:cs typeface="Times New Roman" pitchFamily="18" charset="0"/>
                  </a:rPr>
                  <a:t>			</a:t>
                </a:r>
                <a14:m>
                  <m:oMath xmlns:m="http://schemas.openxmlformats.org/officeDocument/2006/math">
                    <m:sSub>
                      <m:sSubPr>
                        <m:ctrlPr>
                          <a:rPr lang="en-US" sz="2000" i="1">
                            <a:latin typeface="Cambria Math"/>
                          </a:rPr>
                        </m:ctrlPr>
                      </m:sSubPr>
                      <m:e>
                        <m:r>
                          <a:rPr lang="en-US" sz="2000" i="1">
                            <a:latin typeface="Cambria Math"/>
                          </a:rPr>
                          <m:t>𝑍</m:t>
                        </m:r>
                      </m:e>
                      <m:sub>
                        <m:r>
                          <a:rPr lang="en-US" sz="2000" i="1">
                            <a:latin typeface="Cambria Math"/>
                          </a:rPr>
                          <m:t>0</m:t>
                        </m:r>
                      </m:sub>
                    </m:sSub>
                    <m:r>
                      <a:rPr lang="en-US" sz="2000" i="1">
                        <a:latin typeface="Cambria Math"/>
                      </a:rPr>
                      <m:t>=0.5∙</m:t>
                    </m:r>
                    <m:sSub>
                      <m:sSubPr>
                        <m:ctrlPr>
                          <a:rPr lang="en-US" sz="2000" i="1">
                            <a:latin typeface="Cambria Math"/>
                          </a:rPr>
                        </m:ctrlPr>
                      </m:sSubPr>
                      <m:e>
                        <m:r>
                          <a:rPr lang="en-US" sz="2000" i="1">
                            <a:latin typeface="Cambria Math"/>
                          </a:rPr>
                          <m:t>𝑅</m:t>
                        </m:r>
                      </m:e>
                      <m:sub>
                        <m:r>
                          <a:rPr lang="en-US" sz="2000" i="1">
                            <a:latin typeface="Cambria Math"/>
                          </a:rPr>
                          <m:t>𝐴</m:t>
                        </m:r>
                      </m:sub>
                    </m:sSub>
                    <m:r>
                      <a:rPr lang="en-US" sz="2000" i="1">
                        <a:latin typeface="Cambria Math"/>
                      </a:rPr>
                      <m:t>+</m:t>
                    </m:r>
                    <m:r>
                      <a:rPr lang="en-US" sz="2000" i="1">
                        <a:latin typeface="Cambria Math"/>
                      </a:rPr>
                      <m:t>𝑗</m:t>
                    </m:r>
                    <m:r>
                      <a:rPr lang="en-US" sz="2000" i="1">
                        <a:latin typeface="Cambria Math"/>
                      </a:rPr>
                      <m:t>0.8∙</m:t>
                    </m:r>
                    <m:sSub>
                      <m:sSubPr>
                        <m:ctrlPr>
                          <a:rPr lang="en-US" sz="2000" i="1">
                            <a:latin typeface="Cambria Math"/>
                          </a:rPr>
                        </m:ctrlPr>
                      </m:sSubPr>
                      <m:e>
                        <m:r>
                          <a:rPr lang="en-US" sz="2000" i="1">
                            <a:latin typeface="Cambria Math"/>
                          </a:rPr>
                          <m:t>𝑋</m:t>
                        </m:r>
                      </m:e>
                      <m:sub>
                        <m:r>
                          <a:rPr lang="en-US" sz="2000" i="1">
                            <a:latin typeface="Cambria Math"/>
                          </a:rPr>
                          <m:t>𝐴</m:t>
                        </m:r>
                      </m:sub>
                    </m:sSub>
                  </m:oMath>
                </a14:m>
                <a:endParaRPr lang="en-US" sz="2000" i="1" dirty="0">
                  <a:latin typeface="Times New Roman" pitchFamily="18" charset="0"/>
                  <a:cs typeface="Times New Roman" pitchFamily="18" charset="0"/>
                </a:endParaRPr>
              </a:p>
              <a:p>
                <a:pPr algn="just">
                  <a:spcAft>
                    <a:spcPts val="1200"/>
                  </a:spcAft>
                </a:pPr>
                <a:r>
                  <a:rPr lang="en-US" sz="2000" dirty="0">
                    <a:latin typeface="Times New Roman" pitchFamily="18" charset="0"/>
                    <a:cs typeface="Times New Roman" pitchFamily="18" charset="0"/>
                  </a:rPr>
                  <a:t>			</a:t>
                </a:r>
                <a14:m>
                  <m:oMath xmlns:m="http://schemas.openxmlformats.org/officeDocument/2006/math">
                    <m:sSub>
                      <m:sSubPr>
                        <m:ctrlPr>
                          <a:rPr lang="en-US" sz="2000" i="1">
                            <a:latin typeface="Cambria Math"/>
                          </a:rPr>
                        </m:ctrlPr>
                      </m:sSubPr>
                      <m:e>
                        <m:r>
                          <a:rPr lang="en-US" sz="2000" i="1">
                            <a:latin typeface="Cambria Math"/>
                          </a:rPr>
                          <m:t>𝑍</m:t>
                        </m:r>
                      </m:e>
                      <m:sub>
                        <m:r>
                          <a:rPr lang="en-US" sz="2000" i="1">
                            <a:latin typeface="Cambria Math"/>
                          </a:rPr>
                          <m:t>1</m:t>
                        </m:r>
                      </m:sub>
                    </m:sSub>
                    <m:r>
                      <a:rPr lang="en-US" sz="2000" i="1">
                        <a:latin typeface="Cambria Math"/>
                      </a:rPr>
                      <m:t>=</m:t>
                    </m:r>
                    <m:sSub>
                      <m:sSubPr>
                        <m:ctrlPr>
                          <a:rPr lang="en-US" sz="2000" i="1">
                            <a:latin typeface="Cambria Math"/>
                          </a:rPr>
                        </m:ctrlPr>
                      </m:sSubPr>
                      <m:e>
                        <m:r>
                          <a:rPr lang="en-US" sz="2000" i="1">
                            <a:latin typeface="Cambria Math"/>
                          </a:rPr>
                          <m:t>𝑅</m:t>
                        </m:r>
                      </m:e>
                      <m:sub>
                        <m:r>
                          <a:rPr lang="en-US" sz="2000" i="1">
                            <a:latin typeface="Cambria Math"/>
                          </a:rPr>
                          <m:t>𝐴</m:t>
                        </m:r>
                      </m:sub>
                    </m:sSub>
                    <m:r>
                      <a:rPr lang="en-US" sz="2000" i="1">
                        <a:latin typeface="Cambria Math"/>
                      </a:rPr>
                      <m:t>+</m:t>
                    </m:r>
                    <m:r>
                      <a:rPr lang="en-US" sz="2000" i="1">
                        <a:latin typeface="Cambria Math"/>
                      </a:rPr>
                      <m:t>𝑗</m:t>
                    </m:r>
                    <m:r>
                      <a:rPr lang="en-US" sz="2000" i="1">
                        <a:latin typeface="Cambria Math"/>
                      </a:rPr>
                      <m:t>0.4∙</m:t>
                    </m:r>
                    <m:sSub>
                      <m:sSubPr>
                        <m:ctrlPr>
                          <a:rPr lang="en-US" sz="2000" i="1">
                            <a:latin typeface="Cambria Math"/>
                          </a:rPr>
                        </m:ctrlPr>
                      </m:sSubPr>
                      <m:e>
                        <m:r>
                          <a:rPr lang="en-US" sz="2000" i="1">
                            <a:latin typeface="Cambria Math"/>
                          </a:rPr>
                          <m:t>𝑋</m:t>
                        </m:r>
                      </m:e>
                      <m:sub>
                        <m:r>
                          <a:rPr lang="en-US" sz="2000" i="1">
                            <a:latin typeface="Cambria Math"/>
                          </a:rPr>
                          <m:t>𝐴</m:t>
                        </m:r>
                      </m:sub>
                    </m:sSub>
                  </m:oMath>
                </a14:m>
                <a:r>
                  <a:rPr lang="en-US" sz="2000" i="1"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a:t>
                </a:r>
                <a:r>
                  <a:rPr lang="en-US" sz="2000" dirty="0" smtClean="0">
                    <a:latin typeface="Times New Roman" pitchFamily="18" charset="0"/>
                    <a:cs typeface="Times New Roman" pitchFamily="18" charset="0"/>
                  </a:rPr>
                  <a:t>159)</a:t>
                </a:r>
                <a:endParaRPr lang="en-US" sz="2000" dirty="0">
                  <a:latin typeface="Times New Roman" pitchFamily="18" charset="0"/>
                  <a:cs typeface="Times New Roman" pitchFamily="18" charset="0"/>
                </a:endParaRPr>
              </a:p>
              <a:p>
                <a:pPr algn="just">
                  <a:spcAft>
                    <a:spcPts val="1200"/>
                  </a:spcAft>
                </a:pPr>
                <a:r>
                  <a:rPr lang="en-US" sz="2000" dirty="0">
                    <a:latin typeface="Times New Roman" pitchFamily="18" charset="0"/>
                    <a:cs typeface="Times New Roman" pitchFamily="18" charset="0"/>
                  </a:rPr>
                  <a:t>			</a:t>
                </a:r>
                <a14:m>
                  <m:oMath xmlns:m="http://schemas.openxmlformats.org/officeDocument/2006/math">
                    <m:sSub>
                      <m:sSubPr>
                        <m:ctrlPr>
                          <a:rPr lang="en-US" sz="2000" i="1">
                            <a:latin typeface="Cambria Math"/>
                          </a:rPr>
                        </m:ctrlPr>
                      </m:sSubPr>
                      <m:e>
                        <m:r>
                          <a:rPr lang="en-US" sz="2000" i="1">
                            <a:latin typeface="Cambria Math"/>
                          </a:rPr>
                          <m:t>𝑍</m:t>
                        </m:r>
                      </m:e>
                      <m:sub>
                        <m:r>
                          <a:rPr lang="en-US" sz="2000" i="1">
                            <a:latin typeface="Cambria Math"/>
                          </a:rPr>
                          <m:t>2</m:t>
                        </m:r>
                      </m:sub>
                    </m:sSub>
                    <m:r>
                      <a:rPr lang="en-US" sz="2000" i="1">
                        <a:latin typeface="Cambria Math"/>
                      </a:rPr>
                      <m:t>=</m:t>
                    </m:r>
                    <m:sSub>
                      <m:sSubPr>
                        <m:ctrlPr>
                          <a:rPr lang="en-US" sz="2000" i="1">
                            <a:latin typeface="Cambria Math"/>
                          </a:rPr>
                        </m:ctrlPr>
                      </m:sSubPr>
                      <m:e>
                        <m:r>
                          <a:rPr lang="en-US" sz="2000" i="1">
                            <a:latin typeface="Cambria Math"/>
                          </a:rPr>
                          <m:t>𝑅</m:t>
                        </m:r>
                      </m:e>
                      <m:sub>
                        <m:r>
                          <a:rPr lang="en-US" sz="2000" i="1">
                            <a:latin typeface="Cambria Math"/>
                          </a:rPr>
                          <m:t>𝐴</m:t>
                        </m:r>
                      </m:sub>
                    </m:sSub>
                    <m:r>
                      <a:rPr lang="en-US" sz="2000" i="1">
                        <a:latin typeface="Cambria Math"/>
                      </a:rPr>
                      <m:t>+</m:t>
                    </m:r>
                    <m:r>
                      <a:rPr lang="en-US" sz="2000" i="1">
                        <a:latin typeface="Cambria Math"/>
                      </a:rPr>
                      <m:t>𝑗</m:t>
                    </m:r>
                    <m:r>
                      <a:rPr lang="en-US" sz="2000" i="1">
                        <a:latin typeface="Cambria Math"/>
                      </a:rPr>
                      <m:t>0.4∙</m:t>
                    </m:r>
                    <m:sSub>
                      <m:sSubPr>
                        <m:ctrlPr>
                          <a:rPr lang="en-US" sz="2000" i="1">
                            <a:latin typeface="Cambria Math"/>
                          </a:rPr>
                        </m:ctrlPr>
                      </m:sSubPr>
                      <m:e>
                        <m:r>
                          <a:rPr lang="en-US" sz="2000" i="1">
                            <a:latin typeface="Cambria Math"/>
                          </a:rPr>
                          <m:t>𝑋</m:t>
                        </m:r>
                      </m:e>
                      <m:sub>
                        <m:r>
                          <a:rPr lang="en-US" sz="2000" i="1">
                            <a:latin typeface="Cambria Math"/>
                          </a:rPr>
                          <m:t>𝐴</m:t>
                        </m:r>
                      </m:sub>
                    </m:sSub>
                  </m:oMath>
                </a14:m>
                <a:endParaRPr lang="en-US" sz="2000" dirty="0">
                  <a:latin typeface="Times New Roman" pitchFamily="18" charset="0"/>
                  <a:cs typeface="Times New Roman" pitchFamily="18" charset="0"/>
                </a:endParaRPr>
              </a:p>
              <a:p>
                <a:pPr marL="0" lvl="2"/>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For a non-interlaced designed, these equations are given by:</a:t>
                </a:r>
                <a:endParaRPr lang="en-US" sz="2400" dirty="0">
                  <a:latin typeface="Times New Roman" pitchFamily="18" charset="0"/>
                  <a:cs typeface="Times New Roman" pitchFamily="18" charset="0"/>
                </a:endParaRPr>
              </a:p>
              <a:p>
                <a:pPr marL="0" lvl="2" algn="just"/>
                <a:endParaRPr lang="en-US" sz="2400" i="1" dirty="0">
                  <a:latin typeface="Times New Roman" pitchFamily="18" charset="0"/>
                  <a:cs typeface="Times New Roman" pitchFamily="18" charset="0"/>
                </a:endParaRPr>
              </a:p>
              <a:p>
                <a:pPr marL="0" lvl="2" algn="just">
                  <a:spcAft>
                    <a:spcPts val="1200"/>
                  </a:spcAft>
                </a:pPr>
                <a:r>
                  <a:rPr lang="en-US" sz="2400" dirty="0" smtClean="0">
                    <a:latin typeface="Times New Roman" pitchFamily="18" charset="0"/>
                    <a:cs typeface="Times New Roman" pitchFamily="18" charset="0"/>
                  </a:rPr>
                  <a:t>			</a:t>
                </a:r>
                <a14:m>
                  <m:oMath xmlns:m="http://schemas.openxmlformats.org/officeDocument/2006/math">
                    <m:sSub>
                      <m:sSubPr>
                        <m:ctrlPr>
                          <a:rPr lang="en-US" sz="2000" i="1">
                            <a:latin typeface="Cambria Math"/>
                          </a:rPr>
                        </m:ctrlPr>
                      </m:sSubPr>
                      <m:e>
                        <m:r>
                          <a:rPr lang="en-US" sz="2000" i="1">
                            <a:latin typeface="Cambria Math"/>
                          </a:rPr>
                          <m:t>𝑍</m:t>
                        </m:r>
                      </m:e>
                      <m:sub>
                        <m:r>
                          <a:rPr lang="en-US" sz="2000" i="1">
                            <a:latin typeface="Cambria Math"/>
                          </a:rPr>
                          <m:t>0</m:t>
                        </m:r>
                      </m:sub>
                    </m:sSub>
                    <m:r>
                      <a:rPr lang="en-US" sz="2000" i="1">
                        <a:latin typeface="Cambria Math"/>
                      </a:rPr>
                      <m:t>=0.25∙</m:t>
                    </m:r>
                    <m:sSub>
                      <m:sSubPr>
                        <m:ctrlPr>
                          <a:rPr lang="en-US" sz="2000" i="1">
                            <a:latin typeface="Cambria Math"/>
                          </a:rPr>
                        </m:ctrlPr>
                      </m:sSubPr>
                      <m:e>
                        <m:r>
                          <a:rPr lang="en-US" sz="2000" i="1">
                            <a:latin typeface="Cambria Math"/>
                          </a:rPr>
                          <m:t>𝑅</m:t>
                        </m:r>
                      </m:e>
                      <m:sub>
                        <m:r>
                          <a:rPr lang="en-US" sz="2000" i="1">
                            <a:latin typeface="Cambria Math"/>
                          </a:rPr>
                          <m:t>𝐴</m:t>
                        </m:r>
                      </m:sub>
                    </m:sSub>
                    <m:r>
                      <a:rPr lang="en-US" sz="2000" i="1">
                        <a:latin typeface="Cambria Math"/>
                      </a:rPr>
                      <m:t>−</m:t>
                    </m:r>
                    <m:r>
                      <a:rPr lang="en-US" sz="2000" i="1">
                        <a:latin typeface="Cambria Math"/>
                      </a:rPr>
                      <m:t>𝑗</m:t>
                    </m:r>
                    <m:r>
                      <a:rPr lang="en-US" sz="2000" i="1">
                        <a:latin typeface="Cambria Math"/>
                      </a:rPr>
                      <m:t>0.6∙</m:t>
                    </m:r>
                    <m:sSub>
                      <m:sSubPr>
                        <m:ctrlPr>
                          <a:rPr lang="en-US" sz="2000" i="1">
                            <a:latin typeface="Cambria Math"/>
                          </a:rPr>
                        </m:ctrlPr>
                      </m:sSubPr>
                      <m:e>
                        <m:r>
                          <a:rPr lang="en-US" sz="2000" i="1">
                            <a:latin typeface="Cambria Math"/>
                          </a:rPr>
                          <m:t>𝑋</m:t>
                        </m:r>
                      </m:e>
                      <m:sub>
                        <m:r>
                          <a:rPr lang="en-US" sz="2000" i="1">
                            <a:latin typeface="Cambria Math"/>
                          </a:rPr>
                          <m:t>𝐴</m:t>
                        </m:r>
                      </m:sub>
                    </m:sSub>
                  </m:oMath>
                </a14:m>
                <a:endParaRPr lang="en-US" sz="2000" i="1" dirty="0" smtClean="0">
                  <a:latin typeface="Times New Roman" pitchFamily="18" charset="0"/>
                  <a:cs typeface="Times New Roman" pitchFamily="18" charset="0"/>
                </a:endParaRPr>
              </a:p>
              <a:p>
                <a:pPr marL="0" lvl="2" algn="just">
                  <a:spcAft>
                    <a:spcPts val="1200"/>
                  </a:spcAft>
                </a:pPr>
                <a:r>
                  <a:rPr lang="en-US" sz="2000" dirty="0" smtClean="0">
                    <a:latin typeface="Times New Roman" pitchFamily="18" charset="0"/>
                    <a:cs typeface="Times New Roman" pitchFamily="18" charset="0"/>
                  </a:rPr>
                  <a:t>			</a:t>
                </a:r>
                <a14:m>
                  <m:oMath xmlns:m="http://schemas.openxmlformats.org/officeDocument/2006/math">
                    <m:sSub>
                      <m:sSubPr>
                        <m:ctrlPr>
                          <a:rPr lang="en-US" sz="2000" i="1">
                            <a:latin typeface="Cambria Math"/>
                          </a:rPr>
                        </m:ctrlPr>
                      </m:sSubPr>
                      <m:e>
                        <m:r>
                          <a:rPr lang="en-US" sz="2000" i="1">
                            <a:latin typeface="Cambria Math"/>
                          </a:rPr>
                          <m:t>𝑍</m:t>
                        </m:r>
                      </m:e>
                      <m:sub>
                        <m:r>
                          <a:rPr lang="en-US" sz="2000" i="1">
                            <a:latin typeface="Cambria Math"/>
                          </a:rPr>
                          <m:t>1</m:t>
                        </m:r>
                      </m:sub>
                    </m:sSub>
                    <m:r>
                      <a:rPr lang="en-US" sz="2000" i="1">
                        <a:latin typeface="Cambria Math"/>
                      </a:rPr>
                      <m:t>=1.5∙</m:t>
                    </m:r>
                    <m:sSub>
                      <m:sSubPr>
                        <m:ctrlPr>
                          <a:rPr lang="en-US" sz="2000" i="1">
                            <a:latin typeface="Cambria Math"/>
                          </a:rPr>
                        </m:ctrlPr>
                      </m:sSubPr>
                      <m:e>
                        <m:r>
                          <a:rPr lang="en-US" sz="2000" i="1">
                            <a:latin typeface="Cambria Math"/>
                          </a:rPr>
                          <m:t>𝑅</m:t>
                        </m:r>
                      </m:e>
                      <m:sub>
                        <m:r>
                          <a:rPr lang="en-US" sz="2000" i="1">
                            <a:latin typeface="Cambria Math"/>
                          </a:rPr>
                          <m:t>𝐴</m:t>
                        </m:r>
                      </m:sub>
                    </m:sSub>
                    <m:r>
                      <a:rPr lang="en-US" sz="2000" i="1">
                        <a:latin typeface="Cambria Math"/>
                      </a:rPr>
                      <m:t>+</m:t>
                    </m:r>
                    <m:r>
                      <a:rPr lang="en-US" sz="2000" i="1">
                        <a:latin typeface="Cambria Math"/>
                      </a:rPr>
                      <m:t>𝑗</m:t>
                    </m:r>
                    <m:r>
                      <a:rPr lang="en-US" sz="2000" i="1">
                        <a:latin typeface="Cambria Math"/>
                      </a:rPr>
                      <m:t>3.3∙</m:t>
                    </m:r>
                    <m:sSub>
                      <m:sSubPr>
                        <m:ctrlPr>
                          <a:rPr lang="en-US" sz="2000" i="1">
                            <a:latin typeface="Cambria Math"/>
                          </a:rPr>
                        </m:ctrlPr>
                      </m:sSubPr>
                      <m:e>
                        <m:r>
                          <a:rPr lang="en-US" sz="2000" i="1">
                            <a:latin typeface="Cambria Math"/>
                          </a:rPr>
                          <m:t>𝑋</m:t>
                        </m:r>
                      </m:e>
                      <m:sub>
                        <m:r>
                          <a:rPr lang="en-US" sz="2000" i="1">
                            <a:latin typeface="Cambria Math"/>
                          </a:rPr>
                          <m:t>𝐴</m:t>
                        </m:r>
                      </m:sub>
                    </m:sSub>
                  </m:oMath>
                </a14:m>
                <a:r>
                  <a:rPr lang="en-US" sz="2000" i="1" dirty="0" smtClean="0">
                    <a:latin typeface="Times New Roman" pitchFamily="18" charset="0"/>
                    <a:cs typeface="Times New Roman" pitchFamily="18" charset="0"/>
                  </a:rPr>
                  <a:t>		</a:t>
                </a:r>
                <a:r>
                  <a:rPr lang="en-US" sz="2000" dirty="0" smtClean="0">
                    <a:latin typeface="Times New Roman" pitchFamily="18" charset="0"/>
                    <a:cs typeface="Times New Roman" pitchFamily="18" charset="0"/>
                  </a:rPr>
                  <a:t>(160)</a:t>
                </a:r>
                <a:endParaRPr lang="en-US" sz="2000" i="1" dirty="0" smtClean="0">
                  <a:latin typeface="Times New Roman" pitchFamily="18" charset="0"/>
                  <a:cs typeface="Times New Roman" pitchFamily="18" charset="0"/>
                </a:endParaRPr>
              </a:p>
              <a:p>
                <a:pPr marL="0" lvl="2" algn="just">
                  <a:spcAft>
                    <a:spcPts val="1200"/>
                  </a:spcAft>
                </a:pPr>
                <a:r>
                  <a:rPr lang="en-US" sz="2000" dirty="0" smtClean="0"/>
                  <a:t>			</a:t>
                </a:r>
                <a14:m>
                  <m:oMath xmlns:m="http://schemas.openxmlformats.org/officeDocument/2006/math">
                    <m:sSub>
                      <m:sSubPr>
                        <m:ctrlPr>
                          <a:rPr lang="en-US" sz="2000" i="1">
                            <a:latin typeface="Cambria Math"/>
                          </a:rPr>
                        </m:ctrlPr>
                      </m:sSubPr>
                      <m:e>
                        <m:r>
                          <a:rPr lang="en-US" sz="2000" i="1">
                            <a:latin typeface="Cambria Math"/>
                          </a:rPr>
                          <m:t>𝑍</m:t>
                        </m:r>
                      </m:e>
                      <m:sub>
                        <m:r>
                          <a:rPr lang="en-US" sz="2000" i="1">
                            <a:latin typeface="Cambria Math"/>
                          </a:rPr>
                          <m:t>2</m:t>
                        </m:r>
                      </m:sub>
                    </m:sSub>
                    <m:r>
                      <a:rPr lang="en-US" sz="2000" i="1">
                        <a:latin typeface="Cambria Math"/>
                      </a:rPr>
                      <m:t>=</m:t>
                    </m:r>
                    <m:sSub>
                      <m:sSubPr>
                        <m:ctrlPr>
                          <a:rPr lang="en-US" sz="2000" i="1">
                            <a:latin typeface="Cambria Math"/>
                          </a:rPr>
                        </m:ctrlPr>
                      </m:sSubPr>
                      <m:e>
                        <m:r>
                          <a:rPr lang="en-US" sz="2000" i="1">
                            <a:latin typeface="Cambria Math"/>
                          </a:rPr>
                          <m:t>1.5∙</m:t>
                        </m:r>
                        <m:r>
                          <a:rPr lang="en-US" sz="2000" i="1">
                            <a:latin typeface="Cambria Math"/>
                          </a:rPr>
                          <m:t>𝑅</m:t>
                        </m:r>
                      </m:e>
                      <m:sub>
                        <m:r>
                          <a:rPr lang="en-US" sz="2000" i="1">
                            <a:latin typeface="Cambria Math"/>
                          </a:rPr>
                          <m:t>𝐴</m:t>
                        </m:r>
                      </m:sub>
                    </m:sSub>
                    <m:r>
                      <a:rPr lang="en-US" sz="2000" i="1">
                        <a:latin typeface="Cambria Math"/>
                      </a:rPr>
                      <m:t>+</m:t>
                    </m:r>
                    <m:r>
                      <a:rPr lang="en-US" sz="2000" i="1">
                        <a:latin typeface="Cambria Math"/>
                      </a:rPr>
                      <m:t>𝑗</m:t>
                    </m:r>
                    <m:r>
                      <a:rPr lang="en-US" sz="2000" i="1">
                        <a:latin typeface="Cambria Math"/>
                      </a:rPr>
                      <m:t>3.1∙</m:t>
                    </m:r>
                    <m:sSub>
                      <m:sSubPr>
                        <m:ctrlPr>
                          <a:rPr lang="en-US" sz="2000" i="1">
                            <a:latin typeface="Cambria Math"/>
                          </a:rPr>
                        </m:ctrlPr>
                      </m:sSubPr>
                      <m:e>
                        <m:r>
                          <a:rPr lang="en-US" sz="2000" i="1">
                            <a:latin typeface="Cambria Math"/>
                          </a:rPr>
                          <m:t>𝑋</m:t>
                        </m:r>
                      </m:e>
                      <m:sub>
                        <m:r>
                          <a:rPr lang="en-US" sz="2000" i="1">
                            <a:latin typeface="Cambria Math"/>
                          </a:rPr>
                          <m:t>𝐴</m:t>
                        </m:r>
                      </m:sub>
                    </m:sSub>
                  </m:oMath>
                </a14:m>
                <a:endParaRPr lang="en-US" sz="2000" dirty="0"/>
              </a:p>
            </p:txBody>
          </p:sp>
        </mc:Choice>
        <mc:Fallback>
          <p:sp>
            <p:nvSpPr>
              <p:cNvPr id="7" name="TextBox 6"/>
              <p:cNvSpPr txBox="1">
                <a:spLocks noRot="1" noChangeAspect="1" noMove="1" noResize="1" noEditPoints="1" noAdjustHandles="1" noChangeArrowheads="1" noChangeShapeType="1" noTextEdit="1"/>
              </p:cNvSpPr>
              <p:nvPr/>
            </p:nvSpPr>
            <p:spPr>
              <a:xfrm>
                <a:off x="533400" y="1568708"/>
                <a:ext cx="8001000" cy="4678204"/>
              </a:xfrm>
              <a:prstGeom prst="rect">
                <a:avLst/>
              </a:prstGeom>
              <a:blipFill rotWithShape="1">
                <a:blip r:embed="rId3"/>
                <a:stretch>
                  <a:fillRect l="-1067" t="-1042" b="-130"/>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208</a:t>
            </a:fld>
            <a:endParaRPr lang="en-US"/>
          </a:p>
        </p:txBody>
      </p:sp>
      <p:sp>
        <p:nvSpPr>
          <p:cNvPr id="8" name="TextBox 7"/>
          <p:cNvSpPr txBox="1"/>
          <p:nvPr/>
        </p:nvSpPr>
        <p:spPr>
          <a:xfrm>
            <a:off x="0" y="558225"/>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 </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3011049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8" end="8"/>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9" end="9"/>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lvl="1" algn="ctr" rtl="0">
              <a:spcBef>
                <a:spcPct val="0"/>
              </a:spcBef>
            </a:pPr>
            <a:r>
              <a:rPr lang="en-US" sz="3200" dirty="0">
                <a:latin typeface="Times New Roman" pitchFamily="18" charset="0"/>
                <a:cs typeface="Times New Roman" pitchFamily="18" charset="0"/>
              </a:rPr>
              <a:t>Part </a:t>
            </a:r>
            <a:r>
              <a:rPr lang="en-US" sz="3200" dirty="0" smtClean="0">
                <a:latin typeface="Times New Roman" pitchFamily="18" charset="0"/>
                <a:cs typeface="Times New Roman" pitchFamily="18" charset="0"/>
              </a:rPr>
              <a:t>4: Center –Tapped Transformers and </a:t>
            </a:r>
            <a:r>
              <a:rPr lang="en-US" sz="3200" dirty="0" err="1" smtClean="0">
                <a:latin typeface="Times New Roman" pitchFamily="18" charset="0"/>
                <a:cs typeface="Times New Roman" pitchFamily="18" charset="0"/>
              </a:rPr>
              <a:t>Secondaries</a:t>
            </a:r>
            <a:r>
              <a:rPr lang="en-US" sz="3200" dirty="0" smtClean="0">
                <a:latin typeface="Times New Roman" pitchFamily="18" charset="0"/>
                <a:cs typeface="Times New Roman" pitchFamily="18" charset="0"/>
              </a:rPr>
              <a:t/>
            </a:r>
            <a:br>
              <a:rPr lang="en-US" sz="3200" dirty="0" smtClean="0">
                <a:latin typeface="Times New Roman" pitchFamily="18" charset="0"/>
                <a:cs typeface="Times New Roman" pitchFamily="18" charset="0"/>
              </a:rPr>
            </a:br>
            <a:endParaRPr lang="en-US" sz="3200" dirty="0">
              <a:latin typeface="Times New Roman" pitchFamily="18" charset="0"/>
              <a:cs typeface="Times New Roman" pitchFamily="18" charset="0"/>
            </a:endParaRPr>
          </a:p>
        </p:txBody>
      </p:sp>
      <p:sp>
        <p:nvSpPr>
          <p:cNvPr id="3" name="Content Placeholder 2"/>
          <p:cNvSpPr>
            <a:spLocks noGrp="1"/>
          </p:cNvSpPr>
          <p:nvPr>
            <p:ph idx="1"/>
          </p:nvPr>
        </p:nvSpPr>
        <p:spPr>
          <a:xfrm>
            <a:off x="533400" y="1219200"/>
            <a:ext cx="8229600" cy="5181600"/>
          </a:xfrm>
        </p:spPr>
        <p:txBody>
          <a:bodyPr>
            <a:normAutofit/>
          </a:bodyPr>
          <a:lstStyle/>
          <a:p>
            <a:r>
              <a:rPr lang="en-US" sz="2600" dirty="0" smtClean="0"/>
              <a:t>Center </a:t>
            </a:r>
            <a:r>
              <a:rPr lang="en-US" sz="2600" dirty="0"/>
              <a:t>–Tapped Transformers and </a:t>
            </a:r>
            <a:r>
              <a:rPr lang="en-US" sz="2600" dirty="0" err="1"/>
              <a:t>Secondaries</a:t>
            </a:r>
            <a:endParaRPr lang="en-US" sz="2600" dirty="0"/>
          </a:p>
          <a:p>
            <a:pPr lvl="1"/>
            <a:r>
              <a:rPr lang="en-US" sz="2400" dirty="0" smtClean="0"/>
              <a:t>Center-Tapped </a:t>
            </a:r>
            <a:r>
              <a:rPr lang="en-US" sz="2400" dirty="0"/>
              <a:t>Single-Phase Transformer</a:t>
            </a:r>
          </a:p>
          <a:p>
            <a:pPr lvl="2"/>
            <a:r>
              <a:rPr lang="en-US" sz="2400" b="1" u="sng" dirty="0"/>
              <a:t>Matrix Equations</a:t>
            </a:r>
          </a:p>
          <a:p>
            <a:pPr lvl="2"/>
            <a:r>
              <a:rPr lang="en-US" sz="2400" dirty="0"/>
              <a:t>Center-Tapped Transformer Serving Loads through a Triplex </a:t>
            </a:r>
            <a:r>
              <a:rPr lang="en-US" sz="2400" dirty="0" smtClean="0"/>
              <a:t>Secondary</a:t>
            </a:r>
          </a:p>
          <a:p>
            <a:pPr lvl="1"/>
            <a:r>
              <a:rPr lang="en-US" sz="2400" dirty="0" smtClean="0"/>
              <a:t>Underground </a:t>
            </a:r>
            <a:r>
              <a:rPr lang="en-US" sz="2400" dirty="0"/>
              <a:t>Wye-Delta Transformer Bank with a Center Tapped Transformer </a:t>
            </a:r>
            <a:endParaRPr lang="en-US" sz="2400" dirty="0" smtClean="0"/>
          </a:p>
          <a:p>
            <a:pPr lvl="1"/>
            <a:r>
              <a:rPr lang="en-US" sz="2400" dirty="0" smtClean="0"/>
              <a:t>Leading </a:t>
            </a:r>
            <a:r>
              <a:rPr lang="en-US" sz="2400" dirty="0"/>
              <a:t>Open Wye-Open Delta Transformer </a:t>
            </a:r>
            <a:r>
              <a:rPr lang="en-US" sz="2400" dirty="0" smtClean="0"/>
              <a:t>Connection</a:t>
            </a:r>
          </a:p>
          <a:p>
            <a:pPr lvl="1"/>
            <a:r>
              <a:rPr lang="en-US" sz="2400" dirty="0" smtClean="0"/>
              <a:t>Lagging </a:t>
            </a:r>
            <a:r>
              <a:rPr lang="en-US" sz="2400" dirty="0"/>
              <a:t>Open Wye-Open Delta </a:t>
            </a:r>
            <a:r>
              <a:rPr lang="en-US" sz="2400" dirty="0" smtClean="0"/>
              <a:t>Connection</a:t>
            </a:r>
          </a:p>
          <a:p>
            <a:pPr lvl="1"/>
            <a:r>
              <a:rPr lang="en-US" sz="2400" dirty="0" smtClean="0"/>
              <a:t>Four </a:t>
            </a:r>
            <a:r>
              <a:rPr lang="en-US" sz="2400" dirty="0"/>
              <a:t>Wire Secondary</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209</a:t>
            </a:fld>
            <a:endParaRPr lang="en-US"/>
          </a:p>
        </p:txBody>
      </p:sp>
    </p:spTree>
    <p:extLst>
      <p:ext uri="{BB962C8B-B14F-4D97-AF65-F5344CB8AC3E}">
        <p14:creationId xmlns:p14="http://schemas.microsoft.com/office/powerpoint/2010/main" val="413592836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Rectangle 3"/>
              <p:cNvSpPr/>
              <p:nvPr/>
            </p:nvSpPr>
            <p:spPr>
              <a:xfrm>
                <a:off x="533401" y="1635381"/>
                <a:ext cx="8229599" cy="4536819"/>
              </a:xfrm>
              <a:prstGeom prst="rect">
                <a:avLst/>
              </a:prstGeom>
            </p:spPr>
            <p:txBody>
              <a:bodyPr wrap="square">
                <a:spAutoFit/>
              </a:bodyPr>
              <a:lstStyle/>
              <a:p>
                <a:pPr>
                  <a:spcAft>
                    <a:spcPts val="1200"/>
                  </a:spcAft>
                </a:pPr>
                <a:r>
                  <a:rPr lang="en-US" sz="2400" dirty="0" smtClean="0">
                    <a:latin typeface="Times New Roman" pitchFamily="18" charset="0"/>
                    <a:cs typeface="Times New Roman" pitchFamily="18" charset="0"/>
                  </a:rPr>
                  <a:t>Variable Definitions</a:t>
                </a:r>
              </a:p>
              <a:p>
                <a:pPr>
                  <a:spcAft>
                    <a:spcPts val="1200"/>
                  </a:spcAft>
                </a:pPr>
                <a14:m>
                  <m:oMath xmlns:m="http://schemas.openxmlformats.org/officeDocument/2006/math">
                    <m:r>
                      <a:rPr lang="en-US" sz="2000" i="1" smtClean="0">
                        <a:latin typeface="Cambria Math"/>
                      </a:rPr>
                      <m:t>𝜔</m:t>
                    </m:r>
                    <m:r>
                      <a:rPr lang="en-US" sz="2000" i="1" smtClean="0">
                        <a:latin typeface="Cambria Math"/>
                      </a:rPr>
                      <m:t>=2</m:t>
                    </m:r>
                    <m:r>
                      <a:rPr lang="en-US" sz="2000" i="1" smtClean="0">
                        <a:latin typeface="Cambria Math"/>
                      </a:rPr>
                      <m:t>𝜋</m:t>
                    </m:r>
                    <m:r>
                      <a:rPr lang="en-US" sz="2000" i="1" smtClean="0">
                        <a:latin typeface="Cambria Math"/>
                      </a:rPr>
                      <m:t>𝑓</m:t>
                    </m:r>
                    <m:r>
                      <a:rPr lang="en-US" sz="2000" i="1" smtClean="0">
                        <a:latin typeface="Cambria Math"/>
                      </a:rPr>
                      <m:t>= </m:t>
                    </m:r>
                  </m:oMath>
                </a14:m>
                <a:r>
                  <a:rPr lang="en-US" sz="2000" dirty="0">
                    <a:latin typeface="Times New Roman" pitchFamily="18" charset="0"/>
                    <a:cs typeface="Times New Roman" pitchFamily="18" charset="0"/>
                  </a:rPr>
                  <a:t>system angular frequency in radians per second</a:t>
                </a:r>
              </a:p>
              <a:p>
                <a:pPr>
                  <a:spcAft>
                    <a:spcPts val="1200"/>
                  </a:spcAft>
                </a:pPr>
                <a14:m>
                  <m:oMath xmlns:m="http://schemas.openxmlformats.org/officeDocument/2006/math">
                    <m:r>
                      <a:rPr lang="en-US" sz="2000" i="1">
                        <a:latin typeface="Cambria Math"/>
                      </a:rPr>
                      <m:t>𝐺</m:t>
                    </m:r>
                    <m:r>
                      <a:rPr lang="en-US" sz="2000" i="1">
                        <a:latin typeface="Cambria Math"/>
                      </a:rPr>
                      <m:t>=	0.1609347×</m:t>
                    </m:r>
                    <m:sSup>
                      <m:sSupPr>
                        <m:ctrlPr>
                          <a:rPr lang="en-US" sz="2000" i="1">
                            <a:latin typeface="Cambria Math"/>
                          </a:rPr>
                        </m:ctrlPr>
                      </m:sSupPr>
                      <m:e>
                        <m:r>
                          <a:rPr lang="en-US" sz="2000" i="1">
                            <a:latin typeface="Cambria Math"/>
                          </a:rPr>
                          <m:t>10</m:t>
                        </m:r>
                      </m:e>
                      <m:sup>
                        <m:r>
                          <a:rPr lang="en-US" sz="2000" i="1">
                            <a:latin typeface="Cambria Math"/>
                          </a:rPr>
                          <m:t>−3 </m:t>
                        </m:r>
                      </m:sup>
                    </m:sSup>
                  </m:oMath>
                </a14:m>
                <a:r>
                  <a:rPr lang="en-US" sz="2000" dirty="0">
                    <a:latin typeface="Times New Roman" pitchFamily="18" charset="0"/>
                    <a:cs typeface="Times New Roman" pitchFamily="18" charset="0"/>
                  </a:rPr>
                  <a:t> Ω/mile</a:t>
                </a:r>
              </a:p>
              <a:p>
                <a:pPr>
                  <a:spcAft>
                    <a:spcPts val="1200"/>
                  </a:spcAft>
                </a:pPr>
                <a14:m>
                  <m:oMath xmlns:m="http://schemas.openxmlformats.org/officeDocument/2006/math">
                    <m:r>
                      <a:rPr lang="en-US" sz="2000" i="1">
                        <a:latin typeface="Cambria Math"/>
                      </a:rPr>
                      <m:t>𝑅</m:t>
                    </m:r>
                    <m:sSub>
                      <m:sSubPr>
                        <m:ctrlPr>
                          <a:rPr lang="en-US" sz="2000" i="1">
                            <a:latin typeface="Cambria Math"/>
                          </a:rPr>
                        </m:ctrlPr>
                      </m:sSubPr>
                      <m:e>
                        <m:r>
                          <a:rPr lang="en-US" sz="2000" i="1">
                            <a:latin typeface="Cambria Math"/>
                          </a:rPr>
                          <m:t>𝐷</m:t>
                        </m:r>
                      </m:e>
                      <m:sub>
                        <m:r>
                          <a:rPr lang="en-US" sz="2000" i="1">
                            <a:latin typeface="Cambria Math"/>
                          </a:rPr>
                          <m:t>𝑖</m:t>
                        </m:r>
                      </m:sub>
                    </m:sSub>
                    <m:r>
                      <a:rPr lang="en-US" sz="2000" i="1">
                        <a:latin typeface="Cambria Math"/>
                      </a:rPr>
                      <m:t>=</m:t>
                    </m:r>
                  </m:oMath>
                </a14:m>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radius </a:t>
                </a:r>
                <a:r>
                  <a:rPr lang="en-US" sz="2000" dirty="0">
                    <a:latin typeface="Times New Roman" pitchFamily="18" charset="0"/>
                    <a:cs typeface="Times New Roman" pitchFamily="18" charset="0"/>
                  </a:rPr>
                  <a:t>of conductor </a:t>
                </a:r>
                <a14:m>
                  <m:oMath xmlns:m="http://schemas.openxmlformats.org/officeDocument/2006/math">
                    <m:r>
                      <a:rPr lang="en-US" sz="2000" i="1">
                        <a:latin typeface="Cambria Math"/>
                      </a:rPr>
                      <m:t>𝑖</m:t>
                    </m:r>
                  </m:oMath>
                </a14:m>
                <a:r>
                  <a:rPr lang="en-US" sz="2000" dirty="0">
                    <a:latin typeface="Times New Roman" pitchFamily="18" charset="0"/>
                    <a:cs typeface="Times New Roman" pitchFamily="18" charset="0"/>
                  </a:rPr>
                  <a:t> in feet</a:t>
                </a:r>
              </a:p>
              <a:p>
                <a:pPr>
                  <a:spcAft>
                    <a:spcPts val="1200"/>
                  </a:spcAft>
                </a:pPr>
                <a14:m>
                  <m:oMath xmlns:m="http://schemas.openxmlformats.org/officeDocument/2006/math">
                    <m:r>
                      <a:rPr lang="en-US" sz="2000" i="1">
                        <a:latin typeface="Cambria Math"/>
                      </a:rPr>
                      <m:t>𝑓</m:t>
                    </m:r>
                    <m:r>
                      <a:rPr lang="en-US" sz="2000" i="1">
                        <a:latin typeface="Cambria Math"/>
                      </a:rPr>
                      <m:t>=</m:t>
                    </m:r>
                  </m:oMath>
                </a14:m>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system </a:t>
                </a:r>
                <a:r>
                  <a:rPr lang="en-US" sz="2000" dirty="0">
                    <a:latin typeface="Times New Roman" pitchFamily="18" charset="0"/>
                    <a:cs typeface="Times New Roman" pitchFamily="18" charset="0"/>
                  </a:rPr>
                  <a:t>frequency in Hertz</a:t>
                </a:r>
              </a:p>
              <a:p>
                <a:pPr>
                  <a:spcAft>
                    <a:spcPts val="1200"/>
                  </a:spcAft>
                </a:pPr>
                <a14:m>
                  <m:oMath xmlns:m="http://schemas.openxmlformats.org/officeDocument/2006/math">
                    <m:r>
                      <a:rPr lang="en-US" sz="2000" i="1">
                        <a:latin typeface="Cambria Math"/>
                      </a:rPr>
                      <m:t>𝜌</m:t>
                    </m:r>
                    <m:r>
                      <a:rPr lang="en-US" sz="2000" i="1">
                        <a:latin typeface="Cambria Math"/>
                      </a:rPr>
                      <m:t>=</m:t>
                    </m:r>
                  </m:oMath>
                </a14:m>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resistivity </a:t>
                </a:r>
                <a:r>
                  <a:rPr lang="en-US" sz="2000" dirty="0">
                    <a:latin typeface="Times New Roman" pitchFamily="18" charset="0"/>
                    <a:cs typeface="Times New Roman" pitchFamily="18" charset="0"/>
                  </a:rPr>
                  <a:t>of earth in Ω-meters</a:t>
                </a:r>
              </a:p>
              <a:p>
                <a:pPr>
                  <a:spcAft>
                    <a:spcPts val="1200"/>
                  </a:spcAft>
                </a:pPr>
                <a14:m>
                  <m:oMath xmlns:m="http://schemas.openxmlformats.org/officeDocument/2006/math">
                    <m:sSub>
                      <m:sSubPr>
                        <m:ctrlPr>
                          <a:rPr lang="en-US" sz="2000" i="1">
                            <a:latin typeface="Cambria Math"/>
                          </a:rPr>
                        </m:ctrlPr>
                      </m:sSubPr>
                      <m:e>
                        <m:r>
                          <a:rPr lang="en-US" sz="2000" i="1">
                            <a:latin typeface="Cambria Math"/>
                          </a:rPr>
                          <m:t>𝐷</m:t>
                        </m:r>
                      </m:e>
                      <m:sub>
                        <m:r>
                          <a:rPr lang="en-US" sz="2000" i="1">
                            <a:latin typeface="Cambria Math"/>
                          </a:rPr>
                          <m:t>𝑖𝑗</m:t>
                        </m:r>
                      </m:sub>
                    </m:sSub>
                    <m:r>
                      <a:rPr lang="en-US" sz="2000" i="1">
                        <a:latin typeface="Cambria Math"/>
                      </a:rPr>
                      <m:t>=</m:t>
                    </m:r>
                  </m:oMath>
                </a14:m>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distance </a:t>
                </a:r>
                <a:r>
                  <a:rPr lang="en-US" sz="2000" dirty="0">
                    <a:latin typeface="Times New Roman" pitchFamily="18" charset="0"/>
                    <a:cs typeface="Times New Roman" pitchFamily="18" charset="0"/>
                  </a:rPr>
                  <a:t>between conductors </a:t>
                </a:r>
                <a14:m>
                  <m:oMath xmlns:m="http://schemas.openxmlformats.org/officeDocument/2006/math">
                    <m:r>
                      <a:rPr lang="en-US" sz="2000" i="1">
                        <a:latin typeface="Cambria Math"/>
                      </a:rPr>
                      <m:t>𝑖</m:t>
                    </m:r>
                  </m:oMath>
                </a14:m>
                <a:r>
                  <a:rPr lang="en-US" sz="2000" dirty="0">
                    <a:latin typeface="Times New Roman" pitchFamily="18" charset="0"/>
                    <a:cs typeface="Times New Roman" pitchFamily="18" charset="0"/>
                  </a:rPr>
                  <a:t> and </a:t>
                </a:r>
                <a14:m>
                  <m:oMath xmlns:m="http://schemas.openxmlformats.org/officeDocument/2006/math">
                    <m:r>
                      <a:rPr lang="en-US" sz="2000" i="1">
                        <a:latin typeface="Cambria Math"/>
                      </a:rPr>
                      <m:t>𝑗</m:t>
                    </m:r>
                  </m:oMath>
                </a14:m>
                <a:r>
                  <a:rPr lang="en-US" sz="2000" dirty="0">
                    <a:latin typeface="Times New Roman" pitchFamily="18" charset="0"/>
                    <a:cs typeface="Times New Roman" pitchFamily="18" charset="0"/>
                  </a:rPr>
                  <a:t> in feet (see Figure)</a:t>
                </a:r>
              </a:p>
              <a:p>
                <a:pPr>
                  <a:spcAft>
                    <a:spcPts val="1200"/>
                  </a:spcAft>
                </a:pPr>
                <a14:m>
                  <m:oMath xmlns:m="http://schemas.openxmlformats.org/officeDocument/2006/math">
                    <m:sSub>
                      <m:sSubPr>
                        <m:ctrlPr>
                          <a:rPr lang="en-US" sz="2000" i="1">
                            <a:latin typeface="Cambria Math"/>
                          </a:rPr>
                        </m:ctrlPr>
                      </m:sSubPr>
                      <m:e>
                        <m:r>
                          <a:rPr lang="en-US" sz="2000" i="1">
                            <a:latin typeface="Cambria Math"/>
                          </a:rPr>
                          <m:t>𝑆</m:t>
                        </m:r>
                      </m:e>
                      <m:sub>
                        <m:r>
                          <a:rPr lang="en-US" sz="2000" i="1">
                            <a:latin typeface="Cambria Math"/>
                          </a:rPr>
                          <m:t>𝑖𝑗</m:t>
                        </m:r>
                      </m:sub>
                    </m:sSub>
                    <m:r>
                      <a:rPr lang="en-US" sz="2000" i="1">
                        <a:latin typeface="Cambria Math"/>
                      </a:rPr>
                      <m:t>=</m:t>
                    </m:r>
                  </m:oMath>
                </a14:m>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distance </a:t>
                </a:r>
                <a:r>
                  <a:rPr lang="en-US" sz="2000" dirty="0">
                    <a:latin typeface="Times New Roman" pitchFamily="18" charset="0"/>
                    <a:cs typeface="Times New Roman" pitchFamily="18" charset="0"/>
                  </a:rPr>
                  <a:t>between conductors </a:t>
                </a:r>
                <a14:m>
                  <m:oMath xmlns:m="http://schemas.openxmlformats.org/officeDocument/2006/math">
                    <m:r>
                      <a:rPr lang="en-US" sz="2000" i="1">
                        <a:latin typeface="Cambria Math"/>
                      </a:rPr>
                      <m:t>𝑖</m:t>
                    </m:r>
                  </m:oMath>
                </a14:m>
                <a:r>
                  <a:rPr lang="en-US" sz="2000" dirty="0">
                    <a:latin typeface="Times New Roman" pitchFamily="18" charset="0"/>
                    <a:cs typeface="Times New Roman" pitchFamily="18" charset="0"/>
                  </a:rPr>
                  <a:t> and image </a:t>
                </a:r>
                <a14:m>
                  <m:oMath xmlns:m="http://schemas.openxmlformats.org/officeDocument/2006/math">
                    <m:r>
                      <a:rPr lang="en-US" sz="2000" i="1">
                        <a:latin typeface="Cambria Math"/>
                      </a:rPr>
                      <m:t>𝑗</m:t>
                    </m:r>
                  </m:oMath>
                </a14:m>
                <a:r>
                  <a:rPr lang="en-US" sz="2000" dirty="0">
                    <a:latin typeface="Times New Roman" pitchFamily="18" charset="0"/>
                    <a:cs typeface="Times New Roman" pitchFamily="18" charset="0"/>
                  </a:rPr>
                  <a:t> in feet (see Figure)</a:t>
                </a:r>
              </a:p>
              <a:p>
                <a:pPr>
                  <a:spcAft>
                    <a:spcPts val="1200"/>
                  </a:spcAft>
                </a:pPr>
                <a14:m>
                  <m:oMath xmlns:m="http://schemas.openxmlformats.org/officeDocument/2006/math">
                    <m:sSub>
                      <m:sSubPr>
                        <m:ctrlPr>
                          <a:rPr lang="en-US" sz="2000" i="1">
                            <a:latin typeface="Cambria Math"/>
                          </a:rPr>
                        </m:ctrlPr>
                      </m:sSubPr>
                      <m:e>
                        <m:r>
                          <a:rPr lang="en-US" sz="2000" i="1">
                            <a:latin typeface="Cambria Math"/>
                          </a:rPr>
                          <m:t>𝜃</m:t>
                        </m:r>
                      </m:e>
                      <m:sub>
                        <m:r>
                          <a:rPr lang="en-US" sz="2000" i="1">
                            <a:latin typeface="Cambria Math"/>
                          </a:rPr>
                          <m:t>𝑖𝑗</m:t>
                        </m:r>
                      </m:sub>
                    </m:sSub>
                    <m:r>
                      <a:rPr lang="en-US" sz="2000" i="1">
                        <a:latin typeface="Cambria Math"/>
                      </a:rPr>
                      <m:t>=</m:t>
                    </m:r>
                  </m:oMath>
                </a14:m>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angle </a:t>
                </a:r>
                <a:r>
                  <a:rPr lang="en-US" sz="2000" dirty="0">
                    <a:latin typeface="Times New Roman" pitchFamily="18" charset="0"/>
                    <a:cs typeface="Times New Roman" pitchFamily="18" charset="0"/>
                  </a:rPr>
                  <a:t>between a pair of lines drawn from conductor </a:t>
                </a:r>
                <a14:m>
                  <m:oMath xmlns:m="http://schemas.openxmlformats.org/officeDocument/2006/math">
                    <m:r>
                      <a:rPr lang="en-US" sz="2000" i="1">
                        <a:latin typeface="Cambria Math"/>
                      </a:rPr>
                      <m:t>𝑖</m:t>
                    </m:r>
                  </m:oMath>
                </a14:m>
                <a:r>
                  <a:rPr lang="en-US" sz="2000" dirty="0">
                    <a:latin typeface="Times New Roman" pitchFamily="18" charset="0"/>
                    <a:cs typeface="Times New Roman" pitchFamily="18" charset="0"/>
                  </a:rPr>
                  <a:t> to </a:t>
                </a:r>
                <a:r>
                  <a:rPr lang="en-US" sz="2000" dirty="0" smtClean="0">
                    <a:latin typeface="Times New Roman" pitchFamily="18" charset="0"/>
                    <a:cs typeface="Times New Roman" pitchFamily="18" charset="0"/>
                  </a:rPr>
                  <a:t>its </a:t>
                </a:r>
                <a:r>
                  <a:rPr lang="en-US" sz="2000" dirty="0">
                    <a:latin typeface="Times New Roman" pitchFamily="18" charset="0"/>
                    <a:cs typeface="Times New Roman" pitchFamily="18" charset="0"/>
                  </a:rPr>
                  <a:t>own </a:t>
                </a:r>
                <a:r>
                  <a:rPr lang="en-US" sz="2000" dirty="0" smtClean="0">
                    <a:latin typeface="Times New Roman" pitchFamily="18" charset="0"/>
                    <a:cs typeface="Times New Roman" pitchFamily="18" charset="0"/>
                  </a:rPr>
                  <a:t>	image and </a:t>
                </a:r>
                <a:r>
                  <a:rPr lang="en-US" sz="2000" dirty="0" smtClean="0">
                    <a:latin typeface="Times New Roman" pitchFamily="18" charset="0"/>
                    <a:cs typeface="Times New Roman" pitchFamily="18" charset="0"/>
                  </a:rPr>
                  <a:t>to the </a:t>
                </a:r>
                <a:r>
                  <a:rPr lang="en-US" sz="2000" dirty="0">
                    <a:latin typeface="Times New Roman" pitchFamily="18" charset="0"/>
                    <a:cs typeface="Times New Roman" pitchFamily="18" charset="0"/>
                  </a:rPr>
                  <a:t>image of conductor </a:t>
                </a:r>
                <a14:m>
                  <m:oMath xmlns:m="http://schemas.openxmlformats.org/officeDocument/2006/math">
                    <m:r>
                      <a:rPr lang="en-US" sz="2000" i="1">
                        <a:latin typeface="Cambria Math"/>
                      </a:rPr>
                      <m:t>𝑗</m:t>
                    </m:r>
                  </m:oMath>
                </a14:m>
                <a:endParaRPr lang="en-US" sz="2000" dirty="0">
                  <a:latin typeface="Times New Roman" pitchFamily="18" charset="0"/>
                  <a:cs typeface="Times New Roman" pitchFamily="18" charset="0"/>
                </a:endParaRPr>
              </a:p>
            </p:txBody>
          </p:sp>
        </mc:Choice>
        <mc:Fallback>
          <p:sp>
            <p:nvSpPr>
              <p:cNvPr id="4" name="Rectangle 3"/>
              <p:cNvSpPr>
                <a:spLocks noRot="1" noChangeAspect="1" noMove="1" noResize="1" noEditPoints="1" noAdjustHandles="1" noChangeArrowheads="1" noChangeShapeType="1" noTextEdit="1"/>
              </p:cNvSpPr>
              <p:nvPr/>
            </p:nvSpPr>
            <p:spPr>
              <a:xfrm>
                <a:off x="533401" y="1635381"/>
                <a:ext cx="8229599" cy="4536819"/>
              </a:xfrm>
              <a:prstGeom prst="rect">
                <a:avLst/>
              </a:prstGeom>
              <a:blipFill rotWithShape="1">
                <a:blip r:embed="rId3"/>
                <a:stretch>
                  <a:fillRect l="-1185" t="-1074" b="-1342"/>
                </a:stretch>
              </a:blipFill>
            </p:spPr>
            <p:txBody>
              <a:bodyPr/>
              <a:lstStyle/>
              <a:p>
                <a:r>
                  <a:rPr lang="en-US">
                    <a:noFill/>
                  </a:rPr>
                  <a:t> </a:t>
                </a:r>
              </a:p>
            </p:txBody>
          </p:sp>
        </mc:Fallback>
      </mc:AlternateContent>
      <p:sp>
        <p:nvSpPr>
          <p:cNvPr id="2" name="Slide Number Placeholder 1"/>
          <p:cNvSpPr>
            <a:spLocks noGrp="1"/>
          </p:cNvSpPr>
          <p:nvPr>
            <p:ph type="sldNum" sz="quarter" idx="12"/>
          </p:nvPr>
        </p:nvSpPr>
        <p:spPr/>
        <p:txBody>
          <a:bodyPr/>
          <a:lstStyle/>
          <a:p>
            <a:fld id="{B6F15528-21DE-4FAA-801E-634DDDAF4B2B}" type="slidenum">
              <a:rPr lang="en-US" smtClean="0"/>
              <a:pPr/>
              <a:t>21</a:t>
            </a:fld>
            <a:endParaRPr lang="en-US"/>
          </a:p>
        </p:txBody>
      </p:sp>
      <p:sp>
        <p:nvSpPr>
          <p:cNvPr id="6" name="TextBox 5"/>
          <p:cNvSpPr txBox="1"/>
          <p:nvPr/>
        </p:nvSpPr>
        <p:spPr>
          <a:xfrm>
            <a:off x="0" y="294382"/>
            <a:ext cx="9144000" cy="1077218"/>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Series </a:t>
            </a:r>
            <a:r>
              <a:rPr lang="en-US" sz="3200" dirty="0" smtClean="0">
                <a:latin typeface="Times New Roman" pitchFamily="18" charset="0"/>
                <a:cs typeface="Times New Roman" pitchFamily="18" charset="0"/>
              </a:rPr>
              <a:t>Impedance </a:t>
            </a:r>
            <a:r>
              <a:rPr lang="en-US" sz="3200" dirty="0" smtClean="0">
                <a:latin typeface="Times New Roman" pitchFamily="18" charset="0"/>
                <a:cs typeface="Times New Roman" pitchFamily="18" charset="0"/>
              </a:rPr>
              <a:t>of Overhead </a:t>
            </a:r>
            <a:r>
              <a:rPr lang="en-US" sz="3200" dirty="0" smtClean="0">
                <a:latin typeface="Times New Roman" pitchFamily="18" charset="0"/>
                <a:cs typeface="Times New Roman" pitchFamily="18" charset="0"/>
              </a:rPr>
              <a:t>Lines</a:t>
            </a:r>
          </a:p>
          <a:p>
            <a:pPr marL="342900" indent="-342900" algn="ctr"/>
            <a:r>
              <a:rPr lang="en-US" sz="3200" dirty="0">
                <a:latin typeface="Times New Roman" pitchFamily="18" charset="0"/>
                <a:cs typeface="Times New Roman" pitchFamily="18" charset="0"/>
              </a:rPr>
              <a:t>Carson’s Equations</a:t>
            </a:r>
          </a:p>
        </p:txBody>
      </p:sp>
    </p:spTree>
    <p:extLst>
      <p:ext uri="{BB962C8B-B14F-4D97-AF65-F5344CB8AC3E}">
        <p14:creationId xmlns:p14="http://schemas.microsoft.com/office/powerpoint/2010/main" val="272681035"/>
      </p:ext>
    </p:extLst>
  </p:cSld>
  <p:clrMapOvr>
    <a:masterClrMapping/>
  </p:clrMapOvr>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mc:Choice xmlns:a14="http://schemas.microsoft.com/office/drawing/2010/main" Requires="a14">
          <p:sp>
            <p:nvSpPr>
              <p:cNvPr id="7" name="TextBox 6"/>
              <p:cNvSpPr txBox="1"/>
              <p:nvPr/>
            </p:nvSpPr>
            <p:spPr>
              <a:xfrm>
                <a:off x="533399" y="1905000"/>
                <a:ext cx="8001001" cy="3462936"/>
              </a:xfrm>
              <a:prstGeom prst="rect">
                <a:avLst/>
              </a:prstGeom>
              <a:noFill/>
            </p:spPr>
            <p:txBody>
              <a:bodyPr wrap="square" rtlCol="0">
                <a:spAutoFit/>
              </a:bodyPr>
              <a:lstStyle/>
              <a:p>
                <a:pPr marL="457200" lvl="4"/>
                <a:endParaRPr lang="en-US" dirty="0" smtClean="0"/>
              </a:p>
              <a:p>
                <a:pPr marL="342900" lvl="3" indent="-342900">
                  <a:buFont typeface="Wingdings" pitchFamily="2" charset="2"/>
                  <a:buChar char="Ø"/>
                </a:pPr>
                <a:endParaRPr lang="en-US" sz="2400" dirty="0" smtClean="0">
                  <a:latin typeface="Times New Roman" pitchFamily="18" charset="0"/>
                  <a:cs typeface="Times New Roman" pitchFamily="18" charset="0"/>
                </a:endParaRPr>
              </a:p>
              <a:p>
                <a:pPr marL="342900" lvl="3" indent="-342900">
                  <a:buFont typeface="Wingdings" pitchFamily="2" charset="2"/>
                  <a:buChar char="Ø"/>
                </a:pPr>
                <a:r>
                  <a:rPr lang="en-US" sz="2400" dirty="0" smtClean="0">
                    <a:latin typeface="Times New Roman" pitchFamily="18" charset="0"/>
                    <a:cs typeface="Times New Roman" pitchFamily="18" charset="0"/>
                  </a:rPr>
                  <a:t>Referring to Figure 13.0, the ideal secondary voltages of the transformer are:</a:t>
                </a:r>
              </a:p>
              <a:p>
                <a:pPr marL="457200" lvl="4"/>
                <a:endParaRPr lang="en-US" sz="2400" dirty="0" smtClean="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𝑉𝑡</m:t>
                                  </m:r>
                                </m:e>
                                <m:sub>
                                  <m:r>
                                    <a:rPr lang="en-US" sz="2000" i="1">
                                      <a:latin typeface="Cambria Math"/>
                                    </a:rPr>
                                    <m:t>1</m:t>
                                  </m:r>
                                </m:sub>
                              </m:sSub>
                            </m:e>
                          </m:mr>
                          <m:mr>
                            <m:e>
                              <m:sSub>
                                <m:sSubPr>
                                  <m:ctrlPr>
                                    <a:rPr lang="en-US" sz="2000" i="1">
                                      <a:latin typeface="Cambria Math"/>
                                    </a:rPr>
                                  </m:ctrlPr>
                                </m:sSubPr>
                                <m:e>
                                  <m:r>
                                    <a:rPr lang="en-US" sz="2000" i="1">
                                      <a:latin typeface="Cambria Math"/>
                                    </a:rPr>
                                    <m:t>𝑉𝑡</m:t>
                                  </m:r>
                                </m:e>
                                <m:sub>
                                  <m:r>
                                    <a:rPr lang="en-US" sz="2000" i="1">
                                      <a:latin typeface="Cambria Math"/>
                                    </a:rPr>
                                    <m:t>2</m:t>
                                  </m:r>
                                </m:sub>
                              </m:sSub>
                            </m:e>
                          </m:mr>
                        </m:m>
                      </m:e>
                    </m:d>
                    <m:r>
                      <a:rPr lang="en-US" sz="2000" i="1">
                        <a:latin typeface="Cambria Math"/>
                      </a:rPr>
                      <m:t>=</m:t>
                    </m:r>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m:t>
                                  </m:r>
                                </m:e>
                                <m:sub>
                                  <m:r>
                                    <a:rPr lang="en-US" sz="2000" i="1">
                                      <a:latin typeface="Cambria Math"/>
                                    </a:rPr>
                                    <m:t>1</m:t>
                                  </m:r>
                                </m:sub>
                              </m:sSub>
                            </m:e>
                          </m:mr>
                          <m:mr>
                            <m:e>
                              <m:sSub>
                                <m:sSubPr>
                                  <m:ctrlPr>
                                    <a:rPr lang="en-US" sz="2000" i="1">
                                      <a:latin typeface="Cambria Math"/>
                                    </a:rPr>
                                  </m:ctrlPr>
                                </m:sSubPr>
                                <m:e>
                                  <m:r>
                                    <a:rPr lang="en-US" sz="2000" i="1">
                                      <a:latin typeface="Cambria Math"/>
                                    </a:rPr>
                                    <m:t>𝑉</m:t>
                                  </m:r>
                                </m:e>
                                <m:sub>
                                  <m:r>
                                    <a:rPr lang="en-US" sz="2000" i="1">
                                      <a:latin typeface="Cambria Math"/>
                                    </a:rPr>
                                    <m:t>2</m:t>
                                  </m:r>
                                </m:sub>
                              </m:sSub>
                            </m:e>
                          </m:mr>
                        </m:m>
                      </m:e>
                    </m:d>
                    <m:r>
                      <a:rPr lang="en-US" sz="2000" i="1">
                        <a:latin typeface="Cambria Math"/>
                      </a:rPr>
                      <m:t>+</m:t>
                    </m:r>
                    <m:d>
                      <m:dPr>
                        <m:begChr m:val="["/>
                        <m:endChr m:val="]"/>
                        <m:ctrlPr>
                          <a:rPr lang="en-US" sz="2000" i="1">
                            <a:latin typeface="Cambria Math"/>
                          </a:rPr>
                        </m:ctrlPr>
                      </m:dPr>
                      <m:e>
                        <m:m>
                          <m:mPr>
                            <m:mcs>
                              <m:mc>
                                <m:mcPr>
                                  <m:count m:val="2"/>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𝑍</m:t>
                                  </m:r>
                                </m:e>
                                <m:sub>
                                  <m:r>
                                    <a:rPr lang="en-US" sz="2000" i="1">
                                      <a:latin typeface="Cambria Math"/>
                                    </a:rPr>
                                    <m:t>1</m:t>
                                  </m:r>
                                </m:sub>
                              </m:sSub>
                            </m:e>
                            <m:e>
                              <m:r>
                                <a:rPr lang="en-US" sz="2000" i="1">
                                  <a:latin typeface="Cambria Math"/>
                                </a:rPr>
                                <m:t>0</m:t>
                              </m:r>
                            </m:e>
                          </m:mr>
                          <m:mr>
                            <m:e>
                              <m:r>
                                <a:rPr lang="en-US" sz="2000" i="1">
                                  <a:latin typeface="Cambria Math"/>
                                </a:rPr>
                                <m:t>0</m:t>
                              </m:r>
                            </m:e>
                            <m:e>
                              <m:sSub>
                                <m:sSubPr>
                                  <m:ctrlPr>
                                    <a:rPr lang="en-US" sz="2000" i="1">
                                      <a:latin typeface="Cambria Math"/>
                                    </a:rPr>
                                  </m:ctrlPr>
                                </m:sSubPr>
                                <m:e>
                                  <m:r>
                                    <a:rPr lang="en-US" sz="2000" i="1">
                                      <a:latin typeface="Cambria Math"/>
                                    </a:rPr>
                                    <m:t>−</m:t>
                                  </m:r>
                                  <m:r>
                                    <a:rPr lang="en-US" sz="2000" i="1">
                                      <a:latin typeface="Cambria Math"/>
                                    </a:rPr>
                                    <m:t>𝑍</m:t>
                                  </m:r>
                                </m:e>
                                <m:sub>
                                  <m:r>
                                    <a:rPr lang="en-US" sz="2000" i="1">
                                      <a:latin typeface="Cambria Math"/>
                                    </a:rPr>
                                    <m:t>2</m:t>
                                  </m:r>
                                </m:sub>
                              </m:sSub>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1</m:t>
                                  </m:r>
                                </m:sub>
                              </m:sSub>
                            </m:e>
                          </m:mr>
                          <m:mr>
                            <m:e>
                              <m:sSub>
                                <m:sSubPr>
                                  <m:ctrlPr>
                                    <a:rPr lang="en-US" sz="2000" i="1">
                                      <a:latin typeface="Cambria Math"/>
                                    </a:rPr>
                                  </m:ctrlPr>
                                </m:sSubPr>
                                <m:e>
                                  <m:r>
                                    <a:rPr lang="en-US" sz="2000" i="1">
                                      <a:latin typeface="Cambria Math"/>
                                    </a:rPr>
                                    <m:t>𝐼</m:t>
                                  </m:r>
                                </m:e>
                                <m:sub>
                                  <m:r>
                                    <a:rPr lang="en-US" sz="2000" i="1">
                                      <a:latin typeface="Cambria Math"/>
                                    </a:rPr>
                                    <m:t>2</m:t>
                                  </m:r>
                                </m:sub>
                              </m:sSub>
                            </m:e>
                          </m:mr>
                        </m:m>
                      </m:e>
                    </m:d>
                  </m:oMath>
                </a14:m>
                <a:endParaRPr lang="en-US" sz="2000" dirty="0" smtClean="0">
                  <a:latin typeface="Times New Roman" pitchFamily="18" charset="0"/>
                  <a:cs typeface="Times New Roman" pitchFamily="18" charset="0"/>
                </a:endParaRPr>
              </a:p>
              <a:p>
                <a:pPr algn="ctr"/>
                <a:r>
                  <a:rPr lang="en-US" sz="2000" dirty="0" smtClean="0">
                    <a:latin typeface="Times New Roman" pitchFamily="18" charset="0"/>
                    <a:cs typeface="Times New Roman" pitchFamily="18" charset="0"/>
                  </a:rPr>
                  <a:t>	</a:t>
                </a:r>
              </a:p>
              <a:p>
                <a:pPr algn="just"/>
                <a:r>
                  <a:rPr lang="en-US" sz="20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𝑉𝑡</m:t>
                            </m:r>
                          </m:e>
                          <m:sub>
                            <m:r>
                              <a:rPr lang="en-US" sz="2000" i="1">
                                <a:latin typeface="Cambria Math"/>
                              </a:rPr>
                              <m:t>12</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12</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m:t>
                            </m:r>
                          </m:e>
                          <m:sub>
                            <m:r>
                              <a:rPr lang="en-US" sz="2000" i="1">
                                <a:latin typeface="Cambria Math"/>
                              </a:rPr>
                              <m:t>12</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12</m:t>
                            </m:r>
                          </m:sub>
                        </m:sSub>
                      </m:e>
                    </m:d>
                  </m:oMath>
                </a14:m>
                <a:r>
                  <a:rPr lang="en-US" sz="2400" dirty="0" smtClean="0">
                    <a:latin typeface="Times New Roman" pitchFamily="18" charset="0"/>
                    <a:cs typeface="Times New Roman" pitchFamily="18" charset="0"/>
                  </a:rPr>
                  <a:t>		</a:t>
                </a:r>
              </a:p>
              <a:p>
                <a:endParaRPr lang="en-US" sz="2400" dirty="0" smtClean="0">
                  <a:latin typeface="Times New Roman" pitchFamily="18" charset="0"/>
                  <a:cs typeface="Times New Roman" pitchFamily="18" charset="0"/>
                </a:endParaRPr>
              </a:p>
            </p:txBody>
          </p:sp>
        </mc:Choice>
        <mc:Fallback>
          <p:sp>
            <p:nvSpPr>
              <p:cNvPr id="7" name="TextBox 6"/>
              <p:cNvSpPr txBox="1">
                <a:spLocks noRot="1" noChangeAspect="1" noMove="1" noResize="1" noEditPoints="1" noAdjustHandles="1" noChangeArrowheads="1" noChangeShapeType="1" noTextEdit="1"/>
              </p:cNvSpPr>
              <p:nvPr/>
            </p:nvSpPr>
            <p:spPr>
              <a:xfrm>
                <a:off x="533399" y="1905000"/>
                <a:ext cx="8001001" cy="3462936"/>
              </a:xfrm>
              <a:prstGeom prst="rect">
                <a:avLst/>
              </a:prstGeom>
              <a:blipFill rotWithShape="1">
                <a:blip r:embed="rId3"/>
                <a:stretch>
                  <a:fillRect l="-990" r="-305"/>
                </a:stretch>
              </a:blipFill>
            </p:spPr>
            <p:txBody>
              <a:bodyPr/>
              <a:lstStyle/>
              <a:p>
                <a:r>
                  <a:rPr lang="en-US">
                    <a:noFill/>
                  </a:rPr>
                  <a:t> </a:t>
                </a:r>
              </a:p>
            </p:txBody>
          </p:sp>
        </mc:Fallback>
      </mc:AlternateContent>
      <p:sp>
        <p:nvSpPr>
          <p:cNvPr id="3" name="Rectangle 2"/>
          <p:cNvSpPr/>
          <p:nvPr/>
        </p:nvSpPr>
        <p:spPr>
          <a:xfrm>
            <a:off x="7010400" y="3733800"/>
            <a:ext cx="739305" cy="400110"/>
          </a:xfrm>
          <a:prstGeom prst="rect">
            <a:avLst/>
          </a:prstGeom>
        </p:spPr>
        <p:txBody>
          <a:bodyPr wrap="none">
            <a:spAutoFit/>
          </a:bodyPr>
          <a:lstStyle/>
          <a:p>
            <a:pPr algn="ctr"/>
            <a:r>
              <a:rPr lang="en-US" sz="2000" dirty="0">
                <a:latin typeface="Times New Roman" pitchFamily="18" charset="0"/>
                <a:cs typeface="Times New Roman" pitchFamily="18" charset="0"/>
              </a:rPr>
              <a:t>(</a:t>
            </a:r>
            <a:r>
              <a:rPr lang="en-US" sz="2000" dirty="0" smtClean="0">
                <a:latin typeface="Times New Roman" pitchFamily="18" charset="0"/>
                <a:cs typeface="Times New Roman" pitchFamily="18" charset="0"/>
              </a:rPr>
              <a:t>161)</a:t>
            </a:r>
            <a:endParaRPr lang="en-US" sz="2000" dirty="0">
              <a:latin typeface="Times New Roman" pitchFamily="18" charset="0"/>
              <a:cs typeface="Times New Roman" pitchFamily="18" charset="0"/>
            </a:endParaRPr>
          </a:p>
        </p:txBody>
      </p:sp>
      <p:sp>
        <p:nvSpPr>
          <p:cNvPr id="5" name="Rectangle 4"/>
          <p:cNvSpPr/>
          <p:nvPr/>
        </p:nvSpPr>
        <p:spPr>
          <a:xfrm>
            <a:off x="7010400" y="4572000"/>
            <a:ext cx="739305" cy="400110"/>
          </a:xfrm>
          <a:prstGeom prst="rect">
            <a:avLst/>
          </a:prstGeom>
        </p:spPr>
        <p:txBody>
          <a:bodyPr wrap="none">
            <a:spAutoFit/>
          </a:bodyPr>
          <a:lstStyle/>
          <a:p>
            <a:r>
              <a:rPr lang="en-US" sz="2000" dirty="0">
                <a:latin typeface="Times New Roman" pitchFamily="18" charset="0"/>
                <a:cs typeface="Times New Roman" pitchFamily="18" charset="0"/>
              </a:rPr>
              <a:t>(</a:t>
            </a:r>
            <a:r>
              <a:rPr lang="en-US" sz="2000" dirty="0" smtClean="0">
                <a:latin typeface="Times New Roman" pitchFamily="18" charset="0"/>
                <a:cs typeface="Times New Roman" pitchFamily="18" charset="0"/>
              </a:rPr>
              <a:t>162)</a:t>
            </a:r>
            <a:endParaRPr lang="en-US" sz="2000" dirty="0">
              <a:latin typeface="Times New Roman" pitchFamily="18" charset="0"/>
              <a:cs typeface="Times New Roman" pitchFamily="18" charset="0"/>
            </a:endParaRPr>
          </a:p>
        </p:txBody>
      </p:sp>
      <p:sp>
        <p:nvSpPr>
          <p:cNvPr id="8" name="Slide Number Placeholder 7"/>
          <p:cNvSpPr>
            <a:spLocks noGrp="1"/>
          </p:cNvSpPr>
          <p:nvPr>
            <p:ph type="sldNum" sz="quarter" idx="12"/>
          </p:nvPr>
        </p:nvSpPr>
        <p:spPr/>
        <p:txBody>
          <a:bodyPr/>
          <a:lstStyle/>
          <a:p>
            <a:fld id="{B6F15528-21DE-4FAA-801E-634DDDAF4B2B}" type="slidenum">
              <a:rPr lang="en-US" smtClean="0"/>
              <a:pPr/>
              <a:t>210</a:t>
            </a:fld>
            <a:endParaRPr lang="en-US"/>
          </a:p>
        </p:txBody>
      </p:sp>
      <p:sp>
        <p:nvSpPr>
          <p:cNvPr id="9" name="TextBox 8"/>
          <p:cNvSpPr txBox="1"/>
          <p:nvPr/>
        </p:nvSpPr>
        <p:spPr>
          <a:xfrm>
            <a:off x="0" y="558225"/>
            <a:ext cx="9144000" cy="1077218"/>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a:t>
            </a:r>
            <a:r>
              <a:rPr lang="en-US" sz="3200" dirty="0" smtClean="0">
                <a:latin typeface="Times New Roman" pitchFamily="18" charset="0"/>
                <a:cs typeface="Times New Roman" pitchFamily="18" charset="0"/>
              </a:rPr>
              <a:t>Transformer</a:t>
            </a:r>
          </a:p>
          <a:p>
            <a:pPr marL="0" lvl="4" algn="ctr"/>
            <a:r>
              <a:rPr lang="en-US" sz="3200" dirty="0">
                <a:latin typeface="Times New Roman" pitchFamily="18" charset="0"/>
                <a:cs typeface="Times New Roman" pitchFamily="18" charset="0"/>
              </a:rPr>
              <a:t>Matrix </a:t>
            </a:r>
            <a:r>
              <a:rPr lang="en-US" sz="3200" dirty="0" smtClean="0">
                <a:latin typeface="Times New Roman" pitchFamily="18" charset="0"/>
                <a:cs typeface="Times New Roman" pitchFamily="18" charset="0"/>
              </a:rPr>
              <a:t>Equations</a:t>
            </a:r>
            <a:r>
              <a:rPr lang="en-US" sz="3200" dirty="0" smtClean="0">
                <a:latin typeface="Times New Roman" pitchFamily="18" charset="0"/>
                <a:cs typeface="Times New Roman" pitchFamily="18" charset="0"/>
              </a:rPr>
              <a:t> </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2177284281"/>
      </p:ext>
    </p:extLst>
  </p:cSld>
  <p:clrMapOvr>
    <a:masterClrMapping/>
  </p:clrMapOvr>
  <p:timing>
    <p:tnLst>
      <p:par>
        <p:cT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mc:Choice xmlns:a14="http://schemas.microsoft.com/office/drawing/2010/main" Requires="a14">
          <p:sp>
            <p:nvSpPr>
              <p:cNvPr id="7" name="TextBox 6"/>
              <p:cNvSpPr txBox="1"/>
              <p:nvPr/>
            </p:nvSpPr>
            <p:spPr>
              <a:xfrm>
                <a:off x="457200" y="1524000"/>
                <a:ext cx="8229600" cy="4571188"/>
              </a:xfrm>
              <a:prstGeom prst="rect">
                <a:avLst/>
              </a:prstGeom>
              <a:noFill/>
            </p:spPr>
            <p:txBody>
              <a:bodyPr wrap="square" rtlCol="0">
                <a:spAutoFit/>
              </a:bodyPr>
              <a:lstStyle/>
              <a:p>
                <a:pPr marL="457200" lvl="4"/>
                <a:endParaRPr lang="en-US" dirty="0" smtClean="0"/>
              </a:p>
              <a:p>
                <a:pPr marL="342900" lvl="3" indent="-342900">
                  <a:buFont typeface="Wingdings" pitchFamily="2" charset="2"/>
                  <a:buChar char="Ø"/>
                </a:pPr>
                <a:endParaRPr lang="en-US" sz="2400" dirty="0" smtClean="0">
                  <a:latin typeface="Times New Roman" pitchFamily="18" charset="0"/>
                  <a:cs typeface="Times New Roman" pitchFamily="18" charset="0"/>
                </a:endParaRPr>
              </a:p>
              <a:p>
                <a:pPr marL="342900" lvl="3" indent="-342900">
                  <a:buFont typeface="Wingdings" pitchFamily="2" charset="2"/>
                  <a:buChar char="Ø"/>
                </a:pPr>
                <a:r>
                  <a:rPr lang="en-US" sz="2400" dirty="0" smtClean="0">
                    <a:latin typeface="Times New Roman" pitchFamily="18" charset="0"/>
                    <a:cs typeface="Times New Roman" pitchFamily="18" charset="0"/>
                  </a:rPr>
                  <a:t>The ideal primary voltage as a function of the secondary ideal voltages is: </a:t>
                </a:r>
              </a:p>
              <a:p>
                <a:pPr algn="just"/>
                <a:r>
                  <a:rPr lang="en-US" sz="24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𝐸</m:t>
                                  </m:r>
                                </m:e>
                                <m:sub>
                                  <m:r>
                                    <a:rPr lang="en-US" sz="2000" i="1">
                                      <a:latin typeface="Cambria Math"/>
                                    </a:rPr>
                                    <m:t>0</m:t>
                                  </m:r>
                                </m:sub>
                              </m:sSub>
                            </m:e>
                          </m:mr>
                          <m:mr>
                            <m:e>
                              <m:sSub>
                                <m:sSubPr>
                                  <m:ctrlPr>
                                    <a:rPr lang="en-US" sz="2000" i="1">
                                      <a:latin typeface="Cambria Math"/>
                                    </a:rPr>
                                  </m:ctrlPr>
                                </m:sSubPr>
                                <m:e>
                                  <m:r>
                                    <a:rPr lang="en-US" sz="2000" i="1">
                                      <a:latin typeface="Cambria Math"/>
                                    </a:rPr>
                                    <m:t>𝐸</m:t>
                                  </m:r>
                                </m:e>
                                <m:sub>
                                  <m:r>
                                    <a:rPr lang="en-US" sz="2000" i="1">
                                      <a:latin typeface="Cambria Math"/>
                                    </a:rPr>
                                    <m:t>0</m:t>
                                  </m:r>
                                </m:sub>
                              </m:sSub>
                            </m:e>
                          </m:mr>
                        </m:m>
                      </m:e>
                    </m:d>
                    <m:r>
                      <a:rPr lang="en-US" sz="2000" i="1">
                        <a:latin typeface="Cambria Math"/>
                      </a:rPr>
                      <m:t>=</m:t>
                    </m:r>
                    <m:sSub>
                      <m:sSubPr>
                        <m:ctrlPr>
                          <a:rPr lang="en-US" sz="2000" i="1">
                            <a:latin typeface="Cambria Math"/>
                          </a:rPr>
                        </m:ctrlPr>
                      </m:sSubPr>
                      <m:e>
                        <m:r>
                          <a:rPr lang="en-US" sz="2000" i="1">
                            <a:latin typeface="Cambria Math"/>
                          </a:rPr>
                          <m:t>𝑛</m:t>
                        </m:r>
                      </m:e>
                      <m:sub>
                        <m:r>
                          <a:rPr lang="en-US" sz="2000" i="1">
                            <a:latin typeface="Cambria Math"/>
                          </a:rPr>
                          <m:t>𝑡</m:t>
                        </m:r>
                      </m:sub>
                    </m:sSub>
                    <m:r>
                      <a:rPr lang="en-US" sz="2000" i="1">
                        <a:latin typeface="Cambria Math"/>
                      </a:rPr>
                      <m:t>∙</m:t>
                    </m:r>
                    <m:d>
                      <m:dPr>
                        <m:begChr m:val="["/>
                        <m:endChr m:val="]"/>
                        <m:ctrlPr>
                          <a:rPr lang="en-US" sz="2000" i="1">
                            <a:latin typeface="Cambria Math"/>
                          </a:rPr>
                        </m:ctrlPr>
                      </m:dPr>
                      <m:e>
                        <m:m>
                          <m:mPr>
                            <m:mcs>
                              <m:mc>
                                <m:mcPr>
                                  <m:count m:val="2"/>
                                  <m:mcJc m:val="center"/>
                                </m:mcPr>
                              </m:mc>
                            </m:mcs>
                            <m:ctrlPr>
                              <a:rPr lang="en-US" sz="2000" i="1">
                                <a:latin typeface="Cambria Math"/>
                              </a:rPr>
                            </m:ctrlPr>
                          </m:mPr>
                          <m:mr>
                            <m:e>
                              <m:r>
                                <a:rPr lang="en-US" sz="2000" i="1">
                                  <a:latin typeface="Cambria Math"/>
                                </a:rPr>
                                <m:t>1</m:t>
                              </m:r>
                            </m:e>
                            <m:e>
                              <m:r>
                                <a:rPr lang="en-US" sz="2000" i="1">
                                  <a:latin typeface="Cambria Math"/>
                                </a:rPr>
                                <m:t>0</m:t>
                              </m:r>
                            </m:e>
                          </m:mr>
                          <m:mr>
                            <m:e>
                              <m:r>
                                <a:rPr lang="en-US" sz="2000" i="1">
                                  <a:latin typeface="Cambria Math"/>
                                </a:rPr>
                                <m:t>0</m:t>
                              </m:r>
                            </m:e>
                            <m:e>
                              <m:r>
                                <a:rPr lang="en-US" sz="2000" i="1">
                                  <a:latin typeface="Cambria Math"/>
                                </a:rPr>
                                <m:t>1</m:t>
                              </m:r>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𝑉𝑡</m:t>
                                  </m:r>
                                </m:e>
                                <m:sub>
                                  <m:r>
                                    <a:rPr lang="en-US" sz="2000" i="1">
                                      <a:latin typeface="Cambria Math"/>
                                    </a:rPr>
                                    <m:t>1</m:t>
                                  </m:r>
                                </m:sub>
                              </m:sSub>
                            </m:e>
                          </m:mr>
                          <m:mr>
                            <m:e>
                              <m:sSub>
                                <m:sSubPr>
                                  <m:ctrlPr>
                                    <a:rPr lang="en-US" sz="2000" i="1">
                                      <a:latin typeface="Cambria Math"/>
                                    </a:rPr>
                                  </m:ctrlPr>
                                </m:sSubPr>
                                <m:e>
                                  <m:r>
                                    <a:rPr lang="en-US" sz="2000" i="1">
                                      <a:latin typeface="Cambria Math"/>
                                    </a:rPr>
                                    <m:t>𝑉𝑡</m:t>
                                  </m:r>
                                </m:e>
                                <m:sub>
                                  <m:r>
                                    <a:rPr lang="en-US" sz="2000" i="1">
                                      <a:latin typeface="Cambria Math"/>
                                    </a:rPr>
                                    <m:t>2</m:t>
                                  </m:r>
                                </m:sub>
                              </m:sSub>
                            </m:e>
                          </m:mr>
                        </m:m>
                      </m:e>
                    </m:d>
                  </m:oMath>
                </a14:m>
                <a:r>
                  <a:rPr lang="en-US" sz="2000" dirty="0" smtClean="0">
                    <a:latin typeface="Times New Roman" pitchFamily="18" charset="0"/>
                    <a:cs typeface="Times New Roman" pitchFamily="18" charset="0"/>
                  </a:rPr>
                  <a:t>	</a:t>
                </a:r>
              </a:p>
              <a:p>
                <a:endParaRPr lang="en-US" sz="2000" dirty="0" smtClean="0">
                  <a:latin typeface="Times New Roman" pitchFamily="18" charset="0"/>
                  <a:cs typeface="Times New Roman" pitchFamily="18" charset="0"/>
                </a:endParaRPr>
              </a:p>
              <a:p>
                <a:endParaRPr lang="en-US" sz="2000" dirty="0">
                  <a:latin typeface="Times New Roman" pitchFamily="18" charset="0"/>
                  <a:cs typeface="Times New Roman" pitchFamily="18" charset="0"/>
                </a:endParaRPr>
              </a:p>
              <a:p>
                <a:pPr algn="just"/>
                <a:r>
                  <a:rPr lang="en-US" sz="20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𝐸</m:t>
                            </m:r>
                          </m:e>
                          <m:sub>
                            <m:r>
                              <a:rPr lang="en-US" sz="2000" i="1">
                                <a:latin typeface="Cambria Math"/>
                              </a:rPr>
                              <m:t>00</m:t>
                            </m:r>
                          </m:sub>
                        </m:sSub>
                      </m:e>
                    </m:d>
                    <m:r>
                      <a:rPr lang="en-US" sz="2000" i="1">
                        <a:latin typeface="Cambria Math"/>
                      </a:rPr>
                      <m:t>=</m:t>
                    </m:r>
                    <m:d>
                      <m:dPr>
                        <m:begChr m:val="["/>
                        <m:endChr m:val="]"/>
                        <m:ctrlPr>
                          <a:rPr lang="en-US" sz="2000" i="1">
                            <a:latin typeface="Cambria Math"/>
                          </a:rPr>
                        </m:ctrlPr>
                      </m:dPr>
                      <m:e>
                        <m:r>
                          <a:rPr lang="en-US" sz="2000" i="1">
                            <a:latin typeface="Cambria Math"/>
                          </a:rPr>
                          <m:t>𝑎𝑣</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𝑉𝑡</m:t>
                            </m:r>
                          </m:e>
                          <m:sub>
                            <m:r>
                              <a:rPr lang="en-US" sz="2000" i="1">
                                <a:latin typeface="Cambria Math"/>
                              </a:rPr>
                              <m:t>12</m:t>
                            </m:r>
                          </m:sub>
                        </m:sSub>
                      </m:e>
                    </m:d>
                  </m:oMath>
                </a14:m>
                <a:endParaRPr lang="en-US" sz="2000" dirty="0" smtClean="0">
                  <a:latin typeface="Times New Roman" pitchFamily="18" charset="0"/>
                  <a:cs typeface="Times New Roman" pitchFamily="18" charset="0"/>
                </a:endParaRPr>
              </a:p>
              <a:p>
                <a:pPr marL="457200" lvl="4"/>
                <a:endParaRPr lang="en-US" sz="2000" dirty="0" smtClean="0">
                  <a:latin typeface="Times New Roman" pitchFamily="18" charset="0"/>
                  <a:cs typeface="Times New Roman" pitchFamily="18" charset="0"/>
                </a:endParaRPr>
              </a:p>
              <a:p>
                <a:pPr marL="457200" lvl="4"/>
                <a:endParaRPr lang="en-US" sz="2400" dirty="0">
                  <a:latin typeface="Times New Roman" pitchFamily="18" charset="0"/>
                  <a:cs typeface="Times New Roman" pitchFamily="18" charset="0"/>
                </a:endParaRPr>
              </a:p>
              <a:p>
                <a:pPr marL="457200" lvl="4"/>
                <a:r>
                  <a:rPr lang="en-US" sz="24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where </a:t>
                </a:r>
                <a14:m>
                  <m:oMath xmlns:m="http://schemas.openxmlformats.org/officeDocument/2006/math">
                    <m:sSub>
                      <m:sSubPr>
                        <m:ctrlPr>
                          <a:rPr lang="en-US" sz="2000" i="1">
                            <a:latin typeface="Cambria Math"/>
                          </a:rPr>
                        </m:ctrlPr>
                      </m:sSubPr>
                      <m:e>
                        <m:r>
                          <a:rPr lang="en-US" sz="2000" i="1">
                            <a:latin typeface="Cambria Math"/>
                          </a:rPr>
                          <m:t>𝑛</m:t>
                        </m:r>
                      </m:e>
                      <m:sub>
                        <m:r>
                          <a:rPr lang="en-US" sz="2000" i="1">
                            <a:latin typeface="Cambria Math"/>
                          </a:rPr>
                          <m:t>𝑡</m:t>
                        </m:r>
                      </m:sub>
                    </m:sSub>
                    <m:r>
                      <a:rPr lang="en-US" sz="2000" i="1">
                        <a:latin typeface="Cambria Math"/>
                      </a:rPr>
                      <m:t>=</m:t>
                    </m:r>
                    <m:f>
                      <m:fPr>
                        <m:ctrlPr>
                          <a:rPr lang="en-US" sz="2000" i="1">
                            <a:latin typeface="Cambria Math"/>
                          </a:rPr>
                        </m:ctrlPr>
                      </m:fPr>
                      <m:num>
                        <m:r>
                          <m:rPr>
                            <m:nor/>
                          </m:rPr>
                          <a:rPr lang="en-US" sz="2000">
                            <a:latin typeface="Times New Roman" pitchFamily="18" charset="0"/>
                            <a:cs typeface="Times New Roman" pitchFamily="18" charset="0"/>
                          </a:rPr>
                          <m:t>High</m:t>
                        </m:r>
                        <m:r>
                          <m:rPr>
                            <m:nor/>
                          </m:rPr>
                          <a:rPr lang="en-US" sz="2000">
                            <a:latin typeface="Times New Roman" pitchFamily="18" charset="0"/>
                            <a:cs typeface="Times New Roman" pitchFamily="18" charset="0"/>
                          </a:rPr>
                          <m:t> </m:t>
                        </m:r>
                        <m:r>
                          <m:rPr>
                            <m:nor/>
                          </m:rPr>
                          <a:rPr lang="en-US" sz="2000">
                            <a:latin typeface="Times New Roman" pitchFamily="18" charset="0"/>
                            <a:cs typeface="Times New Roman" pitchFamily="18" charset="0"/>
                          </a:rPr>
                          <m:t>Side</m:t>
                        </m:r>
                        <m:r>
                          <m:rPr>
                            <m:nor/>
                          </m:rPr>
                          <a:rPr lang="en-US" sz="2000">
                            <a:latin typeface="Times New Roman" pitchFamily="18" charset="0"/>
                            <a:cs typeface="Times New Roman" pitchFamily="18" charset="0"/>
                          </a:rPr>
                          <m:t> </m:t>
                        </m:r>
                        <m:r>
                          <m:rPr>
                            <m:nor/>
                          </m:rPr>
                          <a:rPr lang="en-US" sz="2000">
                            <a:latin typeface="Times New Roman" pitchFamily="18" charset="0"/>
                            <a:cs typeface="Times New Roman" pitchFamily="18" charset="0"/>
                          </a:rPr>
                          <m:t>Rated</m:t>
                        </m:r>
                        <m:r>
                          <m:rPr>
                            <m:nor/>
                          </m:rPr>
                          <a:rPr lang="en-US" sz="2000">
                            <a:latin typeface="Times New Roman" pitchFamily="18" charset="0"/>
                            <a:cs typeface="Times New Roman" pitchFamily="18" charset="0"/>
                          </a:rPr>
                          <m:t> </m:t>
                        </m:r>
                        <m:r>
                          <m:rPr>
                            <m:nor/>
                          </m:rPr>
                          <a:rPr lang="en-US" sz="2000">
                            <a:latin typeface="Times New Roman" pitchFamily="18" charset="0"/>
                            <a:cs typeface="Times New Roman" pitchFamily="18" charset="0"/>
                          </a:rPr>
                          <m:t>Voltage</m:t>
                        </m:r>
                      </m:num>
                      <m:den>
                        <m:r>
                          <m:rPr>
                            <m:nor/>
                          </m:rPr>
                          <a:rPr lang="en-US" sz="2000">
                            <a:latin typeface="Times New Roman" pitchFamily="18" charset="0"/>
                            <a:cs typeface="Times New Roman" pitchFamily="18" charset="0"/>
                          </a:rPr>
                          <m:t>Low</m:t>
                        </m:r>
                        <m:r>
                          <m:rPr>
                            <m:nor/>
                          </m:rPr>
                          <a:rPr lang="en-US" sz="2000">
                            <a:latin typeface="Times New Roman" pitchFamily="18" charset="0"/>
                            <a:cs typeface="Times New Roman" pitchFamily="18" charset="0"/>
                          </a:rPr>
                          <m:t> </m:t>
                        </m:r>
                        <m:r>
                          <m:rPr>
                            <m:nor/>
                          </m:rPr>
                          <a:rPr lang="en-US" sz="2000">
                            <a:latin typeface="Times New Roman" pitchFamily="18" charset="0"/>
                            <a:cs typeface="Times New Roman" pitchFamily="18" charset="0"/>
                          </a:rPr>
                          <m:t>Side</m:t>
                        </m:r>
                        <m:r>
                          <m:rPr>
                            <m:nor/>
                          </m:rPr>
                          <a:rPr lang="en-US" sz="2000">
                            <a:latin typeface="Times New Roman" pitchFamily="18" charset="0"/>
                            <a:cs typeface="Times New Roman" pitchFamily="18" charset="0"/>
                          </a:rPr>
                          <m:t> </m:t>
                        </m:r>
                        <m:r>
                          <m:rPr>
                            <m:nor/>
                          </m:rPr>
                          <a:rPr lang="en-US" sz="2000">
                            <a:latin typeface="Times New Roman" pitchFamily="18" charset="0"/>
                            <a:cs typeface="Times New Roman" pitchFamily="18" charset="0"/>
                          </a:rPr>
                          <m:t>Half</m:t>
                        </m:r>
                        <m:r>
                          <m:rPr>
                            <m:nor/>
                          </m:rPr>
                          <a:rPr lang="en-US" sz="2000">
                            <a:latin typeface="Times New Roman" pitchFamily="18" charset="0"/>
                            <a:cs typeface="Times New Roman" pitchFamily="18" charset="0"/>
                          </a:rPr>
                          <m:t> </m:t>
                        </m:r>
                        <m:r>
                          <m:rPr>
                            <m:nor/>
                          </m:rPr>
                          <a:rPr lang="en-US" sz="2000">
                            <a:latin typeface="Times New Roman" pitchFamily="18" charset="0"/>
                            <a:cs typeface="Times New Roman" pitchFamily="18" charset="0"/>
                          </a:rPr>
                          <m:t>Winding</m:t>
                        </m:r>
                        <m:r>
                          <m:rPr>
                            <m:nor/>
                          </m:rPr>
                          <a:rPr lang="en-US" sz="2000">
                            <a:latin typeface="Times New Roman" pitchFamily="18" charset="0"/>
                            <a:cs typeface="Times New Roman" pitchFamily="18" charset="0"/>
                          </a:rPr>
                          <m:t> </m:t>
                        </m:r>
                        <m:r>
                          <m:rPr>
                            <m:nor/>
                          </m:rPr>
                          <a:rPr lang="en-US" sz="2000">
                            <a:latin typeface="Times New Roman" pitchFamily="18" charset="0"/>
                            <a:cs typeface="Times New Roman" pitchFamily="18" charset="0"/>
                          </a:rPr>
                          <m:t>Rated</m:t>
                        </m:r>
                        <m:r>
                          <m:rPr>
                            <m:nor/>
                          </m:rPr>
                          <a:rPr lang="en-US" sz="2000">
                            <a:latin typeface="Times New Roman" pitchFamily="18" charset="0"/>
                            <a:cs typeface="Times New Roman" pitchFamily="18" charset="0"/>
                          </a:rPr>
                          <m:t> </m:t>
                        </m:r>
                        <m:r>
                          <m:rPr>
                            <m:nor/>
                          </m:rPr>
                          <a:rPr lang="en-US" sz="2000">
                            <a:latin typeface="Times New Roman" pitchFamily="18" charset="0"/>
                            <a:cs typeface="Times New Roman" pitchFamily="18" charset="0"/>
                          </a:rPr>
                          <m:t>Voltage</m:t>
                        </m:r>
                      </m:den>
                    </m:f>
                  </m:oMath>
                </a14:m>
                <a:r>
                  <a:rPr lang="en-US" sz="2000" dirty="0" smtClean="0">
                    <a:latin typeface="Times New Roman" pitchFamily="18" charset="0"/>
                    <a:cs typeface="Times New Roman" pitchFamily="18" charset="0"/>
                  </a:rPr>
                  <a:t>		(163)</a:t>
                </a:r>
                <a:endParaRPr lang="en-US" sz="2000" dirty="0">
                  <a:latin typeface="Times New Roman" pitchFamily="18" charset="0"/>
                  <a:cs typeface="Times New Roman" pitchFamily="18" charset="0"/>
                </a:endParaRPr>
              </a:p>
              <a:p>
                <a:pPr marL="457200" lvl="4"/>
                <a:endParaRPr lang="en-US" sz="2400" dirty="0" smtClean="0">
                  <a:latin typeface="Times New Roman" pitchFamily="18" charset="0"/>
                  <a:cs typeface="Times New Roman" pitchFamily="18" charset="0"/>
                </a:endParaRPr>
              </a:p>
            </p:txBody>
          </p:sp>
        </mc:Choice>
        <mc:Fallback>
          <p:sp>
            <p:nvSpPr>
              <p:cNvPr id="7" name="TextBox 6"/>
              <p:cNvSpPr txBox="1">
                <a:spLocks noRot="1" noChangeAspect="1" noMove="1" noResize="1" noEditPoints="1" noAdjustHandles="1" noChangeArrowheads="1" noChangeShapeType="1" noTextEdit="1"/>
              </p:cNvSpPr>
              <p:nvPr/>
            </p:nvSpPr>
            <p:spPr>
              <a:xfrm>
                <a:off x="457200" y="1524000"/>
                <a:ext cx="8229600" cy="4571188"/>
              </a:xfrm>
              <a:prstGeom prst="rect">
                <a:avLst/>
              </a:prstGeom>
              <a:blipFill rotWithShape="1">
                <a:blip r:embed="rId3"/>
                <a:stretch>
                  <a:fillRect l="-963"/>
                </a:stretch>
              </a:blipFill>
            </p:spPr>
            <p:txBody>
              <a:bodyPr/>
              <a:lstStyle/>
              <a:p>
                <a:r>
                  <a:rPr lang="en-US">
                    <a:noFill/>
                  </a:rPr>
                  <a:t> </a:t>
                </a:r>
              </a:p>
            </p:txBody>
          </p:sp>
        </mc:Fallback>
      </mc:AlternateContent>
      <p:sp>
        <p:nvSpPr>
          <p:cNvPr id="5" name="Rectangle 4"/>
          <p:cNvSpPr/>
          <p:nvPr/>
        </p:nvSpPr>
        <p:spPr>
          <a:xfrm>
            <a:off x="7620000" y="3429000"/>
            <a:ext cx="739305" cy="400110"/>
          </a:xfrm>
          <a:prstGeom prst="rect">
            <a:avLst/>
          </a:prstGeom>
        </p:spPr>
        <p:txBody>
          <a:bodyPr wrap="none">
            <a:spAutoFit/>
          </a:bodyPr>
          <a:lstStyle/>
          <a:p>
            <a:r>
              <a:rPr lang="en-US" sz="2000" dirty="0">
                <a:latin typeface="Times New Roman" pitchFamily="18" charset="0"/>
                <a:cs typeface="Times New Roman" pitchFamily="18" charset="0"/>
              </a:rPr>
              <a:t>(</a:t>
            </a:r>
            <a:r>
              <a:rPr lang="en-US" sz="2000" dirty="0" smtClean="0">
                <a:latin typeface="Times New Roman" pitchFamily="18" charset="0"/>
                <a:cs typeface="Times New Roman" pitchFamily="18" charset="0"/>
              </a:rPr>
              <a:t>162)</a:t>
            </a:r>
            <a:endParaRPr lang="en-US" sz="2000" dirty="0">
              <a:latin typeface="Times New Roman" pitchFamily="18" charset="0"/>
              <a:cs typeface="Times New Roman" pitchFamily="18" charset="0"/>
            </a:endParaRPr>
          </a:p>
        </p:txBody>
      </p:sp>
      <p:sp>
        <p:nvSpPr>
          <p:cNvPr id="3" name="Slide Number Placeholder 2"/>
          <p:cNvSpPr>
            <a:spLocks noGrp="1"/>
          </p:cNvSpPr>
          <p:nvPr>
            <p:ph type="sldNum" sz="quarter" idx="12"/>
          </p:nvPr>
        </p:nvSpPr>
        <p:spPr/>
        <p:txBody>
          <a:bodyPr/>
          <a:lstStyle/>
          <a:p>
            <a:fld id="{B6F15528-21DE-4FAA-801E-634DDDAF4B2B}" type="slidenum">
              <a:rPr lang="en-US" smtClean="0"/>
              <a:pPr/>
              <a:t>211</a:t>
            </a:fld>
            <a:endParaRPr lang="en-US"/>
          </a:p>
        </p:txBody>
      </p:sp>
      <p:sp>
        <p:nvSpPr>
          <p:cNvPr id="8" name="TextBox 7"/>
          <p:cNvSpPr txBox="1"/>
          <p:nvPr/>
        </p:nvSpPr>
        <p:spPr>
          <a:xfrm>
            <a:off x="0" y="558225"/>
            <a:ext cx="9144000" cy="1077218"/>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a:t>
            </a:r>
            <a:r>
              <a:rPr lang="en-US" sz="3200" dirty="0" smtClean="0">
                <a:latin typeface="Times New Roman" pitchFamily="18" charset="0"/>
                <a:cs typeface="Times New Roman" pitchFamily="18" charset="0"/>
              </a:rPr>
              <a:t>Transformer</a:t>
            </a:r>
          </a:p>
          <a:p>
            <a:pPr marL="0" lvl="4" algn="ctr"/>
            <a:r>
              <a:rPr lang="en-US" sz="3200" dirty="0">
                <a:latin typeface="Times New Roman" pitchFamily="18" charset="0"/>
                <a:cs typeface="Times New Roman" pitchFamily="18" charset="0"/>
              </a:rPr>
              <a:t>Matrix </a:t>
            </a:r>
            <a:r>
              <a:rPr lang="en-US" sz="3200" dirty="0" smtClean="0">
                <a:latin typeface="Times New Roman" pitchFamily="18" charset="0"/>
                <a:cs typeface="Times New Roman" pitchFamily="18" charset="0"/>
              </a:rPr>
              <a:t>Equations</a:t>
            </a:r>
            <a:r>
              <a:rPr lang="en-US" sz="3200" dirty="0" smtClean="0">
                <a:latin typeface="Times New Roman" pitchFamily="18" charset="0"/>
                <a:cs typeface="Times New Roman" pitchFamily="18" charset="0"/>
              </a:rPr>
              <a:t> </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3240634818"/>
      </p:ext>
    </p:extLst>
  </p:cSld>
  <p:clrMapOvr>
    <a:masterClrMapping/>
  </p:clrMapOvr>
  <p:timing>
    <p:tnLst>
      <p:par>
        <p:cT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Rectangle 3"/>
              <p:cNvSpPr/>
              <p:nvPr/>
            </p:nvSpPr>
            <p:spPr>
              <a:xfrm>
                <a:off x="533400" y="2099688"/>
                <a:ext cx="8229600" cy="3920112"/>
              </a:xfrm>
              <a:prstGeom prst="rect">
                <a:avLst/>
              </a:prstGeom>
            </p:spPr>
            <p:txBody>
              <a:bodyPr wrap="square">
                <a:spAutoFit/>
              </a:bodyPr>
              <a:lstStyle/>
              <a:p>
                <a:pPr marL="342900" lvl="3" indent="-342900">
                  <a:buFont typeface="Wingdings" pitchFamily="2" charset="2"/>
                  <a:buChar char="Ø"/>
                </a:pPr>
                <a:r>
                  <a:rPr lang="en-US" sz="2400" dirty="0" smtClean="0">
                    <a:latin typeface="Times New Roman" pitchFamily="18" charset="0"/>
                    <a:cs typeface="Times New Roman" pitchFamily="18" charset="0"/>
                  </a:rPr>
                  <a:t>The </a:t>
                </a:r>
                <a:r>
                  <a:rPr lang="en-US" sz="2400" dirty="0">
                    <a:latin typeface="Times New Roman" pitchFamily="18" charset="0"/>
                    <a:cs typeface="Times New Roman" pitchFamily="18" charset="0"/>
                  </a:rPr>
                  <a:t>primary transformer current as a function of the secondary winding currents is given in equation </a:t>
                </a:r>
                <a:r>
                  <a:rPr lang="en-US" sz="2400" dirty="0" smtClean="0">
                    <a:latin typeface="Times New Roman" pitchFamily="18" charset="0"/>
                    <a:cs typeface="Times New Roman" pitchFamily="18" charset="0"/>
                  </a:rPr>
                  <a:t>(164). </a:t>
                </a:r>
              </a:p>
              <a:p>
                <a:pPr marL="0" lvl="3"/>
                <a:endParaRPr lang="en-US" sz="2400" dirty="0" smtClean="0">
                  <a:latin typeface="Times New Roman" pitchFamily="18" charset="0"/>
                  <a:cs typeface="Times New Roman" pitchFamily="18" charset="0"/>
                </a:endParaRPr>
              </a:p>
              <a:p>
                <a:pPr marL="342900" lvl="3" indent="-342900">
                  <a:buFont typeface="Wingdings" pitchFamily="2" charset="2"/>
                  <a:buChar char="Ø"/>
                </a:pPr>
                <a:r>
                  <a:rPr lang="en-US" sz="2400" dirty="0" smtClean="0">
                    <a:latin typeface="Times New Roman" pitchFamily="18" charset="0"/>
                    <a:cs typeface="Times New Roman" pitchFamily="18" charset="0"/>
                  </a:rPr>
                  <a:t>The </a:t>
                </a:r>
                <a:r>
                  <a:rPr lang="en-US" sz="2400" dirty="0">
                    <a:latin typeface="Times New Roman" pitchFamily="18" charset="0"/>
                    <a:cs typeface="Times New Roman" pitchFamily="18" charset="0"/>
                  </a:rPr>
                  <a:t>negative sign is due to the selected direction of the current  </a:t>
                </a:r>
                <a14:m>
                  <m:oMath xmlns:m="http://schemas.openxmlformats.org/officeDocument/2006/math">
                    <m:sSub>
                      <m:sSubPr>
                        <m:ctrlPr>
                          <a:rPr lang="en-US" sz="2400" i="1">
                            <a:latin typeface="Cambria Math"/>
                          </a:rPr>
                        </m:ctrlPr>
                      </m:sSubPr>
                      <m:e>
                        <m:r>
                          <a:rPr lang="en-US" sz="2400" i="1">
                            <a:latin typeface="Cambria Math"/>
                          </a:rPr>
                          <m:t>𝐼</m:t>
                        </m:r>
                      </m:e>
                      <m:sub>
                        <m:r>
                          <a:rPr lang="en-US" sz="2400" i="1">
                            <a:latin typeface="Cambria Math"/>
                          </a:rPr>
                          <m:t>2</m:t>
                        </m:r>
                      </m:sub>
                    </m:sSub>
                  </m:oMath>
                </a14:m>
                <a:endParaRPr lang="en-US" sz="2400" dirty="0" smtClean="0">
                  <a:latin typeface="Times New Roman" pitchFamily="18" charset="0"/>
                  <a:cs typeface="Times New Roman" pitchFamily="18" charset="0"/>
                </a:endParaRPr>
              </a:p>
              <a:p>
                <a:pPr marL="457200" lvl="4"/>
                <a:endParaRPr lang="en-US" sz="2400" dirty="0" smtClean="0">
                  <a:latin typeface="Times New Roman" pitchFamily="18" charset="0"/>
                  <a:cs typeface="Times New Roman" pitchFamily="18" charset="0"/>
                </a:endParaRPr>
              </a:p>
              <a:p>
                <a:pPr marL="0" lvl="3" algn="just"/>
                <a:r>
                  <a:rPr lang="en-US" sz="2400" dirty="0" smtClean="0">
                    <a:latin typeface="Times New Roman" pitchFamily="18" charset="0"/>
                    <a:ea typeface="Times New Roman"/>
                    <a:cs typeface="Times New Roman" pitchFamily="18" charset="0"/>
                  </a:rPr>
                  <a:t>			</a:t>
                </a:r>
                <a14:m>
                  <m:oMath xmlns:m="http://schemas.openxmlformats.org/officeDocument/2006/math">
                    <m:sSub>
                      <m:sSubPr>
                        <m:ctrlPr>
                          <a:rPr lang="en-US" sz="2000" i="1">
                            <a:latin typeface="Cambria Math"/>
                            <a:ea typeface="Times New Roman"/>
                            <a:cs typeface="Times New Roman"/>
                          </a:rPr>
                        </m:ctrlPr>
                      </m:sSubPr>
                      <m:e>
                        <m:r>
                          <a:rPr lang="en-US" sz="2000" i="1">
                            <a:effectLst/>
                            <a:latin typeface="Cambria Math"/>
                            <a:ea typeface="Times New Roman"/>
                            <a:cs typeface="Times New Roman"/>
                          </a:rPr>
                          <m:t>𝐼</m:t>
                        </m:r>
                      </m:e>
                      <m:sub>
                        <m:r>
                          <a:rPr lang="en-US" sz="2000" i="1">
                            <a:effectLst/>
                            <a:latin typeface="Cambria Math"/>
                            <a:ea typeface="Times New Roman"/>
                            <a:cs typeface="Times New Roman"/>
                          </a:rPr>
                          <m:t>0</m:t>
                        </m:r>
                      </m:sub>
                    </m:sSub>
                    <m:r>
                      <a:rPr lang="en-US" sz="2000" i="1">
                        <a:effectLst/>
                        <a:latin typeface="Cambria Math"/>
                        <a:ea typeface="Times New Roman"/>
                        <a:cs typeface="Times New Roman"/>
                      </a:rPr>
                      <m:t>=</m:t>
                    </m:r>
                    <m:f>
                      <m:fPr>
                        <m:ctrlPr>
                          <a:rPr lang="en-US" sz="2000" i="1">
                            <a:effectLst/>
                            <a:latin typeface="Cambria Math"/>
                            <a:ea typeface="Times New Roman"/>
                            <a:cs typeface="Times New Roman"/>
                          </a:rPr>
                        </m:ctrlPr>
                      </m:fPr>
                      <m:num>
                        <m:r>
                          <a:rPr lang="en-US" sz="2000" i="1">
                            <a:effectLst/>
                            <a:latin typeface="Cambria Math"/>
                            <a:ea typeface="Times New Roman"/>
                            <a:cs typeface="Times New Roman"/>
                          </a:rPr>
                          <m:t>1</m:t>
                        </m:r>
                      </m:num>
                      <m:den>
                        <m:sSub>
                          <m:sSubPr>
                            <m:ctrlPr>
                              <a:rPr lang="en-US" sz="2000" i="1">
                                <a:effectLst/>
                                <a:latin typeface="Cambria Math"/>
                                <a:ea typeface="Times New Roman"/>
                                <a:cs typeface="Times New Roman"/>
                              </a:rPr>
                            </m:ctrlPr>
                          </m:sSubPr>
                          <m:e>
                            <m:r>
                              <a:rPr lang="en-US" sz="2000" i="1">
                                <a:effectLst/>
                                <a:latin typeface="Cambria Math"/>
                                <a:ea typeface="Times New Roman"/>
                                <a:cs typeface="Times New Roman"/>
                              </a:rPr>
                              <m:t>𝑛</m:t>
                            </m:r>
                          </m:e>
                          <m:sub>
                            <m:r>
                              <a:rPr lang="en-US" sz="2000" i="1">
                                <a:effectLst/>
                                <a:latin typeface="Cambria Math"/>
                                <a:ea typeface="Times New Roman"/>
                                <a:cs typeface="Times New Roman"/>
                              </a:rPr>
                              <m:t>𝑡</m:t>
                            </m:r>
                          </m:sub>
                        </m:sSub>
                      </m:den>
                    </m:f>
                    <m:r>
                      <a:rPr lang="en-US" sz="2000" i="1">
                        <a:effectLst/>
                        <a:latin typeface="Cambria Math"/>
                        <a:ea typeface="Times New Roman"/>
                        <a:cs typeface="Times New Roman"/>
                      </a:rPr>
                      <m:t>∙</m:t>
                    </m:r>
                    <m:d>
                      <m:dPr>
                        <m:ctrlPr>
                          <a:rPr lang="en-US" sz="2000" i="1">
                            <a:effectLst/>
                            <a:latin typeface="Cambria Math"/>
                            <a:ea typeface="Times New Roman"/>
                            <a:cs typeface="Times New Roman"/>
                          </a:rPr>
                        </m:ctrlPr>
                      </m:dPr>
                      <m:e>
                        <m:sSub>
                          <m:sSubPr>
                            <m:ctrlPr>
                              <a:rPr lang="en-US" sz="2000" i="1">
                                <a:effectLst/>
                                <a:latin typeface="Cambria Math"/>
                                <a:ea typeface="Times New Roman"/>
                                <a:cs typeface="Times New Roman"/>
                              </a:rPr>
                            </m:ctrlPr>
                          </m:sSubPr>
                          <m:e>
                            <m:r>
                              <a:rPr lang="en-US" sz="2000" i="1">
                                <a:effectLst/>
                                <a:latin typeface="Cambria Math"/>
                                <a:ea typeface="Times New Roman"/>
                                <a:cs typeface="Times New Roman"/>
                              </a:rPr>
                              <m:t>𝐼</m:t>
                            </m:r>
                          </m:e>
                          <m:sub>
                            <m:r>
                              <a:rPr lang="en-US" sz="2000" i="1">
                                <a:effectLst/>
                                <a:latin typeface="Cambria Math"/>
                                <a:ea typeface="Times New Roman"/>
                                <a:cs typeface="Times New Roman"/>
                              </a:rPr>
                              <m:t>1</m:t>
                            </m:r>
                          </m:sub>
                        </m:sSub>
                        <m:r>
                          <a:rPr lang="en-US" sz="2000" i="1">
                            <a:effectLst/>
                            <a:latin typeface="Cambria Math"/>
                            <a:ea typeface="Times New Roman"/>
                            <a:cs typeface="Times New Roman"/>
                          </a:rPr>
                          <m:t>−</m:t>
                        </m:r>
                        <m:sSub>
                          <m:sSubPr>
                            <m:ctrlPr>
                              <a:rPr lang="en-US" sz="2000" i="1">
                                <a:effectLst/>
                                <a:latin typeface="Cambria Math"/>
                                <a:ea typeface="Times New Roman"/>
                                <a:cs typeface="Times New Roman"/>
                              </a:rPr>
                            </m:ctrlPr>
                          </m:sSubPr>
                          <m:e>
                            <m:r>
                              <a:rPr lang="en-US" sz="2000" i="1">
                                <a:effectLst/>
                                <a:latin typeface="Cambria Math"/>
                                <a:ea typeface="Times New Roman"/>
                                <a:cs typeface="Times New Roman"/>
                              </a:rPr>
                              <m:t>𝐼</m:t>
                            </m:r>
                          </m:e>
                          <m:sub>
                            <m:r>
                              <a:rPr lang="en-US" sz="2000" i="1">
                                <a:effectLst/>
                                <a:latin typeface="Cambria Math"/>
                                <a:ea typeface="Times New Roman"/>
                                <a:cs typeface="Times New Roman"/>
                              </a:rPr>
                              <m:t>2</m:t>
                            </m:r>
                          </m:sub>
                        </m:sSub>
                      </m:e>
                    </m:d>
                  </m:oMath>
                </a14:m>
                <a:endParaRPr lang="en-US" sz="2000" dirty="0">
                  <a:latin typeface="Times New Roman" pitchFamily="18" charset="0"/>
                  <a:ea typeface="Calibri"/>
                  <a:cs typeface="Times New Roman" pitchFamily="18" charset="0"/>
                </a:endParaRPr>
              </a:p>
              <a:p>
                <a:pPr algn="just">
                  <a:lnSpc>
                    <a:spcPct val="115000"/>
                  </a:lnSpc>
                  <a:spcAft>
                    <a:spcPts val="1000"/>
                  </a:spcAft>
                </a:pPr>
                <a:r>
                  <a:rPr lang="en-US" sz="2000" dirty="0" smtClean="0">
                    <a:effectLst/>
                    <a:latin typeface="Times New Roman" pitchFamily="18" charset="0"/>
                    <a:ea typeface="Times New Roman"/>
                    <a:cs typeface="Times New Roman" pitchFamily="18" charset="0"/>
                  </a:rPr>
                  <a:t>			</a:t>
                </a:r>
                <a14:m>
                  <m:oMath xmlns:m="http://schemas.openxmlformats.org/officeDocument/2006/math">
                    <m:d>
                      <m:dPr>
                        <m:begChr m:val="["/>
                        <m:endChr m:val="]"/>
                        <m:ctrlPr>
                          <a:rPr lang="en-US" sz="2000" i="1">
                            <a:effectLst/>
                            <a:latin typeface="Cambria Math"/>
                            <a:ea typeface="Times New Roman"/>
                            <a:cs typeface="Times New Roman"/>
                          </a:rPr>
                        </m:ctrlPr>
                      </m:dPr>
                      <m:e>
                        <m:m>
                          <m:mPr>
                            <m:mcs>
                              <m:mc>
                                <m:mcPr>
                                  <m:count m:val="1"/>
                                  <m:mcJc m:val="center"/>
                                </m:mcPr>
                              </m:mc>
                            </m:mcs>
                            <m:ctrlPr>
                              <a:rPr lang="en-US" sz="2000" i="1">
                                <a:effectLst/>
                                <a:latin typeface="Cambria Math"/>
                                <a:ea typeface="Times New Roman"/>
                                <a:cs typeface="Times New Roman"/>
                              </a:rPr>
                            </m:ctrlPr>
                          </m:mPr>
                          <m:mr>
                            <m:e>
                              <m:sSub>
                                <m:sSubPr>
                                  <m:ctrlPr>
                                    <a:rPr lang="en-US" sz="2000" i="1">
                                      <a:effectLst/>
                                      <a:latin typeface="Cambria Math"/>
                                      <a:ea typeface="Times New Roman"/>
                                      <a:cs typeface="Times New Roman"/>
                                    </a:rPr>
                                  </m:ctrlPr>
                                </m:sSubPr>
                                <m:e>
                                  <m:r>
                                    <a:rPr lang="en-US" sz="2000" i="1">
                                      <a:effectLst/>
                                      <a:latin typeface="Cambria Math"/>
                                      <a:ea typeface="Times New Roman"/>
                                      <a:cs typeface="Times New Roman"/>
                                    </a:rPr>
                                    <m:t>𝐼</m:t>
                                  </m:r>
                                </m:e>
                                <m:sub>
                                  <m:r>
                                    <a:rPr lang="en-US" sz="2000" i="1">
                                      <a:effectLst/>
                                      <a:latin typeface="Cambria Math"/>
                                      <a:ea typeface="Times New Roman"/>
                                      <a:cs typeface="Times New Roman"/>
                                    </a:rPr>
                                    <m:t>0</m:t>
                                  </m:r>
                                </m:sub>
                              </m:sSub>
                            </m:e>
                          </m:mr>
                          <m:mr>
                            <m:e>
                              <m:sSub>
                                <m:sSubPr>
                                  <m:ctrlPr>
                                    <a:rPr lang="en-US" sz="2000" i="1">
                                      <a:effectLst/>
                                      <a:latin typeface="Cambria Math"/>
                                      <a:ea typeface="Times New Roman"/>
                                      <a:cs typeface="Times New Roman"/>
                                    </a:rPr>
                                  </m:ctrlPr>
                                </m:sSubPr>
                                <m:e>
                                  <m:r>
                                    <a:rPr lang="en-US" sz="2000" i="1">
                                      <a:effectLst/>
                                      <a:latin typeface="Cambria Math"/>
                                      <a:ea typeface="Times New Roman"/>
                                      <a:cs typeface="Times New Roman"/>
                                    </a:rPr>
                                    <m:t>𝐼</m:t>
                                  </m:r>
                                </m:e>
                                <m:sub>
                                  <m:r>
                                    <a:rPr lang="en-US" sz="2000" i="1">
                                      <a:effectLst/>
                                      <a:latin typeface="Cambria Math"/>
                                      <a:ea typeface="Times New Roman"/>
                                      <a:cs typeface="Times New Roman"/>
                                    </a:rPr>
                                    <m:t>0</m:t>
                                  </m:r>
                                </m:sub>
                              </m:sSub>
                            </m:e>
                          </m:mr>
                        </m:m>
                      </m:e>
                    </m:d>
                    <m:r>
                      <a:rPr lang="en-US" sz="2000" i="1">
                        <a:effectLst/>
                        <a:latin typeface="Cambria Math"/>
                        <a:ea typeface="Times New Roman"/>
                        <a:cs typeface="Times New Roman"/>
                      </a:rPr>
                      <m:t>=</m:t>
                    </m:r>
                    <m:f>
                      <m:fPr>
                        <m:ctrlPr>
                          <a:rPr lang="en-US" sz="2000" i="1">
                            <a:effectLst/>
                            <a:latin typeface="Cambria Math"/>
                            <a:ea typeface="Times New Roman"/>
                            <a:cs typeface="Times New Roman"/>
                          </a:rPr>
                        </m:ctrlPr>
                      </m:fPr>
                      <m:num>
                        <m:r>
                          <a:rPr lang="en-US" sz="2000" i="1">
                            <a:effectLst/>
                            <a:latin typeface="Cambria Math"/>
                            <a:ea typeface="Times New Roman"/>
                            <a:cs typeface="Times New Roman"/>
                          </a:rPr>
                          <m:t>1</m:t>
                        </m:r>
                      </m:num>
                      <m:den>
                        <m:sSub>
                          <m:sSubPr>
                            <m:ctrlPr>
                              <a:rPr lang="en-US" sz="2000" i="1">
                                <a:effectLst/>
                                <a:latin typeface="Cambria Math"/>
                                <a:ea typeface="Times New Roman"/>
                                <a:cs typeface="Times New Roman"/>
                              </a:rPr>
                            </m:ctrlPr>
                          </m:sSubPr>
                          <m:e>
                            <m:r>
                              <a:rPr lang="en-US" sz="2000" i="1">
                                <a:effectLst/>
                                <a:latin typeface="Cambria Math"/>
                                <a:ea typeface="Times New Roman"/>
                                <a:cs typeface="Times New Roman"/>
                              </a:rPr>
                              <m:t>𝑛</m:t>
                            </m:r>
                          </m:e>
                          <m:sub>
                            <m:r>
                              <a:rPr lang="en-US" sz="2000" i="1">
                                <a:effectLst/>
                                <a:latin typeface="Cambria Math"/>
                                <a:ea typeface="Times New Roman"/>
                                <a:cs typeface="Times New Roman"/>
                              </a:rPr>
                              <m:t>𝑡</m:t>
                            </m:r>
                          </m:sub>
                        </m:sSub>
                      </m:den>
                    </m:f>
                    <m:r>
                      <a:rPr lang="en-US" sz="2000" i="1">
                        <a:effectLst/>
                        <a:latin typeface="Cambria Math"/>
                        <a:ea typeface="Times New Roman"/>
                        <a:cs typeface="Times New Roman"/>
                      </a:rPr>
                      <m:t>∙</m:t>
                    </m:r>
                    <m:d>
                      <m:dPr>
                        <m:begChr m:val="["/>
                        <m:endChr m:val="]"/>
                        <m:ctrlPr>
                          <a:rPr lang="en-US" sz="2000" i="1">
                            <a:effectLst/>
                            <a:latin typeface="Cambria Math"/>
                            <a:ea typeface="Times New Roman"/>
                            <a:cs typeface="Times New Roman"/>
                          </a:rPr>
                        </m:ctrlPr>
                      </m:dPr>
                      <m:e>
                        <m:m>
                          <m:mPr>
                            <m:mcs>
                              <m:mc>
                                <m:mcPr>
                                  <m:count m:val="2"/>
                                  <m:mcJc m:val="center"/>
                                </m:mcPr>
                              </m:mc>
                            </m:mcs>
                            <m:ctrlPr>
                              <a:rPr lang="en-US" sz="2000" i="1">
                                <a:effectLst/>
                                <a:latin typeface="Cambria Math"/>
                                <a:ea typeface="Times New Roman"/>
                                <a:cs typeface="Times New Roman"/>
                              </a:rPr>
                            </m:ctrlPr>
                          </m:mPr>
                          <m:mr>
                            <m:e>
                              <m:r>
                                <a:rPr lang="en-US" sz="2000" i="1">
                                  <a:effectLst/>
                                  <a:latin typeface="Cambria Math"/>
                                  <a:ea typeface="Times New Roman"/>
                                  <a:cs typeface="Times New Roman"/>
                                </a:rPr>
                                <m:t>1</m:t>
                              </m:r>
                            </m:e>
                            <m:e>
                              <m:r>
                                <a:rPr lang="en-US" sz="2000" i="1">
                                  <a:effectLst/>
                                  <a:latin typeface="Cambria Math"/>
                                  <a:ea typeface="Times New Roman"/>
                                  <a:cs typeface="Times New Roman"/>
                                </a:rPr>
                                <m:t>−1</m:t>
                              </m:r>
                            </m:e>
                          </m:mr>
                          <m:mr>
                            <m:e>
                              <m:r>
                                <a:rPr lang="en-US" sz="2000" i="1">
                                  <a:effectLst/>
                                  <a:latin typeface="Cambria Math"/>
                                  <a:ea typeface="Times New Roman"/>
                                  <a:cs typeface="Times New Roman"/>
                                </a:rPr>
                                <m:t>1</m:t>
                              </m:r>
                            </m:e>
                            <m:e>
                              <m:r>
                                <a:rPr lang="en-US" sz="2000" i="1">
                                  <a:effectLst/>
                                  <a:latin typeface="Cambria Math"/>
                                  <a:ea typeface="Times New Roman"/>
                                  <a:cs typeface="Times New Roman"/>
                                </a:rPr>
                                <m:t>−1</m:t>
                              </m:r>
                            </m:e>
                          </m:mr>
                        </m:m>
                      </m:e>
                    </m:d>
                    <m:d>
                      <m:dPr>
                        <m:begChr m:val="["/>
                        <m:endChr m:val="]"/>
                        <m:ctrlPr>
                          <a:rPr lang="en-US" sz="2000" i="1">
                            <a:effectLst/>
                            <a:latin typeface="Cambria Math"/>
                            <a:ea typeface="Times New Roman"/>
                            <a:cs typeface="Times New Roman"/>
                          </a:rPr>
                        </m:ctrlPr>
                      </m:dPr>
                      <m:e>
                        <m:m>
                          <m:mPr>
                            <m:mcs>
                              <m:mc>
                                <m:mcPr>
                                  <m:count m:val="1"/>
                                  <m:mcJc m:val="center"/>
                                </m:mcPr>
                              </m:mc>
                            </m:mcs>
                            <m:ctrlPr>
                              <a:rPr lang="en-US" sz="2000" i="1">
                                <a:effectLst/>
                                <a:latin typeface="Cambria Math"/>
                                <a:ea typeface="Times New Roman"/>
                                <a:cs typeface="Times New Roman"/>
                              </a:rPr>
                            </m:ctrlPr>
                          </m:mPr>
                          <m:mr>
                            <m:e>
                              <m:sSub>
                                <m:sSubPr>
                                  <m:ctrlPr>
                                    <a:rPr lang="en-US" sz="2000" i="1">
                                      <a:effectLst/>
                                      <a:latin typeface="Cambria Math"/>
                                      <a:ea typeface="Times New Roman"/>
                                      <a:cs typeface="Times New Roman"/>
                                    </a:rPr>
                                  </m:ctrlPr>
                                </m:sSubPr>
                                <m:e>
                                  <m:r>
                                    <a:rPr lang="en-US" sz="2000" i="1">
                                      <a:effectLst/>
                                      <a:latin typeface="Cambria Math"/>
                                      <a:ea typeface="Times New Roman"/>
                                      <a:cs typeface="Times New Roman"/>
                                    </a:rPr>
                                    <m:t>𝐼</m:t>
                                  </m:r>
                                </m:e>
                                <m:sub>
                                  <m:r>
                                    <a:rPr lang="en-US" sz="2000" i="1">
                                      <a:effectLst/>
                                      <a:latin typeface="Cambria Math"/>
                                      <a:ea typeface="Times New Roman"/>
                                      <a:cs typeface="Times New Roman"/>
                                    </a:rPr>
                                    <m:t>1</m:t>
                                  </m:r>
                                </m:sub>
                              </m:sSub>
                            </m:e>
                          </m:mr>
                          <m:mr>
                            <m:e>
                              <m:sSub>
                                <m:sSubPr>
                                  <m:ctrlPr>
                                    <a:rPr lang="en-US" sz="2000" i="1">
                                      <a:effectLst/>
                                      <a:latin typeface="Cambria Math"/>
                                      <a:ea typeface="Times New Roman"/>
                                      <a:cs typeface="Times New Roman"/>
                                    </a:rPr>
                                  </m:ctrlPr>
                                </m:sSubPr>
                                <m:e>
                                  <m:r>
                                    <a:rPr lang="en-US" sz="2000" i="1">
                                      <a:effectLst/>
                                      <a:latin typeface="Cambria Math"/>
                                      <a:ea typeface="Times New Roman"/>
                                      <a:cs typeface="Times New Roman"/>
                                    </a:rPr>
                                    <m:t>𝐼</m:t>
                                  </m:r>
                                </m:e>
                                <m:sub>
                                  <m:r>
                                    <a:rPr lang="en-US" sz="2000" i="1">
                                      <a:effectLst/>
                                      <a:latin typeface="Cambria Math"/>
                                      <a:ea typeface="Times New Roman"/>
                                      <a:cs typeface="Times New Roman"/>
                                    </a:rPr>
                                    <m:t>2</m:t>
                                  </m:r>
                                </m:sub>
                              </m:sSub>
                            </m:e>
                          </m:mr>
                        </m:m>
                      </m:e>
                    </m:d>
                  </m:oMath>
                </a14:m>
                <a:endParaRPr lang="en-US" sz="2000" dirty="0">
                  <a:latin typeface="Times New Roman" pitchFamily="18" charset="0"/>
                  <a:ea typeface="Calibri"/>
                  <a:cs typeface="Times New Roman" pitchFamily="18" charset="0"/>
                </a:endParaRPr>
              </a:p>
              <a:p>
                <a:pPr algn="just">
                  <a:lnSpc>
                    <a:spcPct val="115000"/>
                  </a:lnSpc>
                  <a:spcAft>
                    <a:spcPts val="1000"/>
                  </a:spcAft>
                </a:pPr>
                <a:r>
                  <a:rPr lang="en-US" sz="2000" dirty="0" smtClean="0">
                    <a:effectLst/>
                    <a:latin typeface="Times New Roman" pitchFamily="18" charset="0"/>
                    <a:ea typeface="Times New Roman"/>
                    <a:cs typeface="Times New Roman" pitchFamily="18" charset="0"/>
                  </a:rPr>
                  <a:t>			</a:t>
                </a:r>
                <a14:m>
                  <m:oMath xmlns:m="http://schemas.openxmlformats.org/officeDocument/2006/math">
                    <m:d>
                      <m:dPr>
                        <m:begChr m:val="["/>
                        <m:endChr m:val="]"/>
                        <m:ctrlPr>
                          <a:rPr lang="en-US" sz="2000" i="1">
                            <a:effectLst/>
                            <a:latin typeface="Cambria Math"/>
                            <a:ea typeface="Times New Roman"/>
                            <a:cs typeface="Times New Roman"/>
                          </a:rPr>
                        </m:ctrlPr>
                      </m:dPr>
                      <m:e>
                        <m:sSub>
                          <m:sSubPr>
                            <m:ctrlPr>
                              <a:rPr lang="en-US" sz="2000" i="1">
                                <a:effectLst/>
                                <a:latin typeface="Cambria Math"/>
                                <a:ea typeface="Times New Roman"/>
                                <a:cs typeface="Times New Roman"/>
                              </a:rPr>
                            </m:ctrlPr>
                          </m:sSubPr>
                          <m:e>
                            <m:r>
                              <a:rPr lang="en-US" sz="2000" i="1">
                                <a:effectLst/>
                                <a:latin typeface="Cambria Math"/>
                                <a:ea typeface="Times New Roman"/>
                                <a:cs typeface="Times New Roman"/>
                              </a:rPr>
                              <m:t>𝐼</m:t>
                            </m:r>
                          </m:e>
                          <m:sub>
                            <m:r>
                              <a:rPr lang="en-US" sz="2000" i="1">
                                <a:effectLst/>
                                <a:latin typeface="Cambria Math"/>
                                <a:ea typeface="Times New Roman"/>
                                <a:cs typeface="Times New Roman"/>
                              </a:rPr>
                              <m:t>00</m:t>
                            </m:r>
                          </m:sub>
                        </m:sSub>
                      </m:e>
                    </m:d>
                    <m:r>
                      <a:rPr lang="en-US" sz="2000" i="1">
                        <a:effectLst/>
                        <a:latin typeface="Cambria Math"/>
                        <a:ea typeface="Times New Roman"/>
                        <a:cs typeface="Times New Roman"/>
                      </a:rPr>
                      <m:t>=</m:t>
                    </m:r>
                    <m:d>
                      <m:dPr>
                        <m:begChr m:val="["/>
                        <m:endChr m:val="]"/>
                        <m:ctrlPr>
                          <a:rPr lang="en-US" sz="2000" i="1">
                            <a:effectLst/>
                            <a:latin typeface="Cambria Math"/>
                            <a:ea typeface="Times New Roman"/>
                            <a:cs typeface="Times New Roman"/>
                          </a:rPr>
                        </m:ctrlPr>
                      </m:dPr>
                      <m:e>
                        <m:r>
                          <a:rPr lang="en-US" sz="2000" i="1">
                            <a:effectLst/>
                            <a:latin typeface="Cambria Math"/>
                            <a:ea typeface="Times New Roman"/>
                            <a:cs typeface="Times New Roman"/>
                          </a:rPr>
                          <m:t>𝑎𝑖</m:t>
                        </m:r>
                      </m:e>
                    </m:d>
                    <m:d>
                      <m:dPr>
                        <m:begChr m:val="["/>
                        <m:endChr m:val="]"/>
                        <m:ctrlPr>
                          <a:rPr lang="en-US" sz="2000" i="1">
                            <a:effectLst/>
                            <a:latin typeface="Cambria Math"/>
                            <a:ea typeface="Times New Roman"/>
                            <a:cs typeface="Times New Roman"/>
                          </a:rPr>
                        </m:ctrlPr>
                      </m:dPr>
                      <m:e>
                        <m:sSub>
                          <m:sSubPr>
                            <m:ctrlPr>
                              <a:rPr lang="en-US" sz="2000" i="1">
                                <a:effectLst/>
                                <a:latin typeface="Cambria Math"/>
                                <a:ea typeface="Times New Roman"/>
                                <a:cs typeface="Times New Roman"/>
                              </a:rPr>
                            </m:ctrlPr>
                          </m:sSubPr>
                          <m:e>
                            <m:r>
                              <a:rPr lang="en-US" sz="2000" i="1">
                                <a:effectLst/>
                                <a:latin typeface="Cambria Math"/>
                                <a:ea typeface="Times New Roman"/>
                                <a:cs typeface="Times New Roman"/>
                              </a:rPr>
                              <m:t>𝐼</m:t>
                            </m:r>
                          </m:e>
                          <m:sub>
                            <m:r>
                              <a:rPr lang="en-US" sz="2000" i="1">
                                <a:effectLst/>
                                <a:latin typeface="Cambria Math"/>
                                <a:ea typeface="Times New Roman"/>
                                <a:cs typeface="Times New Roman"/>
                              </a:rPr>
                              <m:t>12</m:t>
                            </m:r>
                          </m:sub>
                        </m:sSub>
                      </m:e>
                    </m:d>
                  </m:oMath>
                </a14:m>
                <a:endParaRPr lang="en-US" sz="2000" dirty="0">
                  <a:latin typeface="Times New Roman" pitchFamily="18" charset="0"/>
                  <a:ea typeface="Calibri"/>
                  <a:cs typeface="Times New Roman" pitchFamily="18" charset="0"/>
                </a:endParaRPr>
              </a:p>
            </p:txBody>
          </p:sp>
        </mc:Choice>
        <mc:Fallback>
          <p:sp>
            <p:nvSpPr>
              <p:cNvPr id="4" name="Rectangle 3"/>
              <p:cNvSpPr>
                <a:spLocks noRot="1" noChangeAspect="1" noMove="1" noResize="1" noEditPoints="1" noAdjustHandles="1" noChangeArrowheads="1" noChangeShapeType="1" noTextEdit="1"/>
              </p:cNvSpPr>
              <p:nvPr/>
            </p:nvSpPr>
            <p:spPr>
              <a:xfrm>
                <a:off x="533400" y="2099688"/>
                <a:ext cx="8229600" cy="3920112"/>
              </a:xfrm>
              <a:prstGeom prst="rect">
                <a:avLst/>
              </a:prstGeom>
              <a:blipFill rotWithShape="1">
                <a:blip r:embed="rId2"/>
                <a:stretch>
                  <a:fillRect l="-1037" t="-1242" r="-2296"/>
                </a:stretch>
              </a:blipFill>
            </p:spPr>
            <p:txBody>
              <a:bodyPr/>
              <a:lstStyle/>
              <a:p>
                <a:r>
                  <a:rPr lang="en-US">
                    <a:noFill/>
                  </a:rPr>
                  <a:t> </a:t>
                </a:r>
              </a:p>
            </p:txBody>
          </p:sp>
        </mc:Fallback>
      </mc:AlternateContent>
      <p:sp>
        <p:nvSpPr>
          <p:cNvPr id="6" name="TextBox 5"/>
          <p:cNvSpPr txBox="1"/>
          <p:nvPr/>
        </p:nvSpPr>
        <p:spPr>
          <a:xfrm>
            <a:off x="6593747" y="4876800"/>
            <a:ext cx="18288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(164)</a:t>
            </a:r>
            <a:endParaRPr lang="en-US" sz="2000" dirty="0">
              <a:latin typeface="Times New Roman" pitchFamily="18" charset="0"/>
              <a:cs typeface="Times New Roman" pitchFamily="18" charset="0"/>
            </a:endParaRPr>
          </a:p>
        </p:txBody>
      </p:sp>
      <p:sp>
        <p:nvSpPr>
          <p:cNvPr id="5" name="Slide Number Placeholder 4"/>
          <p:cNvSpPr>
            <a:spLocks noGrp="1"/>
          </p:cNvSpPr>
          <p:nvPr>
            <p:ph type="sldNum" sz="quarter" idx="12"/>
          </p:nvPr>
        </p:nvSpPr>
        <p:spPr/>
        <p:txBody>
          <a:bodyPr/>
          <a:lstStyle/>
          <a:p>
            <a:fld id="{B6F15528-21DE-4FAA-801E-634DDDAF4B2B}" type="slidenum">
              <a:rPr lang="en-US" smtClean="0"/>
              <a:pPr/>
              <a:t>212</a:t>
            </a:fld>
            <a:endParaRPr lang="en-US"/>
          </a:p>
        </p:txBody>
      </p:sp>
      <p:sp>
        <p:nvSpPr>
          <p:cNvPr id="7" name="TextBox 6"/>
          <p:cNvSpPr txBox="1"/>
          <p:nvPr/>
        </p:nvSpPr>
        <p:spPr>
          <a:xfrm>
            <a:off x="0" y="558225"/>
            <a:ext cx="9144000" cy="1077218"/>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a:t>
            </a:r>
            <a:r>
              <a:rPr lang="en-US" sz="3200" dirty="0" smtClean="0">
                <a:latin typeface="Times New Roman" pitchFamily="18" charset="0"/>
                <a:cs typeface="Times New Roman" pitchFamily="18" charset="0"/>
              </a:rPr>
              <a:t>Transformer</a:t>
            </a:r>
          </a:p>
          <a:p>
            <a:pPr marL="0" lvl="4" algn="ctr"/>
            <a:r>
              <a:rPr lang="en-US" sz="3200" dirty="0">
                <a:latin typeface="Times New Roman" pitchFamily="18" charset="0"/>
                <a:cs typeface="Times New Roman" pitchFamily="18" charset="0"/>
              </a:rPr>
              <a:t>Matrix </a:t>
            </a:r>
            <a:r>
              <a:rPr lang="en-US" sz="3200" dirty="0" smtClean="0">
                <a:latin typeface="Times New Roman" pitchFamily="18" charset="0"/>
                <a:cs typeface="Times New Roman" pitchFamily="18" charset="0"/>
              </a:rPr>
              <a:t>Equations</a:t>
            </a:r>
            <a:r>
              <a:rPr lang="en-US" sz="3200" dirty="0" smtClean="0">
                <a:latin typeface="Times New Roman" pitchFamily="18" charset="0"/>
                <a:cs typeface="Times New Roman" pitchFamily="18" charset="0"/>
              </a:rPr>
              <a:t> </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1865113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6" end="6"/>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Rectangle 3"/>
              <p:cNvSpPr/>
              <p:nvPr/>
            </p:nvSpPr>
            <p:spPr>
              <a:xfrm>
                <a:off x="457200" y="1838742"/>
                <a:ext cx="8001000" cy="2123658"/>
              </a:xfrm>
              <a:prstGeom prst="rect">
                <a:avLst/>
              </a:prstGeom>
            </p:spPr>
            <p:txBody>
              <a:bodyPr wrap="square">
                <a:spAutoFit/>
              </a:bodyPr>
              <a:lstStyle/>
              <a:p>
                <a:pPr marL="342900" lvl="3" indent="-342900">
                  <a:buFont typeface="Wingdings" pitchFamily="2" charset="2"/>
                  <a:buChar char="Ø"/>
                </a:pPr>
                <a:r>
                  <a:rPr lang="en-US" sz="2400" dirty="0" smtClean="0">
                    <a:latin typeface="Times New Roman" pitchFamily="18" charset="0"/>
                    <a:cs typeface="Times New Roman" pitchFamily="18" charset="0"/>
                  </a:rPr>
                  <a:t>Substitute </a:t>
                </a:r>
                <a:r>
                  <a:rPr lang="en-US" sz="2400" dirty="0">
                    <a:latin typeface="Times New Roman" pitchFamily="18" charset="0"/>
                    <a:cs typeface="Times New Roman" pitchFamily="18" charset="0"/>
                  </a:rPr>
                  <a:t>equations </a:t>
                </a:r>
                <a:r>
                  <a:rPr lang="en-US" sz="2400" dirty="0" smtClean="0">
                    <a:latin typeface="Times New Roman" pitchFamily="18" charset="0"/>
                    <a:cs typeface="Times New Roman" pitchFamily="18" charset="0"/>
                  </a:rPr>
                  <a:t>(161) into </a:t>
                </a:r>
                <a:r>
                  <a:rPr lang="en-US" sz="2400" dirty="0">
                    <a:latin typeface="Times New Roman" pitchFamily="18" charset="0"/>
                    <a:cs typeface="Times New Roman" pitchFamily="18" charset="0"/>
                  </a:rPr>
                  <a:t>equations </a:t>
                </a:r>
                <a:r>
                  <a:rPr lang="en-US" sz="2400" dirty="0" smtClean="0">
                    <a:latin typeface="Times New Roman" pitchFamily="18" charset="0"/>
                    <a:cs typeface="Times New Roman" pitchFamily="18" charset="0"/>
                  </a:rPr>
                  <a:t>(162).</a:t>
                </a:r>
              </a:p>
              <a:p>
                <a:pPr marL="457200" lvl="4"/>
                <a:endParaRPr lang="en-US" sz="2400" dirty="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𝐸</m:t>
                            </m:r>
                          </m:e>
                          <m:sub>
                            <m:r>
                              <a:rPr lang="en-US" sz="2000" i="1">
                                <a:latin typeface="Cambria Math"/>
                              </a:rPr>
                              <m:t>00</m:t>
                            </m:r>
                          </m:sub>
                        </m:sSub>
                      </m:e>
                    </m:d>
                    <m:r>
                      <a:rPr lang="en-US" sz="2000" i="1">
                        <a:latin typeface="Cambria Math"/>
                      </a:rPr>
                      <m:t>=</m:t>
                    </m:r>
                    <m:d>
                      <m:dPr>
                        <m:begChr m:val="["/>
                        <m:endChr m:val="]"/>
                        <m:ctrlPr>
                          <a:rPr lang="en-US" sz="2000" i="1">
                            <a:latin typeface="Cambria Math"/>
                          </a:rPr>
                        </m:ctrlPr>
                      </m:dPr>
                      <m:e>
                        <m:r>
                          <a:rPr lang="en-US" sz="2000" i="1">
                            <a:latin typeface="Cambria Math"/>
                          </a:rPr>
                          <m:t>𝑎𝑣</m:t>
                        </m:r>
                      </m:e>
                    </m:d>
                    <m:d>
                      <m:dPr>
                        <m:ctrlPr>
                          <a:rPr lang="en-US" sz="2000" i="1">
                            <a:latin typeface="Cambria Math"/>
                          </a:rPr>
                        </m:ctrlPr>
                      </m:dP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12</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m:t>
                                </m:r>
                              </m:e>
                              <m:sub>
                                <m:r>
                                  <a:rPr lang="en-US" sz="2000" i="1">
                                    <a:latin typeface="Cambria Math"/>
                                  </a:rPr>
                                  <m:t>12</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12</m:t>
                                </m:r>
                              </m:sub>
                            </m:sSub>
                          </m:e>
                        </m:d>
                      </m:e>
                    </m:d>
                  </m:oMath>
                </a14:m>
                <a:endParaRPr lang="en-US" sz="2000" dirty="0" smtClean="0">
                  <a:latin typeface="Times New Roman" pitchFamily="18" charset="0"/>
                  <a:cs typeface="Times New Roman" pitchFamily="18" charset="0"/>
                </a:endParaRPr>
              </a:p>
              <a:p>
                <a:pPr algn="just"/>
                <a:endParaRPr lang="en-US" sz="2000" dirty="0">
                  <a:latin typeface="Times New Roman" pitchFamily="18" charset="0"/>
                  <a:cs typeface="Times New Roman" pitchFamily="18" charset="0"/>
                </a:endParaRPr>
              </a:p>
              <a:p>
                <a:pPr algn="just"/>
                <a:r>
                  <a:rPr lang="en-US" sz="2000" dirty="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𝐸</m:t>
                            </m:r>
                          </m:e>
                          <m:sub>
                            <m:r>
                              <a:rPr lang="en-US" sz="2000" i="1">
                                <a:latin typeface="Cambria Math"/>
                              </a:rPr>
                              <m:t>00</m:t>
                            </m:r>
                          </m:sub>
                        </m:sSub>
                      </m:e>
                    </m:d>
                    <m:r>
                      <a:rPr lang="en-US" sz="2000" i="1">
                        <a:latin typeface="Cambria Math"/>
                      </a:rPr>
                      <m:t>=</m:t>
                    </m:r>
                    <m:d>
                      <m:dPr>
                        <m:begChr m:val="["/>
                        <m:endChr m:val="]"/>
                        <m:ctrlPr>
                          <a:rPr lang="en-US" sz="2000" i="1">
                            <a:latin typeface="Cambria Math"/>
                          </a:rPr>
                        </m:ctrlPr>
                      </m:dPr>
                      <m:e>
                        <m:r>
                          <a:rPr lang="en-US" sz="2000" i="1">
                            <a:latin typeface="Cambria Math"/>
                          </a:rPr>
                          <m:t>𝑎𝑣</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12</m:t>
                            </m:r>
                          </m:sub>
                        </m:sSub>
                      </m:e>
                    </m:d>
                    <m:r>
                      <a:rPr lang="en-US" sz="2000" i="1">
                        <a:latin typeface="Cambria Math"/>
                      </a:rPr>
                      <m:t>+</m:t>
                    </m:r>
                    <m:d>
                      <m:dPr>
                        <m:begChr m:val="["/>
                        <m:endChr m:val="]"/>
                        <m:ctrlPr>
                          <a:rPr lang="en-US" sz="2000" i="1">
                            <a:latin typeface="Cambria Math"/>
                          </a:rPr>
                        </m:ctrlPr>
                      </m:dPr>
                      <m:e>
                        <m:r>
                          <a:rPr lang="en-US" sz="2000" i="1">
                            <a:latin typeface="Cambria Math"/>
                          </a:rPr>
                          <m:t>𝑎𝑣</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m:t>
                            </m:r>
                          </m:e>
                          <m:sub>
                            <m:r>
                              <a:rPr lang="en-US" sz="2000" i="1">
                                <a:latin typeface="Cambria Math"/>
                              </a:rPr>
                              <m:t>12</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12</m:t>
                            </m:r>
                          </m:sub>
                        </m:sSub>
                      </m:e>
                    </m:d>
                  </m:oMath>
                </a14:m>
                <a:endParaRPr lang="en-US" sz="2000" dirty="0">
                  <a:latin typeface="Times New Roman" pitchFamily="18" charset="0"/>
                  <a:cs typeface="Times New Roman" pitchFamily="18" charset="0"/>
                </a:endParaRPr>
              </a:p>
              <a:p>
                <a:pPr marL="457200" lvl="4"/>
                <a:endParaRPr lang="en-US" sz="2000" dirty="0"/>
              </a:p>
            </p:txBody>
          </p:sp>
        </mc:Choice>
        <mc:Fallback>
          <p:sp>
            <p:nvSpPr>
              <p:cNvPr id="4" name="Rectangle 3"/>
              <p:cNvSpPr>
                <a:spLocks noRot="1" noChangeAspect="1" noMove="1" noResize="1" noEditPoints="1" noAdjustHandles="1" noChangeArrowheads="1" noChangeShapeType="1" noTextEdit="1"/>
              </p:cNvSpPr>
              <p:nvPr/>
            </p:nvSpPr>
            <p:spPr>
              <a:xfrm>
                <a:off x="457200" y="1838742"/>
                <a:ext cx="8001000" cy="2123658"/>
              </a:xfrm>
              <a:prstGeom prst="rect">
                <a:avLst/>
              </a:prstGeom>
              <a:blipFill rotWithShape="1">
                <a:blip r:embed="rId2"/>
                <a:stretch>
                  <a:fillRect l="-990" t="-2299"/>
                </a:stretch>
              </a:blipFill>
            </p:spPr>
            <p:txBody>
              <a:bodyPr/>
              <a:lstStyle/>
              <a:p>
                <a:r>
                  <a:rPr lang="en-US">
                    <a:noFill/>
                  </a:rPr>
                  <a:t> </a:t>
                </a:r>
              </a:p>
            </p:txBody>
          </p:sp>
        </mc:Fallback>
      </mc:AlternateContent>
      <p:sp>
        <p:nvSpPr>
          <p:cNvPr id="7" name="TextBox 6"/>
          <p:cNvSpPr txBox="1"/>
          <p:nvPr/>
        </p:nvSpPr>
        <p:spPr>
          <a:xfrm>
            <a:off x="6705600" y="2898239"/>
            <a:ext cx="18288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(165)</a:t>
            </a:r>
            <a:endParaRPr lang="en-US" sz="2000" dirty="0">
              <a:latin typeface="Times New Roman" pitchFamily="18" charset="0"/>
              <a:cs typeface="Times New Roman" pitchFamily="18" charset="0"/>
            </a:endParaRPr>
          </a:p>
        </p:txBody>
      </p:sp>
      <mc:AlternateContent xmlns:mc="http://schemas.openxmlformats.org/markup-compatibility/2006">
        <mc:Choice xmlns:a14="http://schemas.microsoft.com/office/drawing/2010/main" Requires="a14">
          <p:sp>
            <p:nvSpPr>
              <p:cNvPr id="5" name="Rectangle 4"/>
              <p:cNvSpPr/>
              <p:nvPr/>
            </p:nvSpPr>
            <p:spPr>
              <a:xfrm>
                <a:off x="457200" y="3962400"/>
                <a:ext cx="8229600" cy="2389565"/>
              </a:xfrm>
              <a:prstGeom prst="rect">
                <a:avLst/>
              </a:prstGeom>
            </p:spPr>
            <p:txBody>
              <a:bodyPr wrap="square">
                <a:spAutoFit/>
              </a:bodyPr>
              <a:lstStyle/>
              <a:p>
                <a:pPr marL="342900" lvl="3" indent="-342900">
                  <a:buFont typeface="Wingdings" pitchFamily="2" charset="2"/>
                  <a:buChar char="Ø"/>
                </a:pPr>
                <a:r>
                  <a:rPr lang="en-US" sz="2400" dirty="0">
                    <a:latin typeface="Times New Roman" pitchFamily="18" charset="0"/>
                    <a:cs typeface="Times New Roman" pitchFamily="18" charset="0"/>
                  </a:rPr>
                  <a:t>The source voltage as a function of the ideal primary voltage is:</a:t>
                </a:r>
              </a:p>
              <a:p>
                <a:pPr marL="457200" lvl="4"/>
                <a:endParaRPr lang="en-US" sz="2400" dirty="0">
                  <a:latin typeface="Times New Roman" pitchFamily="18" charset="0"/>
                  <a:cs typeface="Times New Roman" pitchFamily="18" charset="0"/>
                </a:endParaRPr>
              </a:p>
              <a:p>
                <a:pPr marL="457200" lvl="4"/>
                <a:r>
                  <a:rPr lang="en-US" sz="2400" dirty="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m:t>
                                  </m:r>
                                </m:e>
                                <m:sub>
                                  <m:r>
                                    <a:rPr lang="en-US" sz="2000" i="1">
                                      <a:latin typeface="Cambria Math"/>
                                    </a:rPr>
                                    <m:t>𝑠</m:t>
                                  </m:r>
                                </m:sub>
                              </m:sSub>
                            </m:e>
                          </m:mr>
                          <m:mr>
                            <m:e>
                              <m:sSub>
                                <m:sSubPr>
                                  <m:ctrlPr>
                                    <a:rPr lang="en-US" sz="2000" i="1">
                                      <a:latin typeface="Cambria Math"/>
                                    </a:rPr>
                                  </m:ctrlPr>
                                </m:sSubPr>
                                <m:e>
                                  <m:r>
                                    <a:rPr lang="en-US" sz="2000" i="1">
                                      <a:latin typeface="Cambria Math"/>
                                    </a:rPr>
                                    <m:t>𝑉</m:t>
                                  </m:r>
                                </m:e>
                                <m:sub>
                                  <m:r>
                                    <a:rPr lang="en-US" sz="2000" i="1">
                                      <a:latin typeface="Cambria Math"/>
                                    </a:rPr>
                                    <m:t>𝑠</m:t>
                                  </m:r>
                                </m:sub>
                              </m:sSub>
                            </m:e>
                          </m:mr>
                        </m:m>
                      </m:e>
                    </m:d>
                    <m:r>
                      <a:rPr lang="en-US" sz="2000" i="1">
                        <a:latin typeface="Cambria Math"/>
                      </a:rPr>
                      <m:t>=</m:t>
                    </m:r>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𝐸</m:t>
                                  </m:r>
                                </m:e>
                                <m:sub>
                                  <m:r>
                                    <a:rPr lang="en-US" sz="2000" i="1">
                                      <a:latin typeface="Cambria Math"/>
                                    </a:rPr>
                                    <m:t>0</m:t>
                                  </m:r>
                                </m:sub>
                              </m:sSub>
                            </m:e>
                          </m:mr>
                          <m:mr>
                            <m:e>
                              <m:sSub>
                                <m:sSubPr>
                                  <m:ctrlPr>
                                    <a:rPr lang="en-US" sz="2000" i="1">
                                      <a:latin typeface="Cambria Math"/>
                                    </a:rPr>
                                  </m:ctrlPr>
                                </m:sSubPr>
                                <m:e>
                                  <m:r>
                                    <a:rPr lang="en-US" sz="2000" i="1">
                                      <a:latin typeface="Cambria Math"/>
                                    </a:rPr>
                                    <m:t>𝐸</m:t>
                                  </m:r>
                                </m:e>
                                <m:sub>
                                  <m:r>
                                    <a:rPr lang="en-US" sz="2000" i="1">
                                      <a:latin typeface="Cambria Math"/>
                                    </a:rPr>
                                    <m:t>0</m:t>
                                  </m:r>
                                </m:sub>
                              </m:sSub>
                            </m:e>
                          </m:mr>
                        </m:m>
                      </m:e>
                    </m:d>
                    <m:r>
                      <a:rPr lang="en-US" sz="2000" i="1">
                        <a:latin typeface="Cambria Math"/>
                      </a:rPr>
                      <m:t>+</m:t>
                    </m:r>
                    <m:d>
                      <m:dPr>
                        <m:begChr m:val="["/>
                        <m:endChr m:val="]"/>
                        <m:ctrlPr>
                          <a:rPr lang="en-US" sz="2000" i="1">
                            <a:latin typeface="Cambria Math"/>
                          </a:rPr>
                        </m:ctrlPr>
                      </m:dPr>
                      <m:e>
                        <m:m>
                          <m:mPr>
                            <m:mcs>
                              <m:mc>
                                <m:mcPr>
                                  <m:count m:val="2"/>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𝑍</m:t>
                                  </m:r>
                                </m:e>
                                <m:sub>
                                  <m:r>
                                    <a:rPr lang="en-US" sz="2000" i="1">
                                      <a:latin typeface="Cambria Math"/>
                                    </a:rPr>
                                    <m:t>0</m:t>
                                  </m:r>
                                </m:sub>
                              </m:sSub>
                            </m:e>
                            <m:e>
                              <m:r>
                                <a:rPr lang="en-US" sz="2000" i="1">
                                  <a:latin typeface="Cambria Math"/>
                                </a:rPr>
                                <m:t>0</m:t>
                              </m:r>
                            </m:e>
                          </m:mr>
                          <m:mr>
                            <m:e>
                              <m:r>
                                <a:rPr lang="en-US" sz="2000" i="1">
                                  <a:latin typeface="Cambria Math"/>
                                </a:rPr>
                                <m:t>0</m:t>
                              </m:r>
                            </m:e>
                            <m:e>
                              <m:sSub>
                                <m:sSubPr>
                                  <m:ctrlPr>
                                    <a:rPr lang="en-US" sz="2000" i="1">
                                      <a:latin typeface="Cambria Math"/>
                                    </a:rPr>
                                  </m:ctrlPr>
                                </m:sSubPr>
                                <m:e>
                                  <m:r>
                                    <a:rPr lang="en-US" sz="2000" i="1">
                                      <a:latin typeface="Cambria Math"/>
                                    </a:rPr>
                                    <m:t>𝑍</m:t>
                                  </m:r>
                                </m:e>
                                <m:sub>
                                  <m:r>
                                    <a:rPr lang="en-US" sz="2000" i="1">
                                      <a:latin typeface="Cambria Math"/>
                                    </a:rPr>
                                    <m:t>0</m:t>
                                  </m:r>
                                </m:sub>
                              </m:sSub>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0</m:t>
                                  </m:r>
                                </m:sub>
                              </m:sSub>
                            </m:e>
                          </m:mr>
                          <m:mr>
                            <m:e>
                              <m:sSub>
                                <m:sSubPr>
                                  <m:ctrlPr>
                                    <a:rPr lang="en-US" sz="2000" i="1">
                                      <a:latin typeface="Cambria Math"/>
                                    </a:rPr>
                                  </m:ctrlPr>
                                </m:sSubPr>
                                <m:e>
                                  <m:r>
                                    <a:rPr lang="en-US" sz="2000" i="1">
                                      <a:latin typeface="Cambria Math"/>
                                    </a:rPr>
                                    <m:t>𝐼</m:t>
                                  </m:r>
                                </m:e>
                                <m:sub>
                                  <m:r>
                                    <a:rPr lang="en-US" sz="2000" i="1">
                                      <a:latin typeface="Cambria Math"/>
                                    </a:rPr>
                                    <m:t>0</m:t>
                                  </m:r>
                                </m:sub>
                              </m:sSub>
                            </m:e>
                          </m:mr>
                        </m:m>
                      </m:e>
                    </m:d>
                  </m:oMath>
                </a14:m>
                <a:endParaRPr lang="en-US" sz="2000" dirty="0">
                  <a:latin typeface="Times New Roman" pitchFamily="18" charset="0"/>
                  <a:cs typeface="Times New Roman" pitchFamily="18" charset="0"/>
                </a:endParaRPr>
              </a:p>
              <a:p>
                <a:pPr marL="457200" lvl="4"/>
                <a:endParaRPr lang="en-US" sz="2000" dirty="0">
                  <a:latin typeface="Times New Roman" pitchFamily="18" charset="0"/>
                  <a:cs typeface="Times New Roman" pitchFamily="18" charset="0"/>
                </a:endParaRPr>
              </a:p>
              <a:p>
                <a:pPr algn="just"/>
                <a:r>
                  <a:rPr lang="en-US" sz="2000" dirty="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𝑠𝑠</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𝐸</m:t>
                            </m:r>
                          </m:e>
                          <m:sub>
                            <m:r>
                              <a:rPr lang="en-US" sz="2000" i="1">
                                <a:latin typeface="Cambria Math"/>
                              </a:rPr>
                              <m:t>00</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m:t>
                            </m:r>
                          </m:e>
                          <m:sub>
                            <m:r>
                              <a:rPr lang="en-US" sz="2000" i="1">
                                <a:latin typeface="Cambria Math"/>
                              </a:rPr>
                              <m:t>00</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00</m:t>
                            </m:r>
                          </m:sub>
                        </m:sSub>
                      </m:e>
                    </m:d>
                  </m:oMath>
                </a14:m>
                <a:endParaRPr lang="en-US" sz="2000" dirty="0">
                  <a:latin typeface="Times New Roman" pitchFamily="18" charset="0"/>
                  <a:cs typeface="Times New Roman" pitchFamily="18" charset="0"/>
                </a:endParaRPr>
              </a:p>
            </p:txBody>
          </p:sp>
        </mc:Choice>
        <mc:Fallback>
          <p:sp>
            <p:nvSpPr>
              <p:cNvPr id="5" name="Rectangle 4"/>
              <p:cNvSpPr>
                <a:spLocks noRot="1" noChangeAspect="1" noMove="1" noResize="1" noEditPoints="1" noAdjustHandles="1" noChangeArrowheads="1" noChangeShapeType="1" noTextEdit="1"/>
              </p:cNvSpPr>
              <p:nvPr/>
            </p:nvSpPr>
            <p:spPr>
              <a:xfrm>
                <a:off x="457200" y="3962400"/>
                <a:ext cx="8229600" cy="2389565"/>
              </a:xfrm>
              <a:prstGeom prst="rect">
                <a:avLst/>
              </a:prstGeom>
              <a:blipFill rotWithShape="1">
                <a:blip r:embed="rId3"/>
                <a:stretch>
                  <a:fillRect l="-963" t="-2041"/>
                </a:stretch>
              </a:blipFill>
            </p:spPr>
            <p:txBody>
              <a:bodyPr/>
              <a:lstStyle/>
              <a:p>
                <a:r>
                  <a:rPr lang="en-US">
                    <a:noFill/>
                  </a:rPr>
                  <a:t> </a:t>
                </a:r>
              </a:p>
            </p:txBody>
          </p:sp>
        </mc:Fallback>
      </mc:AlternateContent>
      <p:sp>
        <p:nvSpPr>
          <p:cNvPr id="8" name="TextBox 7"/>
          <p:cNvSpPr txBox="1"/>
          <p:nvPr/>
        </p:nvSpPr>
        <p:spPr>
          <a:xfrm>
            <a:off x="6705600" y="5562600"/>
            <a:ext cx="16002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(166)</a:t>
            </a:r>
            <a:endParaRPr lang="en-US" sz="2000" dirty="0">
              <a:latin typeface="Times New Roman" pitchFamily="18" charset="0"/>
              <a:cs typeface="Times New Roman" pitchFamily="18" charset="0"/>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pPr/>
              <a:t>213</a:t>
            </a:fld>
            <a:endParaRPr lang="en-US"/>
          </a:p>
        </p:txBody>
      </p:sp>
      <p:sp>
        <p:nvSpPr>
          <p:cNvPr id="9" name="TextBox 8"/>
          <p:cNvSpPr txBox="1"/>
          <p:nvPr/>
        </p:nvSpPr>
        <p:spPr>
          <a:xfrm>
            <a:off x="0" y="558225"/>
            <a:ext cx="9144000" cy="1077218"/>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a:t>
            </a:r>
            <a:r>
              <a:rPr lang="en-US" sz="3200" dirty="0" smtClean="0">
                <a:latin typeface="Times New Roman" pitchFamily="18" charset="0"/>
                <a:cs typeface="Times New Roman" pitchFamily="18" charset="0"/>
              </a:rPr>
              <a:t>Transformer</a:t>
            </a:r>
          </a:p>
          <a:p>
            <a:pPr marL="0" lvl="4" algn="ctr"/>
            <a:r>
              <a:rPr lang="en-US" sz="3200" dirty="0">
                <a:latin typeface="Times New Roman" pitchFamily="18" charset="0"/>
                <a:cs typeface="Times New Roman" pitchFamily="18" charset="0"/>
              </a:rPr>
              <a:t>Matrix </a:t>
            </a:r>
            <a:r>
              <a:rPr lang="en-US" sz="3200" dirty="0" smtClean="0">
                <a:latin typeface="Times New Roman" pitchFamily="18" charset="0"/>
                <a:cs typeface="Times New Roman" pitchFamily="18" charset="0"/>
              </a:rPr>
              <a:t>Equations</a:t>
            </a:r>
            <a:r>
              <a:rPr lang="en-US" sz="3200" dirty="0" smtClean="0">
                <a:latin typeface="Times New Roman" pitchFamily="18" charset="0"/>
                <a:cs typeface="Times New Roman" pitchFamily="18" charset="0"/>
              </a:rPr>
              <a:t> </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2902620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4" end="4"/>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mc:Choice xmlns:a14="http://schemas.microsoft.com/office/drawing/2010/main" Requires="a14">
          <p:sp>
            <p:nvSpPr>
              <p:cNvPr id="7" name="TextBox 6"/>
              <p:cNvSpPr txBox="1"/>
              <p:nvPr/>
            </p:nvSpPr>
            <p:spPr>
              <a:xfrm>
                <a:off x="457200" y="1788616"/>
                <a:ext cx="8305800" cy="4154984"/>
              </a:xfrm>
              <a:prstGeom prst="rect">
                <a:avLst/>
              </a:prstGeom>
              <a:noFill/>
            </p:spPr>
            <p:txBody>
              <a:bodyPr wrap="square" rtlCol="0">
                <a:spAutoFit/>
              </a:bodyPr>
              <a:lstStyle/>
              <a:p>
                <a:pPr marL="457200" lvl="4"/>
                <a:endParaRPr lang="en-US" dirty="0" smtClean="0"/>
              </a:p>
              <a:p>
                <a:pPr marL="457200" lvl="4"/>
                <a:endParaRPr lang="en-US" dirty="0" smtClean="0"/>
              </a:p>
              <a:p>
                <a:pPr marL="342900" lvl="3" indent="-342900">
                  <a:buFont typeface="Wingdings" pitchFamily="2" charset="2"/>
                  <a:buChar char="Ø"/>
                </a:pPr>
                <a:r>
                  <a:rPr lang="en-US" sz="2400" dirty="0" smtClean="0">
                    <a:latin typeface="Times New Roman" pitchFamily="18" charset="0"/>
                    <a:cs typeface="Times New Roman" pitchFamily="18" charset="0"/>
                  </a:rPr>
                  <a:t>Substitute equations (165) into equations (166):</a:t>
                </a:r>
                <a:endParaRPr lang="en-US" sz="2400" dirty="0">
                  <a:latin typeface="Times New Roman" pitchFamily="18" charset="0"/>
                  <a:cs typeface="Times New Roman" pitchFamily="18" charset="0"/>
                </a:endParaRPr>
              </a:p>
              <a:p>
                <a:pPr marL="914400" lvl="5"/>
                <a:endParaRPr lang="en-US" sz="2400" i="1" dirty="0">
                  <a:latin typeface="Times New Roman" pitchFamily="18" charset="0"/>
                  <a:cs typeface="Times New Roman" pitchFamily="18" charset="0"/>
                </a:endParaRPr>
              </a:p>
              <a:p>
                <a:pPr marL="914400" lvl="5"/>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𝑠𝑠</m:t>
                            </m:r>
                          </m:sub>
                        </m:sSub>
                      </m:e>
                    </m:d>
                    <m:r>
                      <a:rPr lang="en-US" sz="2000" i="1">
                        <a:latin typeface="Cambria Math"/>
                      </a:rPr>
                      <m:t>=</m:t>
                    </m:r>
                    <m:d>
                      <m:dPr>
                        <m:begChr m:val="["/>
                        <m:endChr m:val="]"/>
                        <m:ctrlPr>
                          <a:rPr lang="en-US" sz="2000" i="1">
                            <a:latin typeface="Cambria Math"/>
                          </a:rPr>
                        </m:ctrlPr>
                      </m:dPr>
                      <m:e>
                        <m:r>
                          <a:rPr lang="en-US" sz="2000" i="1">
                            <a:latin typeface="Cambria Math"/>
                          </a:rPr>
                          <m:t>𝑎𝑣</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12</m:t>
                            </m:r>
                          </m:sub>
                        </m:sSub>
                      </m:e>
                    </m:d>
                    <m:r>
                      <a:rPr lang="en-US" sz="2000" i="1">
                        <a:latin typeface="Cambria Math"/>
                      </a:rPr>
                      <m:t>+</m:t>
                    </m:r>
                    <m:d>
                      <m:dPr>
                        <m:begChr m:val="["/>
                        <m:endChr m:val="]"/>
                        <m:ctrlPr>
                          <a:rPr lang="en-US" sz="2000" i="1">
                            <a:latin typeface="Cambria Math"/>
                          </a:rPr>
                        </m:ctrlPr>
                      </m:dPr>
                      <m:e>
                        <m:r>
                          <a:rPr lang="en-US" sz="2000" i="1">
                            <a:latin typeface="Cambria Math"/>
                          </a:rPr>
                          <m:t>𝑎𝑣</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m:t>
                            </m:r>
                          </m:e>
                          <m:sub>
                            <m:r>
                              <a:rPr lang="en-US" sz="2000" i="1">
                                <a:latin typeface="Cambria Math"/>
                              </a:rPr>
                              <m:t>12</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12</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m:t>
                            </m:r>
                          </m:e>
                          <m:sub>
                            <m:r>
                              <a:rPr lang="en-US" sz="2000" i="1">
                                <a:latin typeface="Cambria Math"/>
                              </a:rPr>
                              <m:t>00</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00</m:t>
                            </m:r>
                          </m:sub>
                        </m:sSub>
                      </m:e>
                    </m:d>
                  </m:oMath>
                </a14:m>
                <a:r>
                  <a:rPr lang="en-US" sz="2000" dirty="0" smtClean="0">
                    <a:latin typeface="Times New Roman" pitchFamily="18" charset="0"/>
                    <a:cs typeface="Times New Roman" pitchFamily="18" charset="0"/>
                  </a:rPr>
                  <a:t>		(167)</a:t>
                </a:r>
              </a:p>
              <a:p>
                <a:pPr marL="914400" lvl="5"/>
                <a:endParaRPr lang="en-US" sz="2400" dirty="0">
                  <a:latin typeface="Times New Roman" pitchFamily="18" charset="0"/>
                  <a:cs typeface="Times New Roman" pitchFamily="18" charset="0"/>
                </a:endParaRPr>
              </a:p>
              <a:p>
                <a:pPr marL="457200" lvl="4"/>
                <a:endParaRPr lang="en-US" sz="2400" dirty="0" smtClean="0">
                  <a:latin typeface="Times New Roman" pitchFamily="18" charset="0"/>
                  <a:cs typeface="Times New Roman" pitchFamily="18" charset="0"/>
                </a:endParaRPr>
              </a:p>
              <a:p>
                <a:pPr marL="342900" lvl="3" indent="-342900">
                  <a:buFont typeface="Wingdings" pitchFamily="2" charset="2"/>
                  <a:buChar char="Ø"/>
                </a:pPr>
                <a:r>
                  <a:rPr lang="en-US" sz="2400" dirty="0" smtClean="0">
                    <a:latin typeface="Times New Roman" pitchFamily="18" charset="0"/>
                    <a:cs typeface="Times New Roman" pitchFamily="18" charset="0"/>
                  </a:rPr>
                  <a:t>Substitute equations (164) into equations (167):</a:t>
                </a:r>
              </a:p>
              <a:p>
                <a:pPr marL="457200" lvl="4"/>
                <a:endParaRPr lang="en-US" sz="2400" dirty="0" smtClean="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𝑠𝑠</m:t>
                            </m:r>
                          </m:sub>
                        </m:sSub>
                      </m:e>
                    </m:d>
                    <m:r>
                      <a:rPr lang="en-US" sz="2000" i="1">
                        <a:latin typeface="Cambria Math"/>
                      </a:rPr>
                      <m:t>=</m:t>
                    </m:r>
                    <m:d>
                      <m:dPr>
                        <m:begChr m:val="["/>
                        <m:endChr m:val="]"/>
                        <m:ctrlPr>
                          <a:rPr lang="en-US" sz="2000" i="1">
                            <a:latin typeface="Cambria Math"/>
                          </a:rPr>
                        </m:ctrlPr>
                      </m:dPr>
                      <m:e>
                        <m:r>
                          <a:rPr lang="en-US" sz="2000" i="1">
                            <a:latin typeface="Cambria Math"/>
                          </a:rPr>
                          <m:t>𝑎𝑣</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12</m:t>
                            </m:r>
                          </m:sub>
                        </m:sSub>
                      </m:e>
                    </m:d>
                    <m:r>
                      <a:rPr lang="en-US" sz="2000" i="1">
                        <a:latin typeface="Cambria Math"/>
                      </a:rPr>
                      <m:t>+</m:t>
                    </m:r>
                    <m:d>
                      <m:dPr>
                        <m:begChr m:val="["/>
                        <m:endChr m:val="]"/>
                        <m:ctrlPr>
                          <a:rPr lang="en-US" sz="2000" i="1">
                            <a:latin typeface="Cambria Math"/>
                          </a:rPr>
                        </m:ctrlPr>
                      </m:dPr>
                      <m:e>
                        <m:r>
                          <a:rPr lang="en-US" sz="2000" i="1">
                            <a:latin typeface="Cambria Math"/>
                          </a:rPr>
                          <m:t>𝑎𝑣</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m:t>
                            </m:r>
                          </m:e>
                          <m:sub>
                            <m:r>
                              <a:rPr lang="en-US" sz="2000" i="1">
                                <a:latin typeface="Cambria Math"/>
                              </a:rPr>
                              <m:t>12</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12</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m:t>
                            </m:r>
                          </m:e>
                          <m:sub>
                            <m:r>
                              <a:rPr lang="en-US" sz="2000" i="1">
                                <a:latin typeface="Cambria Math"/>
                              </a:rPr>
                              <m:t>00</m:t>
                            </m:r>
                          </m:sub>
                        </m:sSub>
                      </m:e>
                    </m:d>
                    <m:d>
                      <m:dPr>
                        <m:begChr m:val="["/>
                        <m:endChr m:val="]"/>
                        <m:ctrlPr>
                          <a:rPr lang="en-US" sz="2000" i="1">
                            <a:latin typeface="Cambria Math"/>
                          </a:rPr>
                        </m:ctrlPr>
                      </m:dPr>
                      <m:e>
                        <m:r>
                          <a:rPr lang="en-US" sz="2000" i="1">
                            <a:latin typeface="Cambria Math"/>
                          </a:rPr>
                          <m:t>𝑎𝑖</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12</m:t>
                            </m:r>
                          </m:sub>
                        </m:sSub>
                      </m:e>
                    </m:d>
                  </m:oMath>
                </a14:m>
                <a:endParaRPr lang="en-US" sz="2000" dirty="0" smtClean="0">
                  <a:latin typeface="Times New Roman" pitchFamily="18" charset="0"/>
                  <a:cs typeface="Times New Roman" pitchFamily="18" charset="0"/>
                </a:endParaRPr>
              </a:p>
              <a:p>
                <a:pPr algn="just"/>
                <a:endParaRPr lang="en-US" sz="2000" dirty="0">
                  <a:latin typeface="Times New Roman" pitchFamily="18" charset="0"/>
                  <a:cs typeface="Times New Roman" pitchFamily="18" charset="0"/>
                </a:endParaRPr>
              </a:p>
              <a:p>
                <a:pPr algn="just"/>
                <a:r>
                  <a:rPr lang="en-US" sz="2000" dirty="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𝑠𝑠</m:t>
                            </m:r>
                          </m:sub>
                        </m:sSub>
                      </m:e>
                    </m:d>
                    <m:r>
                      <a:rPr lang="en-US" sz="2000" i="1">
                        <a:latin typeface="Cambria Math"/>
                      </a:rPr>
                      <m:t>=</m:t>
                    </m:r>
                    <m:d>
                      <m:dPr>
                        <m:begChr m:val="["/>
                        <m:endChr m:val="]"/>
                        <m:ctrlPr>
                          <a:rPr lang="en-US" sz="2000" i="1">
                            <a:latin typeface="Cambria Math"/>
                          </a:rPr>
                        </m:ctrlPr>
                      </m:dPr>
                      <m:e>
                        <m:r>
                          <a:rPr lang="en-US" sz="2000" i="1">
                            <a:latin typeface="Cambria Math"/>
                          </a:rPr>
                          <m:t>𝑎𝑣</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12</m:t>
                            </m:r>
                          </m:sub>
                        </m:sSub>
                      </m:e>
                    </m:d>
                    <m:r>
                      <a:rPr lang="en-US" sz="2000" i="1">
                        <a:latin typeface="Cambria Math"/>
                      </a:rPr>
                      <m:t>+</m:t>
                    </m:r>
                    <m:d>
                      <m:dPr>
                        <m:ctrlPr>
                          <a:rPr lang="en-US" sz="2000" i="1">
                            <a:latin typeface="Cambria Math"/>
                          </a:rPr>
                        </m:ctrlPr>
                      </m:dPr>
                      <m:e>
                        <m:d>
                          <m:dPr>
                            <m:begChr m:val="["/>
                            <m:endChr m:val="]"/>
                            <m:ctrlPr>
                              <a:rPr lang="en-US" sz="2000" i="1">
                                <a:latin typeface="Cambria Math"/>
                              </a:rPr>
                            </m:ctrlPr>
                          </m:dPr>
                          <m:e>
                            <m:r>
                              <a:rPr lang="en-US" sz="2000" i="1">
                                <a:latin typeface="Cambria Math"/>
                              </a:rPr>
                              <m:t>𝑎𝑣</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m:t>
                                </m:r>
                              </m:e>
                              <m:sub>
                                <m:r>
                                  <a:rPr lang="en-US" sz="2000" i="1">
                                    <a:latin typeface="Cambria Math"/>
                                  </a:rPr>
                                  <m:t>12</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m:t>
                                </m:r>
                              </m:e>
                              <m:sub>
                                <m:r>
                                  <a:rPr lang="en-US" sz="2000" i="1">
                                    <a:latin typeface="Cambria Math"/>
                                  </a:rPr>
                                  <m:t>00</m:t>
                                </m:r>
                              </m:sub>
                            </m:sSub>
                          </m:e>
                        </m:d>
                        <m:d>
                          <m:dPr>
                            <m:begChr m:val="["/>
                            <m:endChr m:val="]"/>
                            <m:ctrlPr>
                              <a:rPr lang="en-US" sz="2000" i="1">
                                <a:latin typeface="Cambria Math"/>
                              </a:rPr>
                            </m:ctrlPr>
                          </m:dPr>
                          <m:e>
                            <m:r>
                              <a:rPr lang="en-US" sz="2000" i="1">
                                <a:latin typeface="Cambria Math"/>
                              </a:rPr>
                              <m:t>𝑎𝑖</m:t>
                            </m:r>
                          </m:e>
                        </m:d>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12</m:t>
                            </m:r>
                          </m:sub>
                        </m:sSub>
                      </m:e>
                    </m:d>
                  </m:oMath>
                </a14:m>
                <a:endParaRPr lang="en-US" sz="2000" dirty="0">
                  <a:latin typeface="Times New Roman" pitchFamily="18" charset="0"/>
                  <a:cs typeface="Times New Roman" pitchFamily="18" charset="0"/>
                </a:endParaRPr>
              </a:p>
            </p:txBody>
          </p:sp>
        </mc:Choice>
        <mc:Fallback>
          <p:sp>
            <p:nvSpPr>
              <p:cNvPr id="7" name="TextBox 6"/>
              <p:cNvSpPr txBox="1">
                <a:spLocks noRot="1" noChangeAspect="1" noMove="1" noResize="1" noEditPoints="1" noAdjustHandles="1" noChangeArrowheads="1" noChangeShapeType="1" noTextEdit="1"/>
              </p:cNvSpPr>
              <p:nvPr/>
            </p:nvSpPr>
            <p:spPr>
              <a:xfrm>
                <a:off x="457200" y="1788616"/>
                <a:ext cx="8305800" cy="4154984"/>
              </a:xfrm>
              <a:prstGeom prst="rect">
                <a:avLst/>
              </a:prstGeom>
              <a:blipFill rotWithShape="1">
                <a:blip r:embed="rId3"/>
                <a:stretch>
                  <a:fillRect l="-954"/>
                </a:stretch>
              </a:blipFill>
            </p:spPr>
            <p:txBody>
              <a:bodyPr/>
              <a:lstStyle/>
              <a:p>
                <a:r>
                  <a:rPr lang="en-US">
                    <a:noFill/>
                  </a:rPr>
                  <a:t> </a:t>
                </a:r>
              </a:p>
            </p:txBody>
          </p:sp>
        </mc:Fallback>
      </mc:AlternateContent>
      <p:sp>
        <p:nvSpPr>
          <p:cNvPr id="8" name="TextBox 7"/>
          <p:cNvSpPr txBox="1"/>
          <p:nvPr/>
        </p:nvSpPr>
        <p:spPr>
          <a:xfrm>
            <a:off x="7772400" y="5162490"/>
            <a:ext cx="16002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(168)</a:t>
            </a:r>
            <a:endParaRPr lang="en-US" sz="2000" dirty="0">
              <a:latin typeface="Times New Roman" pitchFamily="18" charset="0"/>
              <a:cs typeface="Times New Roman" pitchFamily="18" charset="0"/>
            </a:endParaRPr>
          </a:p>
        </p:txBody>
      </p:sp>
      <p:sp>
        <p:nvSpPr>
          <p:cNvPr id="3" name="Slide Number Placeholder 2"/>
          <p:cNvSpPr>
            <a:spLocks noGrp="1"/>
          </p:cNvSpPr>
          <p:nvPr>
            <p:ph type="sldNum" sz="quarter" idx="12"/>
          </p:nvPr>
        </p:nvSpPr>
        <p:spPr/>
        <p:txBody>
          <a:bodyPr/>
          <a:lstStyle/>
          <a:p>
            <a:fld id="{B6F15528-21DE-4FAA-801E-634DDDAF4B2B}" type="slidenum">
              <a:rPr lang="en-US" smtClean="0"/>
              <a:pPr/>
              <a:t>214</a:t>
            </a:fld>
            <a:endParaRPr lang="en-US"/>
          </a:p>
        </p:txBody>
      </p:sp>
      <p:sp>
        <p:nvSpPr>
          <p:cNvPr id="9" name="TextBox 8"/>
          <p:cNvSpPr txBox="1"/>
          <p:nvPr/>
        </p:nvSpPr>
        <p:spPr>
          <a:xfrm>
            <a:off x="0" y="558225"/>
            <a:ext cx="9144000" cy="1077218"/>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a:t>
            </a:r>
            <a:r>
              <a:rPr lang="en-US" sz="3200" dirty="0" smtClean="0">
                <a:latin typeface="Times New Roman" pitchFamily="18" charset="0"/>
                <a:cs typeface="Times New Roman" pitchFamily="18" charset="0"/>
              </a:rPr>
              <a:t>Transformer</a:t>
            </a:r>
          </a:p>
          <a:p>
            <a:pPr marL="0" lvl="4" algn="ctr"/>
            <a:r>
              <a:rPr lang="en-US" sz="3200" dirty="0">
                <a:latin typeface="Times New Roman" pitchFamily="18" charset="0"/>
                <a:cs typeface="Times New Roman" pitchFamily="18" charset="0"/>
              </a:rPr>
              <a:t>Matrix </a:t>
            </a:r>
            <a:r>
              <a:rPr lang="en-US" sz="3200" dirty="0" smtClean="0">
                <a:latin typeface="Times New Roman" pitchFamily="18" charset="0"/>
                <a:cs typeface="Times New Roman" pitchFamily="18" charset="0"/>
              </a:rPr>
              <a:t>Equations</a:t>
            </a:r>
            <a:r>
              <a:rPr lang="en-US" sz="3200" dirty="0" smtClean="0">
                <a:latin typeface="Times New Roman" pitchFamily="18" charset="0"/>
                <a:cs typeface="Times New Roman" pitchFamily="18" charset="0"/>
              </a:rPr>
              <a:t> </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2516771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9" end="9"/>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11" end="1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mc:Choice xmlns:a14="http://schemas.microsoft.com/office/drawing/2010/main" Requires="a14">
          <p:sp>
            <p:nvSpPr>
              <p:cNvPr id="7" name="TextBox 6"/>
              <p:cNvSpPr txBox="1"/>
              <p:nvPr/>
            </p:nvSpPr>
            <p:spPr>
              <a:xfrm>
                <a:off x="457199" y="1893810"/>
                <a:ext cx="8305801" cy="4354590"/>
              </a:xfrm>
              <a:prstGeom prst="rect">
                <a:avLst/>
              </a:prstGeom>
              <a:noFill/>
            </p:spPr>
            <p:txBody>
              <a:bodyPr wrap="square" rtlCol="0">
                <a:spAutoFit/>
              </a:bodyPr>
              <a:lstStyle/>
              <a:p>
                <a:pPr marL="285750" lvl="3" indent="-285750">
                  <a:buFont typeface="Arial" pitchFamily="34" charset="0"/>
                  <a:buChar char="•"/>
                </a:pPr>
                <a:endParaRPr lang="en-US" dirty="0" smtClean="0"/>
              </a:p>
              <a:p>
                <a:pPr marL="342900" lvl="3" indent="-342900">
                  <a:buFont typeface="Wingdings" pitchFamily="2" charset="2"/>
                  <a:buChar char="Ø"/>
                </a:pPr>
                <a:r>
                  <a:rPr lang="en-US" sz="2400" dirty="0" smtClean="0">
                    <a:latin typeface="Times New Roman" pitchFamily="18" charset="0"/>
                    <a:cs typeface="Times New Roman" pitchFamily="18" charset="0"/>
                  </a:rPr>
                  <a:t>Equation (168) is of the form:</a:t>
                </a:r>
              </a:p>
              <a:p>
                <a:pPr marL="342900" lvl="2" indent="-342900"/>
                <a:endParaRPr lang="en-US" sz="2400" dirty="0" smtClean="0">
                  <a:latin typeface="Times New Roman" pitchFamily="18" charset="0"/>
                  <a:cs typeface="Times New Roman" pitchFamily="18" charset="0"/>
                </a:endParaRPr>
              </a:p>
              <a:p>
                <a:r>
                  <a:rPr lang="en-US" sz="2400" b="1" dirty="0" smtClean="0">
                    <a:solidFill>
                      <a:srgbClr val="FF0000"/>
                    </a:solidFill>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𝑠𝑠</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𝑎</m:t>
                            </m:r>
                          </m:e>
                          <m:sub>
                            <m:r>
                              <a:rPr lang="en-US" sz="2000" i="1">
                                <a:latin typeface="Cambria Math"/>
                              </a:rPr>
                              <m:t>1</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12</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𝑏</m:t>
                            </m:r>
                          </m:e>
                          <m:sub>
                            <m:r>
                              <a:rPr lang="en-US" sz="2000" i="1">
                                <a:latin typeface="Cambria Math"/>
                              </a:rPr>
                              <m:t>1</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12</m:t>
                            </m:r>
                          </m:sub>
                        </m:sSub>
                      </m:e>
                    </m:d>
                  </m:oMath>
                </a14:m>
                <a:r>
                  <a:rPr lang="en-US" sz="2000" dirty="0" smtClean="0">
                    <a:latin typeface="Times New Roman" pitchFamily="18" charset="0"/>
                    <a:cs typeface="Times New Roman" pitchFamily="18" charset="0"/>
                  </a:rPr>
                  <a:t>			(169)</a:t>
                </a:r>
                <a:endParaRPr lang="en-US" sz="2000" dirty="0">
                  <a:latin typeface="Times New Roman" pitchFamily="18" charset="0"/>
                  <a:cs typeface="Times New Roman" pitchFamily="18" charset="0"/>
                </a:endParaRPr>
              </a:p>
              <a:p>
                <a:pPr marL="800100" lvl="3" indent="-342900"/>
                <a:endParaRPr lang="en-US" sz="2400" dirty="0" smtClean="0">
                  <a:latin typeface="Times New Roman" pitchFamily="18" charset="0"/>
                  <a:cs typeface="Times New Roman" pitchFamily="18" charset="0"/>
                </a:endParaRPr>
              </a:p>
              <a:p>
                <a:pPr marL="800100" lvl="3" indent="-342900"/>
                <a:r>
                  <a:rPr lang="en-US" sz="2400" dirty="0" smtClean="0">
                    <a:latin typeface="Times New Roman" pitchFamily="18" charset="0"/>
                    <a:cs typeface="Times New Roman" pitchFamily="18" charset="0"/>
                  </a:rPr>
                  <a:t>where</a:t>
                </a:r>
                <a:endParaRPr lang="en-US" sz="2400" dirty="0" smtClean="0">
                  <a:latin typeface="Times New Roman" pitchFamily="18" charset="0"/>
                  <a:cs typeface="Times New Roman" pitchFamily="18" charset="0"/>
                </a:endParaRPr>
              </a:p>
              <a:p>
                <a:pPr marL="342900" lvl="2" indent="-342900" algn="just">
                  <a:spcAft>
                    <a:spcPts val="1200"/>
                  </a:spcAft>
                </a:pPr>
                <a:r>
                  <a:rPr lang="en-US" sz="24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𝑎</m:t>
                            </m:r>
                          </m:e>
                          <m:sub>
                            <m:r>
                              <a:rPr lang="en-US" sz="2000" i="1">
                                <a:latin typeface="Cambria Math"/>
                              </a:rPr>
                              <m:t>1</m:t>
                            </m:r>
                          </m:sub>
                        </m:sSub>
                      </m:e>
                    </m:d>
                    <m:r>
                      <a:rPr lang="en-US" sz="2000" i="1">
                        <a:latin typeface="Cambria Math"/>
                      </a:rPr>
                      <m:t>=</m:t>
                    </m:r>
                    <m:d>
                      <m:dPr>
                        <m:begChr m:val="["/>
                        <m:endChr m:val="]"/>
                        <m:ctrlPr>
                          <a:rPr lang="en-US" sz="2000" i="1">
                            <a:latin typeface="Cambria Math"/>
                          </a:rPr>
                        </m:ctrlPr>
                      </m:dPr>
                      <m:e>
                        <m:r>
                          <a:rPr lang="en-US" sz="2000" i="1">
                            <a:latin typeface="Cambria Math"/>
                          </a:rPr>
                          <m:t>𝑎𝑣</m:t>
                        </m:r>
                      </m:e>
                    </m:d>
                    <m:r>
                      <a:rPr lang="en-US" sz="2000" i="1">
                        <a:latin typeface="Cambria Math"/>
                      </a:rPr>
                      <m:t>=</m:t>
                    </m:r>
                    <m:sSub>
                      <m:sSubPr>
                        <m:ctrlPr>
                          <a:rPr lang="en-US" sz="2000" i="1">
                            <a:latin typeface="Cambria Math"/>
                          </a:rPr>
                        </m:ctrlPr>
                      </m:sSubPr>
                      <m:e>
                        <m:r>
                          <a:rPr lang="en-US" sz="2000" i="1">
                            <a:latin typeface="Cambria Math"/>
                          </a:rPr>
                          <m:t>𝑛</m:t>
                        </m:r>
                      </m:e>
                      <m:sub>
                        <m:r>
                          <a:rPr lang="en-US" sz="2000" i="1">
                            <a:latin typeface="Cambria Math"/>
                          </a:rPr>
                          <m:t>𝑡</m:t>
                        </m:r>
                      </m:sub>
                    </m:sSub>
                    <m:r>
                      <a:rPr lang="en-US" sz="2000" i="1">
                        <a:latin typeface="Cambria Math"/>
                      </a:rPr>
                      <m:t>∙</m:t>
                    </m:r>
                    <m:d>
                      <m:dPr>
                        <m:begChr m:val="["/>
                        <m:endChr m:val="]"/>
                        <m:ctrlPr>
                          <a:rPr lang="en-US" sz="2000" i="1">
                            <a:latin typeface="Cambria Math"/>
                          </a:rPr>
                        </m:ctrlPr>
                      </m:dPr>
                      <m:e>
                        <m:m>
                          <m:mPr>
                            <m:mcs>
                              <m:mc>
                                <m:mcPr>
                                  <m:count m:val="2"/>
                                  <m:mcJc m:val="center"/>
                                </m:mcPr>
                              </m:mc>
                            </m:mcs>
                            <m:ctrlPr>
                              <a:rPr lang="en-US" sz="2000" i="1">
                                <a:latin typeface="Cambria Math"/>
                              </a:rPr>
                            </m:ctrlPr>
                          </m:mPr>
                          <m:mr>
                            <m:e>
                              <m:r>
                                <a:rPr lang="en-US" sz="2000" i="1">
                                  <a:latin typeface="Cambria Math"/>
                                </a:rPr>
                                <m:t>1</m:t>
                              </m:r>
                            </m:e>
                            <m:e>
                              <m:r>
                                <a:rPr lang="en-US" sz="2000" i="1">
                                  <a:latin typeface="Cambria Math"/>
                                </a:rPr>
                                <m:t>0</m:t>
                              </m:r>
                            </m:e>
                          </m:mr>
                          <m:mr>
                            <m:e>
                              <m:r>
                                <a:rPr lang="en-US" sz="2000" i="1">
                                  <a:latin typeface="Cambria Math"/>
                                </a:rPr>
                                <m:t>0</m:t>
                              </m:r>
                            </m:e>
                            <m:e>
                              <m:r>
                                <a:rPr lang="en-US" sz="2000" i="1">
                                  <a:latin typeface="Cambria Math"/>
                                </a:rPr>
                                <m:t>1</m:t>
                              </m:r>
                            </m:e>
                          </m:mr>
                        </m:m>
                      </m:e>
                    </m:d>
                  </m:oMath>
                </a14:m>
                <a:r>
                  <a:rPr lang="en-US" sz="2000" dirty="0" smtClean="0">
                    <a:latin typeface="Times New Roman" pitchFamily="18" charset="0"/>
                    <a:cs typeface="Times New Roman" pitchFamily="18" charset="0"/>
                  </a:rPr>
                  <a:t>				</a:t>
                </a:r>
                <a:r>
                  <a:rPr lang="en-US" sz="2000" dirty="0" smtClean="0">
                    <a:latin typeface="Times New Roman" pitchFamily="18" charset="0"/>
                    <a:cs typeface="Times New Roman" pitchFamily="18" charset="0"/>
                  </a:rPr>
                  <a:t>	(</a:t>
                </a:r>
                <a:r>
                  <a:rPr lang="en-US" sz="2000" dirty="0" smtClean="0">
                    <a:latin typeface="Times New Roman" pitchFamily="18" charset="0"/>
                    <a:cs typeface="Times New Roman" pitchFamily="18" charset="0"/>
                  </a:rPr>
                  <a:t>170)</a:t>
                </a:r>
              </a:p>
              <a:p>
                <a:pPr algn="just">
                  <a:spcAft>
                    <a:spcPts val="1200"/>
                  </a:spcAft>
                </a:pPr>
                <a:r>
                  <a:rPr lang="en-US" sz="20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𝑏</m:t>
                            </m:r>
                          </m:e>
                          <m:sub>
                            <m:r>
                              <a:rPr lang="en-US" sz="2000" i="1">
                                <a:latin typeface="Cambria Math"/>
                              </a:rPr>
                              <m:t>1</m:t>
                            </m:r>
                          </m:sub>
                        </m:sSub>
                      </m:e>
                    </m:d>
                    <m:r>
                      <a:rPr lang="en-US" sz="2000" i="1">
                        <a:latin typeface="Cambria Math"/>
                      </a:rPr>
                      <m:t>=</m:t>
                    </m:r>
                    <m:d>
                      <m:dPr>
                        <m:begChr m:val="["/>
                        <m:endChr m:val="]"/>
                        <m:ctrlPr>
                          <a:rPr lang="en-US" sz="2000" i="1">
                            <a:latin typeface="Cambria Math"/>
                          </a:rPr>
                        </m:ctrlPr>
                      </m:dPr>
                      <m:e>
                        <m:r>
                          <a:rPr lang="en-US" sz="2000" i="1">
                            <a:latin typeface="Cambria Math"/>
                          </a:rPr>
                          <m:t>𝑎𝑣</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m:t>
                            </m:r>
                          </m:e>
                          <m:sub>
                            <m:r>
                              <a:rPr lang="en-US" sz="2000" i="1">
                                <a:latin typeface="Cambria Math"/>
                              </a:rPr>
                              <m:t>12</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m:t>
                            </m:r>
                          </m:e>
                          <m:sub>
                            <m:r>
                              <a:rPr lang="en-US" sz="2000" i="1">
                                <a:latin typeface="Cambria Math"/>
                              </a:rPr>
                              <m:t>00</m:t>
                            </m:r>
                          </m:sub>
                        </m:sSub>
                      </m:e>
                    </m:d>
                    <m:d>
                      <m:dPr>
                        <m:begChr m:val="["/>
                        <m:endChr m:val="]"/>
                        <m:ctrlPr>
                          <a:rPr lang="en-US" sz="2000" i="1">
                            <a:latin typeface="Cambria Math"/>
                          </a:rPr>
                        </m:ctrlPr>
                      </m:dPr>
                      <m:e>
                        <m:r>
                          <a:rPr lang="en-US" sz="2000" i="1">
                            <a:latin typeface="Cambria Math"/>
                          </a:rPr>
                          <m:t>𝑎𝑖</m:t>
                        </m:r>
                      </m:e>
                    </m:d>
                  </m:oMath>
                </a14:m>
                <a:endParaRPr lang="en-US" sz="2000" dirty="0">
                  <a:latin typeface="Times New Roman" pitchFamily="18" charset="0"/>
                  <a:cs typeface="Times New Roman" pitchFamily="18" charset="0"/>
                </a:endParaRPr>
              </a:p>
              <a:p>
                <a:pPr algn="just">
                  <a:spcAft>
                    <a:spcPts val="1200"/>
                  </a:spcAft>
                </a:pPr>
                <a:r>
                  <a:rPr lang="en-US" sz="20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𝑏</m:t>
                            </m:r>
                          </m:e>
                          <m:sub>
                            <m:r>
                              <a:rPr lang="en-US" sz="2000" i="1">
                                <a:latin typeface="Cambria Math"/>
                              </a:rPr>
                              <m:t>1</m:t>
                            </m:r>
                          </m:sub>
                        </m:sSub>
                      </m:e>
                    </m:d>
                    <m:r>
                      <a:rPr lang="en-US" sz="2000" i="1">
                        <a:latin typeface="Cambria Math"/>
                      </a:rPr>
                      <m:t>=</m:t>
                    </m:r>
                    <m:d>
                      <m:dPr>
                        <m:begChr m:val="["/>
                        <m:endChr m:val="]"/>
                        <m:ctrlPr>
                          <a:rPr lang="en-US" sz="2000" i="1">
                            <a:latin typeface="Cambria Math"/>
                          </a:rPr>
                        </m:ctrlPr>
                      </m:dPr>
                      <m:e>
                        <m:m>
                          <m:mPr>
                            <m:mcs>
                              <m:mc>
                                <m:mcPr>
                                  <m:count m:val="2"/>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𝑛</m:t>
                                  </m:r>
                                </m:e>
                                <m:sub>
                                  <m:r>
                                    <a:rPr lang="en-US" sz="2000" i="1">
                                      <a:latin typeface="Cambria Math"/>
                                    </a:rPr>
                                    <m:t>𝑡</m:t>
                                  </m:r>
                                </m:sub>
                              </m:sSub>
                              <m:r>
                                <a:rPr lang="en-US" sz="2000" i="1">
                                  <a:latin typeface="Cambria Math"/>
                                </a:rPr>
                                <m:t>∙</m:t>
                              </m:r>
                              <m:sSub>
                                <m:sSubPr>
                                  <m:ctrlPr>
                                    <a:rPr lang="en-US" sz="2000" i="1">
                                      <a:latin typeface="Cambria Math"/>
                                    </a:rPr>
                                  </m:ctrlPr>
                                </m:sSubPr>
                                <m:e>
                                  <m:r>
                                    <a:rPr lang="en-US" sz="2000" i="1">
                                      <a:latin typeface="Cambria Math"/>
                                    </a:rPr>
                                    <m:t>𝑍</m:t>
                                  </m:r>
                                </m:e>
                                <m:sub>
                                  <m:r>
                                    <a:rPr lang="en-US" sz="2000" i="1">
                                      <a:latin typeface="Cambria Math"/>
                                    </a:rPr>
                                    <m:t>1</m:t>
                                  </m:r>
                                </m:sub>
                              </m:sSub>
                              <m:r>
                                <a:rPr lang="en-US" sz="2000" i="1">
                                  <a:latin typeface="Cambria Math"/>
                                </a:rPr>
                                <m:t>+</m:t>
                              </m:r>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𝑛</m:t>
                                      </m:r>
                                    </m:e>
                                    <m:sub>
                                      <m:r>
                                        <a:rPr lang="en-US" sz="2000" i="1">
                                          <a:latin typeface="Cambria Math"/>
                                        </a:rPr>
                                        <m:t>𝑡</m:t>
                                      </m:r>
                                    </m:sub>
                                  </m:sSub>
                                </m:den>
                              </m:f>
                              <m:r>
                                <a:rPr lang="en-US" sz="2000" i="1">
                                  <a:latin typeface="Cambria Math"/>
                                </a:rPr>
                                <m:t>∙</m:t>
                              </m:r>
                              <m:sSub>
                                <m:sSubPr>
                                  <m:ctrlPr>
                                    <a:rPr lang="en-US" sz="2000" i="1">
                                      <a:latin typeface="Cambria Math"/>
                                    </a:rPr>
                                  </m:ctrlPr>
                                </m:sSubPr>
                                <m:e>
                                  <m:r>
                                    <a:rPr lang="en-US" sz="2000" i="1">
                                      <a:latin typeface="Cambria Math"/>
                                    </a:rPr>
                                    <m:t>𝑍</m:t>
                                  </m:r>
                                </m:e>
                                <m:sub>
                                  <m:r>
                                    <a:rPr lang="en-US" sz="2000" i="1">
                                      <a:latin typeface="Cambria Math"/>
                                    </a:rPr>
                                    <m:t>0</m:t>
                                  </m:r>
                                </m:sub>
                              </m:sSub>
                            </m:e>
                            <m:e>
                              <m:r>
                                <a:rPr lang="en-US" sz="2000" i="1">
                                  <a:latin typeface="Cambria Math"/>
                                </a:rPr>
                                <m:t>−</m:t>
                              </m:r>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𝑛</m:t>
                                      </m:r>
                                    </m:e>
                                    <m:sub>
                                      <m:r>
                                        <a:rPr lang="en-US" sz="2000" i="1">
                                          <a:latin typeface="Cambria Math"/>
                                        </a:rPr>
                                        <m:t>𝑡</m:t>
                                      </m:r>
                                    </m:sub>
                                  </m:sSub>
                                </m:den>
                              </m:f>
                              <m:r>
                                <a:rPr lang="en-US" sz="2000" i="1">
                                  <a:latin typeface="Cambria Math"/>
                                </a:rPr>
                                <m:t>∙</m:t>
                              </m:r>
                              <m:sSub>
                                <m:sSubPr>
                                  <m:ctrlPr>
                                    <a:rPr lang="en-US" sz="2000" i="1">
                                      <a:latin typeface="Cambria Math"/>
                                    </a:rPr>
                                  </m:ctrlPr>
                                </m:sSubPr>
                                <m:e>
                                  <m:r>
                                    <a:rPr lang="en-US" sz="2000" i="1">
                                      <a:latin typeface="Cambria Math"/>
                                    </a:rPr>
                                    <m:t>𝑍</m:t>
                                  </m:r>
                                </m:e>
                                <m:sub>
                                  <m:r>
                                    <a:rPr lang="en-US" sz="2000" i="1">
                                      <a:latin typeface="Cambria Math"/>
                                    </a:rPr>
                                    <m:t>0</m:t>
                                  </m:r>
                                </m:sub>
                              </m:sSub>
                            </m:e>
                          </m:mr>
                          <m:mr>
                            <m:e>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𝑛</m:t>
                                      </m:r>
                                    </m:e>
                                    <m:sub>
                                      <m:r>
                                        <a:rPr lang="en-US" sz="2000" i="1">
                                          <a:latin typeface="Cambria Math"/>
                                        </a:rPr>
                                        <m:t>𝑡</m:t>
                                      </m:r>
                                    </m:sub>
                                  </m:sSub>
                                </m:den>
                              </m:f>
                              <m:r>
                                <a:rPr lang="en-US" sz="2000" i="1">
                                  <a:latin typeface="Cambria Math"/>
                                </a:rPr>
                                <m:t>∙</m:t>
                              </m:r>
                              <m:sSub>
                                <m:sSubPr>
                                  <m:ctrlPr>
                                    <a:rPr lang="en-US" sz="2000" i="1">
                                      <a:latin typeface="Cambria Math"/>
                                    </a:rPr>
                                  </m:ctrlPr>
                                </m:sSubPr>
                                <m:e>
                                  <m:r>
                                    <a:rPr lang="en-US" sz="2000" i="1">
                                      <a:latin typeface="Cambria Math"/>
                                    </a:rPr>
                                    <m:t>𝑍</m:t>
                                  </m:r>
                                </m:e>
                                <m:sub>
                                  <m:r>
                                    <a:rPr lang="en-US" sz="2000" i="1">
                                      <a:latin typeface="Cambria Math"/>
                                    </a:rPr>
                                    <m:t>0</m:t>
                                  </m:r>
                                </m:sub>
                              </m:sSub>
                            </m:e>
                            <m:e>
                              <m:r>
                                <a:rPr lang="en-US" sz="2000" i="1">
                                  <a:latin typeface="Cambria Math"/>
                                </a:rPr>
                                <m:t>−</m:t>
                              </m:r>
                              <m:d>
                                <m:dPr>
                                  <m:ctrlPr>
                                    <a:rPr lang="en-US" sz="2000" i="1">
                                      <a:latin typeface="Cambria Math"/>
                                    </a:rPr>
                                  </m:ctrlPr>
                                </m:dPr>
                                <m:e>
                                  <m:sSub>
                                    <m:sSubPr>
                                      <m:ctrlPr>
                                        <a:rPr lang="en-US" sz="2000" i="1">
                                          <a:latin typeface="Cambria Math"/>
                                        </a:rPr>
                                      </m:ctrlPr>
                                    </m:sSubPr>
                                    <m:e>
                                      <m:r>
                                        <a:rPr lang="en-US" sz="2000" i="1">
                                          <a:latin typeface="Cambria Math"/>
                                        </a:rPr>
                                        <m:t>𝑛</m:t>
                                      </m:r>
                                    </m:e>
                                    <m:sub>
                                      <m:r>
                                        <a:rPr lang="en-US" sz="2000" i="1">
                                          <a:latin typeface="Cambria Math"/>
                                        </a:rPr>
                                        <m:t>𝑡</m:t>
                                      </m:r>
                                    </m:sub>
                                  </m:sSub>
                                  <m:r>
                                    <a:rPr lang="en-US" sz="2000" i="1">
                                      <a:latin typeface="Cambria Math"/>
                                    </a:rPr>
                                    <m:t>∙</m:t>
                                  </m:r>
                                  <m:sSub>
                                    <m:sSubPr>
                                      <m:ctrlPr>
                                        <a:rPr lang="en-US" sz="2000" i="1">
                                          <a:latin typeface="Cambria Math"/>
                                        </a:rPr>
                                      </m:ctrlPr>
                                    </m:sSubPr>
                                    <m:e>
                                      <m:r>
                                        <a:rPr lang="en-US" sz="2000" i="1">
                                          <a:latin typeface="Cambria Math"/>
                                        </a:rPr>
                                        <m:t>𝑍</m:t>
                                      </m:r>
                                    </m:e>
                                    <m:sub>
                                      <m:r>
                                        <a:rPr lang="en-US" sz="2000" i="1">
                                          <a:latin typeface="Cambria Math"/>
                                        </a:rPr>
                                        <m:t>2</m:t>
                                      </m:r>
                                    </m:sub>
                                  </m:sSub>
                                  <m:r>
                                    <a:rPr lang="en-US" sz="2000" i="1">
                                      <a:latin typeface="Cambria Math"/>
                                    </a:rPr>
                                    <m:t>+</m:t>
                                  </m:r>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𝑛</m:t>
                                          </m:r>
                                        </m:e>
                                        <m:sub>
                                          <m:r>
                                            <a:rPr lang="en-US" sz="2000" i="1">
                                              <a:latin typeface="Cambria Math"/>
                                            </a:rPr>
                                            <m:t>𝑡</m:t>
                                          </m:r>
                                        </m:sub>
                                      </m:sSub>
                                    </m:den>
                                  </m:f>
                                  <m:r>
                                    <a:rPr lang="en-US" sz="2000" i="1">
                                      <a:latin typeface="Cambria Math"/>
                                    </a:rPr>
                                    <m:t>∙</m:t>
                                  </m:r>
                                  <m:sSub>
                                    <m:sSubPr>
                                      <m:ctrlPr>
                                        <a:rPr lang="en-US" sz="2000" i="1">
                                          <a:latin typeface="Cambria Math"/>
                                        </a:rPr>
                                      </m:ctrlPr>
                                    </m:sSubPr>
                                    <m:e>
                                      <m:r>
                                        <a:rPr lang="en-US" sz="2000" i="1">
                                          <a:latin typeface="Cambria Math"/>
                                        </a:rPr>
                                        <m:t>𝑍</m:t>
                                      </m:r>
                                    </m:e>
                                    <m:sub>
                                      <m:r>
                                        <a:rPr lang="en-US" sz="2000" i="1">
                                          <a:latin typeface="Cambria Math"/>
                                        </a:rPr>
                                        <m:t>0</m:t>
                                      </m:r>
                                    </m:sub>
                                  </m:sSub>
                                </m:e>
                              </m:d>
                            </m:e>
                          </m:mr>
                        </m:m>
                      </m:e>
                    </m:d>
                  </m:oMath>
                </a14:m>
                <a:r>
                  <a:rPr lang="en-US" sz="2000" dirty="0" smtClean="0">
                    <a:latin typeface="Times New Roman" pitchFamily="18" charset="0"/>
                    <a:cs typeface="Times New Roman" pitchFamily="18" charset="0"/>
                  </a:rPr>
                  <a:t>	</a:t>
                </a:r>
                <a:endParaRPr lang="en-US" sz="2000" b="1" dirty="0" smtClean="0">
                  <a:solidFill>
                    <a:srgbClr val="FF0000"/>
                  </a:solidFill>
                  <a:latin typeface="Times New Roman" pitchFamily="18" charset="0"/>
                  <a:cs typeface="Times New Roman" pitchFamily="18" charset="0"/>
                </a:endParaRPr>
              </a:p>
            </p:txBody>
          </p:sp>
        </mc:Choice>
        <mc:Fallback>
          <p:sp>
            <p:nvSpPr>
              <p:cNvPr id="7" name="TextBox 6"/>
              <p:cNvSpPr txBox="1">
                <a:spLocks noRot="1" noChangeAspect="1" noMove="1" noResize="1" noEditPoints="1" noAdjustHandles="1" noChangeArrowheads="1" noChangeShapeType="1" noTextEdit="1"/>
              </p:cNvSpPr>
              <p:nvPr/>
            </p:nvSpPr>
            <p:spPr>
              <a:xfrm>
                <a:off x="457199" y="1893810"/>
                <a:ext cx="8305801" cy="4354590"/>
              </a:xfrm>
              <a:prstGeom prst="rect">
                <a:avLst/>
              </a:prstGeom>
              <a:blipFill rotWithShape="1">
                <a:blip r:embed="rId3"/>
                <a:stretch>
                  <a:fillRect l="-954"/>
                </a:stretch>
              </a:blipFill>
            </p:spPr>
            <p:txBody>
              <a:bodyPr/>
              <a:lstStyle/>
              <a:p>
                <a:r>
                  <a:rPr lang="en-US">
                    <a:noFill/>
                  </a:rPr>
                  <a:t> </a:t>
                </a:r>
              </a:p>
            </p:txBody>
          </p:sp>
        </mc:Fallback>
      </mc:AlternateContent>
      <p:sp>
        <p:nvSpPr>
          <p:cNvPr id="3" name="Rectangle 2"/>
          <p:cNvSpPr/>
          <p:nvPr/>
        </p:nvSpPr>
        <p:spPr>
          <a:xfrm>
            <a:off x="7795095" y="5715000"/>
            <a:ext cx="739305" cy="400110"/>
          </a:xfrm>
          <a:prstGeom prst="rect">
            <a:avLst/>
          </a:prstGeom>
        </p:spPr>
        <p:txBody>
          <a:bodyPr wrap="none">
            <a:spAutoFit/>
          </a:bodyPr>
          <a:lstStyle/>
          <a:p>
            <a:r>
              <a:rPr lang="en-US" sz="2000" dirty="0">
                <a:latin typeface="Times New Roman" pitchFamily="18" charset="0"/>
                <a:cs typeface="Times New Roman" pitchFamily="18" charset="0"/>
              </a:rPr>
              <a:t>(</a:t>
            </a:r>
            <a:r>
              <a:rPr lang="en-US" sz="2000" dirty="0" smtClean="0">
                <a:latin typeface="Times New Roman" pitchFamily="18" charset="0"/>
                <a:cs typeface="Times New Roman" pitchFamily="18" charset="0"/>
              </a:rPr>
              <a:t>171)</a:t>
            </a:r>
            <a:endParaRPr lang="en-US" sz="2000" dirty="0">
              <a:latin typeface="Times New Roman" pitchFamily="18" charset="0"/>
              <a:cs typeface="Times New Roman" pitchFamily="18" charset="0"/>
            </a:endParaRPr>
          </a:p>
        </p:txBody>
      </p:sp>
      <p:sp>
        <p:nvSpPr>
          <p:cNvPr id="5" name="Slide Number Placeholder 4"/>
          <p:cNvSpPr>
            <a:spLocks noGrp="1"/>
          </p:cNvSpPr>
          <p:nvPr>
            <p:ph type="sldNum" sz="quarter" idx="12"/>
          </p:nvPr>
        </p:nvSpPr>
        <p:spPr/>
        <p:txBody>
          <a:bodyPr/>
          <a:lstStyle/>
          <a:p>
            <a:fld id="{B6F15528-21DE-4FAA-801E-634DDDAF4B2B}" type="slidenum">
              <a:rPr lang="en-US" smtClean="0"/>
              <a:pPr/>
              <a:t>215</a:t>
            </a:fld>
            <a:endParaRPr lang="en-US"/>
          </a:p>
        </p:txBody>
      </p:sp>
      <p:sp>
        <p:nvSpPr>
          <p:cNvPr id="8" name="TextBox 7"/>
          <p:cNvSpPr txBox="1"/>
          <p:nvPr/>
        </p:nvSpPr>
        <p:spPr>
          <a:xfrm>
            <a:off x="0" y="558225"/>
            <a:ext cx="9144000" cy="1077218"/>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a:t>
            </a:r>
            <a:r>
              <a:rPr lang="en-US" sz="3200" dirty="0" smtClean="0">
                <a:latin typeface="Times New Roman" pitchFamily="18" charset="0"/>
                <a:cs typeface="Times New Roman" pitchFamily="18" charset="0"/>
              </a:rPr>
              <a:t>Transformer</a:t>
            </a:r>
          </a:p>
          <a:p>
            <a:pPr marL="0" lvl="4" algn="ctr"/>
            <a:r>
              <a:rPr lang="en-US" sz="3200" dirty="0">
                <a:latin typeface="Times New Roman" pitchFamily="18" charset="0"/>
                <a:cs typeface="Times New Roman" pitchFamily="18" charset="0"/>
              </a:rPr>
              <a:t>Matrix </a:t>
            </a:r>
            <a:r>
              <a:rPr lang="en-US" sz="3200" dirty="0" smtClean="0">
                <a:latin typeface="Times New Roman" pitchFamily="18" charset="0"/>
                <a:cs typeface="Times New Roman" pitchFamily="18" charset="0"/>
              </a:rPr>
              <a:t>Equations</a:t>
            </a:r>
            <a:r>
              <a:rPr lang="en-US" sz="3200" dirty="0" smtClean="0">
                <a:latin typeface="Times New Roman" pitchFamily="18" charset="0"/>
                <a:cs typeface="Times New Roman" pitchFamily="18" charset="0"/>
              </a:rPr>
              <a:t> </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609790865"/>
      </p:ext>
    </p:extLst>
  </p:cSld>
  <p:clrMapOvr>
    <a:masterClrMapping/>
  </p:clrMapOvr>
  <p:timing>
    <p:tnLst>
      <p:par>
        <p:cT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3810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mc:Choice xmlns:a14="http://schemas.microsoft.com/office/drawing/2010/main" Requires="a14">
          <p:sp>
            <p:nvSpPr>
              <p:cNvPr id="7" name="TextBox 6"/>
              <p:cNvSpPr txBox="1"/>
              <p:nvPr/>
            </p:nvSpPr>
            <p:spPr>
              <a:xfrm>
                <a:off x="457200" y="1831664"/>
                <a:ext cx="8305800" cy="4569136"/>
              </a:xfrm>
              <a:prstGeom prst="rect">
                <a:avLst/>
              </a:prstGeom>
              <a:noFill/>
            </p:spPr>
            <p:txBody>
              <a:bodyPr wrap="square" rtlCol="0">
                <a:spAutoFit/>
              </a:bodyPr>
              <a:lstStyle/>
              <a:p>
                <a:pPr marL="457200" lvl="4"/>
                <a:endParaRPr lang="en-US" dirty="0"/>
              </a:p>
              <a:p>
                <a:pPr marL="342900" lvl="2" indent="-342900">
                  <a:buFont typeface="Wingdings" pitchFamily="2" charset="2"/>
                  <a:buChar char="Ø"/>
                </a:pPr>
                <a:r>
                  <a:rPr lang="en-US" sz="2400" dirty="0" smtClean="0">
                    <a:latin typeface="Times New Roman" pitchFamily="18" charset="0"/>
                    <a:cs typeface="Times New Roman" pitchFamily="18" charset="0"/>
                  </a:rPr>
                  <a:t>Equation </a:t>
                </a:r>
                <a:r>
                  <a:rPr lang="en-US" sz="2400" dirty="0">
                    <a:latin typeface="Times New Roman" pitchFamily="18" charset="0"/>
                    <a:cs typeface="Times New Roman" pitchFamily="18" charset="0"/>
                  </a:rPr>
                  <a:t>(</a:t>
                </a:r>
                <a:r>
                  <a:rPr lang="en-US" sz="2400" dirty="0" smtClean="0">
                    <a:latin typeface="Times New Roman" pitchFamily="18" charset="0"/>
                    <a:cs typeface="Times New Roman" pitchFamily="18" charset="0"/>
                  </a:rPr>
                  <a:t>164) </a:t>
                </a:r>
                <a:r>
                  <a:rPr lang="en-US" sz="2400" dirty="0">
                    <a:latin typeface="Times New Roman" pitchFamily="18" charset="0"/>
                    <a:cs typeface="Times New Roman" pitchFamily="18" charset="0"/>
                  </a:rPr>
                  <a:t>is of the form</a:t>
                </a:r>
                <a:r>
                  <a:rPr lang="en-US" sz="2400" dirty="0" smtClean="0">
                    <a:latin typeface="Times New Roman" pitchFamily="18" charset="0"/>
                    <a:cs typeface="Times New Roman" pitchFamily="18" charset="0"/>
                  </a:rPr>
                  <a:t>:</a:t>
                </a:r>
              </a:p>
              <a:p>
                <a:pPr marL="800100" lvl="3" indent="-342900"/>
                <a:endParaRPr lang="en-US" sz="2400" dirty="0">
                  <a:latin typeface="Times New Roman" pitchFamily="18" charset="0"/>
                  <a:cs typeface="Times New Roman" pitchFamily="18" charset="0"/>
                </a:endParaRPr>
              </a:p>
              <a:p>
                <a:pPr algn="just"/>
                <a:r>
                  <a:rPr lang="en-US" sz="2400" b="1" dirty="0">
                    <a:solidFill>
                      <a:srgbClr val="FF0000"/>
                    </a:solidFill>
                    <a:latin typeface="Times New Roman" pitchFamily="18" charset="0"/>
                    <a:cs typeface="Times New Roman" pitchFamily="18" charset="0"/>
                  </a:rPr>
                  <a:t>	</a:t>
                </a:r>
                <a:r>
                  <a:rPr lang="en-US" sz="2400" b="1" dirty="0" smtClean="0">
                    <a:solidFill>
                      <a:srgbClr val="FF0000"/>
                    </a:solidFill>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00</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𝑐</m:t>
                            </m:r>
                          </m:e>
                          <m:sub>
                            <m:r>
                              <a:rPr lang="en-US" sz="2000" i="1">
                                <a:latin typeface="Cambria Math"/>
                              </a:rPr>
                              <m:t>1</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12</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𝑑</m:t>
                            </m:r>
                          </m:e>
                          <m:sub>
                            <m:r>
                              <a:rPr lang="en-US" sz="2000" i="1">
                                <a:latin typeface="Cambria Math"/>
                              </a:rPr>
                              <m:t>1</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12</m:t>
                            </m:r>
                          </m:sub>
                        </m:sSub>
                      </m:e>
                    </m:d>
                  </m:oMath>
                </a14:m>
                <a:endParaRPr lang="en-US" sz="2000" dirty="0" smtClean="0">
                  <a:latin typeface="Times New Roman" pitchFamily="18" charset="0"/>
                  <a:cs typeface="Times New Roman" pitchFamily="18" charset="0"/>
                </a:endParaRPr>
              </a:p>
              <a:p>
                <a:pPr algn="just"/>
                <a:endParaRPr lang="en-US" sz="2000" dirty="0">
                  <a:latin typeface="Times New Roman" pitchFamily="18" charset="0"/>
                  <a:cs typeface="Times New Roman" pitchFamily="18" charset="0"/>
                </a:endParaRPr>
              </a:p>
              <a:p>
                <a:pPr algn="just"/>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where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𝑐</m:t>
                            </m:r>
                          </m:e>
                          <m:sub>
                            <m:r>
                              <a:rPr lang="en-US" sz="2000" i="1">
                                <a:latin typeface="Cambria Math"/>
                              </a:rPr>
                              <m:t>1</m:t>
                            </m:r>
                          </m:sub>
                        </m:sSub>
                      </m:e>
                    </m:d>
                    <m:r>
                      <a:rPr lang="en-US" sz="2000" i="1">
                        <a:latin typeface="Cambria Math"/>
                      </a:rPr>
                      <m:t>=</m:t>
                    </m:r>
                    <m:d>
                      <m:dPr>
                        <m:begChr m:val="["/>
                        <m:endChr m:val="]"/>
                        <m:ctrlPr>
                          <a:rPr lang="en-US" sz="2000" i="1">
                            <a:latin typeface="Cambria Math"/>
                          </a:rPr>
                        </m:ctrlPr>
                      </m:dPr>
                      <m:e>
                        <m:m>
                          <m:mPr>
                            <m:mcs>
                              <m:mc>
                                <m:mcPr>
                                  <m:count m:val="2"/>
                                  <m:mcJc m:val="center"/>
                                </m:mcPr>
                              </m:mc>
                            </m:mcs>
                            <m:ctrlPr>
                              <a:rPr lang="en-US" sz="2000" i="1">
                                <a:latin typeface="Cambria Math"/>
                              </a:rPr>
                            </m:ctrlPr>
                          </m:mPr>
                          <m:mr>
                            <m:e>
                              <m:r>
                                <a:rPr lang="en-US" sz="2000" i="1">
                                  <a:latin typeface="Cambria Math"/>
                                </a:rPr>
                                <m:t>0</m:t>
                              </m:r>
                            </m:e>
                            <m:e>
                              <m:r>
                                <a:rPr lang="en-US" sz="2000" i="1">
                                  <a:latin typeface="Cambria Math"/>
                                </a:rPr>
                                <m:t>0</m:t>
                              </m:r>
                            </m:e>
                          </m:mr>
                          <m:mr>
                            <m:e>
                              <m:r>
                                <a:rPr lang="en-US" sz="2000" i="1">
                                  <a:latin typeface="Cambria Math"/>
                                </a:rPr>
                                <m:t>0</m:t>
                              </m:r>
                            </m:e>
                            <m:e>
                              <m:r>
                                <a:rPr lang="en-US" sz="2000" i="1">
                                  <a:latin typeface="Cambria Math"/>
                                </a:rPr>
                                <m:t>0</m:t>
                              </m:r>
                            </m:e>
                          </m:mr>
                        </m:m>
                      </m:e>
                    </m:d>
                  </m:oMath>
                </a14:m>
                <a:r>
                  <a:rPr lang="en-US" sz="2000" dirty="0" smtClean="0">
                    <a:latin typeface="Times New Roman" pitchFamily="18" charset="0"/>
                    <a:cs typeface="Times New Roman" pitchFamily="18" charset="0"/>
                  </a:rPr>
                  <a:t>			(172</a:t>
                </a:r>
                <a:r>
                  <a:rPr lang="en-US" sz="2000" dirty="0" smtClean="0">
                    <a:latin typeface="Times New Roman" pitchFamily="18" charset="0"/>
                    <a:cs typeface="Times New Roman" pitchFamily="18" charset="0"/>
                  </a:rPr>
                  <a:t>)</a:t>
                </a:r>
                <a:endParaRPr lang="en-US" sz="2000" dirty="0">
                  <a:latin typeface="Times New Roman" pitchFamily="18" charset="0"/>
                  <a:cs typeface="Times New Roman" pitchFamily="18" charset="0"/>
                </a:endParaRPr>
              </a:p>
              <a:p>
                <a:pPr algn="just"/>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𝑑</m:t>
                            </m:r>
                          </m:e>
                          <m:sub>
                            <m:r>
                              <a:rPr lang="en-US" sz="2000" i="1">
                                <a:latin typeface="Cambria Math"/>
                              </a:rPr>
                              <m:t>1</m:t>
                            </m:r>
                          </m:sub>
                        </m:sSub>
                      </m:e>
                    </m:d>
                    <m:r>
                      <a:rPr lang="en-US" sz="2000" i="1">
                        <a:latin typeface="Cambria Math"/>
                      </a:rPr>
                      <m:t>=</m:t>
                    </m:r>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𝑛</m:t>
                            </m:r>
                          </m:e>
                          <m:sub>
                            <m:r>
                              <a:rPr lang="en-US" sz="2000" i="1">
                                <a:latin typeface="Cambria Math"/>
                              </a:rPr>
                              <m:t>𝑡</m:t>
                            </m:r>
                          </m:sub>
                        </m:sSub>
                      </m:den>
                    </m:f>
                    <m:r>
                      <a:rPr lang="en-US" sz="2000" i="1">
                        <a:latin typeface="Cambria Math"/>
                      </a:rPr>
                      <m:t>∙</m:t>
                    </m:r>
                    <m:d>
                      <m:dPr>
                        <m:begChr m:val="["/>
                        <m:endChr m:val="]"/>
                        <m:ctrlPr>
                          <a:rPr lang="en-US" sz="2000" i="1">
                            <a:latin typeface="Cambria Math"/>
                          </a:rPr>
                        </m:ctrlPr>
                      </m:dPr>
                      <m:e>
                        <m:m>
                          <m:mPr>
                            <m:mcs>
                              <m:mc>
                                <m:mcPr>
                                  <m:count m:val="2"/>
                                  <m:mcJc m:val="center"/>
                                </m:mcPr>
                              </m:mc>
                            </m:mcs>
                            <m:ctrlPr>
                              <a:rPr lang="en-US" sz="2000" i="1">
                                <a:latin typeface="Cambria Math"/>
                              </a:rPr>
                            </m:ctrlPr>
                          </m:mPr>
                          <m:mr>
                            <m:e>
                              <m:r>
                                <a:rPr lang="en-US" sz="2000" i="1">
                                  <a:latin typeface="Cambria Math"/>
                                </a:rPr>
                                <m:t>1</m:t>
                              </m:r>
                            </m:e>
                            <m:e>
                              <m:r>
                                <a:rPr lang="en-US" sz="2000" i="1">
                                  <a:latin typeface="Cambria Math"/>
                                </a:rPr>
                                <m:t>−1</m:t>
                              </m:r>
                            </m:e>
                          </m:mr>
                          <m:mr>
                            <m:e>
                              <m:r>
                                <a:rPr lang="en-US" sz="2000" i="1">
                                  <a:latin typeface="Cambria Math"/>
                                </a:rPr>
                                <m:t>1</m:t>
                              </m:r>
                            </m:e>
                            <m:e>
                              <m:r>
                                <a:rPr lang="en-US" sz="2000" i="1">
                                  <a:latin typeface="Cambria Math"/>
                                </a:rPr>
                                <m:t>−1</m:t>
                              </m:r>
                            </m:e>
                          </m:mr>
                        </m:m>
                      </m:e>
                    </m:d>
                  </m:oMath>
                </a14:m>
                <a:endParaRPr lang="en-US" sz="2000" dirty="0">
                  <a:latin typeface="Times New Roman" pitchFamily="18" charset="0"/>
                  <a:cs typeface="Times New Roman" pitchFamily="18" charset="0"/>
                </a:endParaRPr>
              </a:p>
              <a:p>
                <a:pPr marL="800100" lvl="3" indent="-342900"/>
                <a:endParaRPr lang="en-US" sz="2400" b="1" dirty="0" smtClean="0">
                  <a:solidFill>
                    <a:srgbClr val="FF0000"/>
                  </a:solidFill>
                  <a:latin typeface="Times New Roman" pitchFamily="18" charset="0"/>
                  <a:cs typeface="Times New Roman" pitchFamily="18" charset="0"/>
                </a:endParaRPr>
              </a:p>
              <a:p>
                <a:pPr marL="457200" lvl="2" indent="-457200">
                  <a:buFont typeface="Wingdings" pitchFamily="2" charset="2"/>
                  <a:buChar char="Ø"/>
                </a:pPr>
                <a:r>
                  <a:rPr lang="en-US" sz="2400" dirty="0" smtClean="0">
                    <a:latin typeface="Times New Roman" pitchFamily="18" charset="0"/>
                    <a:cs typeface="Times New Roman" pitchFamily="18" charset="0"/>
                  </a:rPr>
                  <a:t>Equation (169) is </a:t>
                </a:r>
                <a:r>
                  <a:rPr lang="en-US" sz="2400" dirty="0">
                    <a:latin typeface="Times New Roman" pitchFamily="18" charset="0"/>
                    <a:cs typeface="Times New Roman" pitchFamily="18" charset="0"/>
                  </a:rPr>
                  <a:t>used to compute the primary source voltage when the secondary terminal voltages and the secondary currents are </a:t>
                </a:r>
                <a:r>
                  <a:rPr lang="en-US" sz="2400" dirty="0" smtClean="0">
                    <a:latin typeface="Times New Roman" pitchFamily="18" charset="0"/>
                    <a:cs typeface="Times New Roman" pitchFamily="18" charset="0"/>
                  </a:rPr>
                  <a:t>known.</a:t>
                </a:r>
              </a:p>
              <a:p>
                <a:pPr marL="800100" lvl="3" indent="-342900"/>
                <a:endParaRPr lang="en-US" dirty="0" smtClean="0"/>
              </a:p>
            </p:txBody>
          </p:sp>
        </mc:Choice>
        <mc:Fallback>
          <p:sp>
            <p:nvSpPr>
              <p:cNvPr id="7" name="TextBox 6"/>
              <p:cNvSpPr txBox="1">
                <a:spLocks noRot="1" noChangeAspect="1" noMove="1" noResize="1" noEditPoints="1" noAdjustHandles="1" noChangeArrowheads="1" noChangeShapeType="1" noTextEdit="1"/>
              </p:cNvSpPr>
              <p:nvPr/>
            </p:nvSpPr>
            <p:spPr>
              <a:xfrm>
                <a:off x="457200" y="1831664"/>
                <a:ext cx="8305800" cy="4569136"/>
              </a:xfrm>
              <a:prstGeom prst="rect">
                <a:avLst/>
              </a:prstGeom>
              <a:blipFill rotWithShape="1">
                <a:blip r:embed="rId3"/>
                <a:stretch>
                  <a:fillRect l="-954" r="-220"/>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216</a:t>
            </a:fld>
            <a:endParaRPr lang="en-US"/>
          </a:p>
        </p:txBody>
      </p:sp>
      <p:sp>
        <p:nvSpPr>
          <p:cNvPr id="8" name="TextBox 7"/>
          <p:cNvSpPr txBox="1"/>
          <p:nvPr/>
        </p:nvSpPr>
        <p:spPr>
          <a:xfrm>
            <a:off x="0" y="558225"/>
            <a:ext cx="9144000" cy="1077218"/>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a:t>
            </a:r>
            <a:r>
              <a:rPr lang="en-US" sz="3200" dirty="0" smtClean="0">
                <a:latin typeface="Times New Roman" pitchFamily="18" charset="0"/>
                <a:cs typeface="Times New Roman" pitchFamily="18" charset="0"/>
              </a:rPr>
              <a:t>Transformer</a:t>
            </a:r>
          </a:p>
          <a:p>
            <a:pPr marL="0" lvl="4" algn="ctr"/>
            <a:r>
              <a:rPr lang="en-US" sz="3200" dirty="0">
                <a:latin typeface="Times New Roman" pitchFamily="18" charset="0"/>
                <a:cs typeface="Times New Roman" pitchFamily="18" charset="0"/>
              </a:rPr>
              <a:t>Matrix </a:t>
            </a:r>
            <a:r>
              <a:rPr lang="en-US" sz="3200" dirty="0" smtClean="0">
                <a:latin typeface="Times New Roman" pitchFamily="18" charset="0"/>
                <a:cs typeface="Times New Roman" pitchFamily="18" charset="0"/>
              </a:rPr>
              <a:t>Equations</a:t>
            </a:r>
            <a:r>
              <a:rPr lang="en-US" sz="3200" dirty="0" smtClean="0">
                <a:latin typeface="Times New Roman" pitchFamily="18" charset="0"/>
                <a:cs typeface="Times New Roman" pitchFamily="18" charset="0"/>
              </a:rPr>
              <a:t> </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2595128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Rectangle 3"/>
              <p:cNvSpPr/>
              <p:nvPr/>
            </p:nvSpPr>
            <p:spPr>
              <a:xfrm>
                <a:off x="381000" y="2264926"/>
                <a:ext cx="8458200" cy="3754874"/>
              </a:xfrm>
              <a:prstGeom prst="rect">
                <a:avLst/>
              </a:prstGeom>
            </p:spPr>
            <p:txBody>
              <a:bodyPr wrap="square">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The </a:t>
                </a:r>
                <a:r>
                  <a:rPr lang="en-US" sz="2400" dirty="0" smtClean="0">
                    <a:latin typeface="Times New Roman" pitchFamily="18" charset="0"/>
                    <a:cs typeface="Times New Roman" pitchFamily="18" charset="0"/>
                  </a:rPr>
                  <a:t>reverse equations for determining the secondary terminal voltage when the primary source voltage and secondary currents are known are obtained by solving equation (169) for </a:t>
                </a:r>
                <a:r>
                  <a:rPr lang="en-US" sz="2400" dirty="0">
                    <a:latin typeface="Times New Roman" pitchFamily="18" charset="0"/>
                    <a:cs typeface="Times New Roman" pitchFamily="18" charset="0"/>
                  </a:rPr>
                  <a:t>the secondary terminal </a:t>
                </a:r>
                <a:r>
                  <a:rPr lang="en-US" sz="2400" dirty="0" smtClean="0">
                    <a:latin typeface="Times New Roman" pitchFamily="18" charset="0"/>
                    <a:cs typeface="Times New Roman" pitchFamily="18" charset="0"/>
                  </a:rPr>
                  <a:t>voltages. </a:t>
                </a:r>
              </a:p>
              <a:p>
                <a:pPr marL="0" lvl="2" algn="ctr"/>
                <a:endParaRPr lang="en-US" dirty="0"/>
              </a:p>
              <a:p>
                <a:pPr marL="1828800" lvl="6" algn="just"/>
                <a:r>
                  <a:rPr lang="en-US" sz="2000" dirty="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12</m:t>
                            </m:r>
                          </m:sub>
                        </m:sSub>
                      </m:e>
                    </m:d>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𝑎</m:t>
                                </m:r>
                              </m:e>
                              <m:sub>
                                <m:r>
                                  <a:rPr lang="en-US" sz="2000" i="1">
                                    <a:latin typeface="Cambria Math"/>
                                  </a:rPr>
                                  <m:t>1</m:t>
                                </m:r>
                              </m:sub>
                            </m:sSub>
                          </m:e>
                        </m:d>
                      </m:e>
                      <m:sup>
                        <m:r>
                          <a:rPr lang="en-US" sz="2000" i="1">
                            <a:latin typeface="Cambria Math"/>
                          </a:rPr>
                          <m:t>−1</m:t>
                        </m:r>
                      </m:sup>
                    </m:sSup>
                    <m:d>
                      <m:dPr>
                        <m:ctrlPr>
                          <a:rPr lang="en-US" sz="2000" i="1">
                            <a:latin typeface="Cambria Math"/>
                          </a:rPr>
                        </m:ctrlPr>
                      </m:dP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𝑠𝑠</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𝑏</m:t>
                                </m:r>
                              </m:e>
                              <m:sub>
                                <m:r>
                                  <a:rPr lang="en-US" sz="2000" i="1">
                                    <a:latin typeface="Cambria Math"/>
                                  </a:rPr>
                                  <m:t>1</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12</m:t>
                                </m:r>
                              </m:sub>
                            </m:sSub>
                          </m:e>
                        </m:d>
                      </m:e>
                    </m:d>
                  </m:oMath>
                </a14:m>
                <a:endParaRPr lang="en-US" sz="2000" i="1" dirty="0" smtClean="0"/>
              </a:p>
              <a:p>
                <a:pPr marL="0" lvl="2" algn="just"/>
                <a:endParaRPr lang="en-US" sz="2000" i="1" dirty="0" smtClean="0"/>
              </a:p>
              <a:p>
                <a:pPr marL="0" lvl="2" algn="just"/>
                <a:r>
                  <a:rPr lang="en-US" sz="20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12</m:t>
                            </m:r>
                          </m:sub>
                        </m:sSub>
                      </m:e>
                    </m:d>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𝑎</m:t>
                                </m:r>
                              </m:e>
                              <m:sub>
                                <m:r>
                                  <a:rPr lang="en-US" sz="2000" i="1">
                                    <a:latin typeface="Cambria Math"/>
                                  </a:rPr>
                                  <m:t>1</m:t>
                                </m:r>
                              </m:sub>
                            </m:sSub>
                          </m:e>
                        </m:d>
                      </m:e>
                      <m:sup>
                        <m:r>
                          <a:rPr lang="en-US" sz="2000" i="1">
                            <a:latin typeface="Cambria Math"/>
                          </a:rPr>
                          <m:t>−1</m:t>
                        </m:r>
                      </m:sup>
                    </m:sSup>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𝑠𝑠</m:t>
                            </m:r>
                          </m:sub>
                        </m:sSub>
                      </m:e>
                    </m:d>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𝑎</m:t>
                                </m:r>
                              </m:e>
                              <m:sub>
                                <m:r>
                                  <a:rPr lang="en-US" sz="2000" i="1">
                                    <a:latin typeface="Cambria Math"/>
                                  </a:rPr>
                                  <m:t>1</m:t>
                                </m:r>
                              </m:sub>
                            </m:sSub>
                          </m:e>
                        </m:d>
                      </m:e>
                      <m:sup>
                        <m:r>
                          <a:rPr lang="en-US" sz="2000" i="1">
                            <a:latin typeface="Cambria Math"/>
                          </a:rPr>
                          <m:t>−1</m:t>
                        </m:r>
                      </m:sup>
                    </m:sSup>
                    <m:d>
                      <m:dPr>
                        <m:begChr m:val="["/>
                        <m:endChr m:val="]"/>
                        <m:ctrlPr>
                          <a:rPr lang="en-US" sz="2000" i="1">
                            <a:latin typeface="Cambria Math"/>
                          </a:rPr>
                        </m:ctrlPr>
                      </m:dPr>
                      <m:e>
                        <m:sSub>
                          <m:sSubPr>
                            <m:ctrlPr>
                              <a:rPr lang="en-US" sz="2000" i="1">
                                <a:latin typeface="Cambria Math"/>
                              </a:rPr>
                            </m:ctrlPr>
                          </m:sSubPr>
                          <m:e>
                            <m:r>
                              <a:rPr lang="en-US" sz="2000" i="1">
                                <a:latin typeface="Cambria Math"/>
                              </a:rPr>
                              <m:t>𝑏</m:t>
                            </m:r>
                          </m:e>
                          <m:sub>
                            <m:r>
                              <a:rPr lang="en-US" sz="2000" i="1">
                                <a:latin typeface="Cambria Math"/>
                              </a:rPr>
                              <m:t>1</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12</m:t>
                            </m:r>
                          </m:sub>
                        </m:sSub>
                      </m:e>
                    </m:d>
                  </m:oMath>
                </a14:m>
                <a:endParaRPr lang="en-US" sz="2000" i="1" dirty="0" smtClean="0"/>
              </a:p>
              <a:p>
                <a:pPr marL="0" lvl="2" algn="just"/>
                <a:r>
                  <a:rPr lang="en-US" sz="2000" i="1" dirty="0" smtClean="0"/>
                  <a:t>	</a:t>
                </a:r>
              </a:p>
              <a:p>
                <a:pPr marL="0" lvl="2" algn="just"/>
                <a:r>
                  <a:rPr lang="en-US" sz="20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12</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1</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𝑠𝑠</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𝐵</m:t>
                            </m:r>
                          </m:e>
                          <m:sub>
                            <m:r>
                              <a:rPr lang="en-US" sz="2000" i="1">
                                <a:latin typeface="Cambria Math"/>
                              </a:rPr>
                              <m:t>1</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12</m:t>
                            </m:r>
                          </m:sub>
                        </m:sSub>
                      </m:e>
                    </m:d>
                  </m:oMath>
                </a14:m>
                <a:r>
                  <a:rPr lang="en-US" sz="2000" dirty="0" smtClean="0">
                    <a:latin typeface="Times New Roman" pitchFamily="18" charset="0"/>
                    <a:cs typeface="Times New Roman" pitchFamily="18" charset="0"/>
                  </a:rPr>
                  <a:t>			</a:t>
                </a:r>
                <a:r>
                  <a:rPr lang="en-US" sz="2000" dirty="0" smtClean="0">
                    <a:latin typeface="Times New Roman" pitchFamily="18" charset="0"/>
                    <a:cs typeface="Times New Roman" pitchFamily="18" charset="0"/>
                  </a:rPr>
                  <a:t>(</a:t>
                </a:r>
                <a:r>
                  <a:rPr lang="en-US" sz="2000" dirty="0" smtClean="0">
                    <a:latin typeface="Times New Roman" pitchFamily="18" charset="0"/>
                    <a:cs typeface="Times New Roman" pitchFamily="18" charset="0"/>
                  </a:rPr>
                  <a:t>173)</a:t>
                </a:r>
                <a:endParaRPr lang="en-US" sz="2000" dirty="0">
                  <a:latin typeface="Times New Roman" pitchFamily="18" charset="0"/>
                  <a:cs typeface="Times New Roman" pitchFamily="18" charset="0"/>
                </a:endParaRPr>
              </a:p>
              <a:p>
                <a:pPr marL="0" lvl="2" algn="just"/>
                <a:endParaRPr lang="en-US" sz="2400" dirty="0" smtClean="0"/>
              </a:p>
            </p:txBody>
          </p:sp>
        </mc:Choice>
        <mc:Fallback>
          <p:sp>
            <p:nvSpPr>
              <p:cNvPr id="4" name="Rectangle 3"/>
              <p:cNvSpPr>
                <a:spLocks noRot="1" noChangeAspect="1" noMove="1" noResize="1" noEditPoints="1" noAdjustHandles="1" noChangeArrowheads="1" noChangeShapeType="1" noTextEdit="1"/>
              </p:cNvSpPr>
              <p:nvPr/>
            </p:nvSpPr>
            <p:spPr>
              <a:xfrm>
                <a:off x="381000" y="2264926"/>
                <a:ext cx="8458200" cy="3754874"/>
              </a:xfrm>
              <a:prstGeom prst="rect">
                <a:avLst/>
              </a:prstGeom>
              <a:blipFill rotWithShape="1">
                <a:blip r:embed="rId2"/>
                <a:stretch>
                  <a:fillRect l="-1009" t="-1299" r="-1009"/>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B6F15528-21DE-4FAA-801E-634DDDAF4B2B}" type="slidenum">
              <a:rPr lang="en-US" smtClean="0"/>
              <a:pPr/>
              <a:t>217</a:t>
            </a:fld>
            <a:endParaRPr lang="en-US"/>
          </a:p>
        </p:txBody>
      </p:sp>
      <p:sp>
        <p:nvSpPr>
          <p:cNvPr id="6" name="TextBox 5"/>
          <p:cNvSpPr txBox="1"/>
          <p:nvPr/>
        </p:nvSpPr>
        <p:spPr>
          <a:xfrm>
            <a:off x="0" y="558225"/>
            <a:ext cx="9144000" cy="1077218"/>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a:t>
            </a:r>
            <a:r>
              <a:rPr lang="en-US" sz="3200" dirty="0" smtClean="0">
                <a:latin typeface="Times New Roman" pitchFamily="18" charset="0"/>
                <a:cs typeface="Times New Roman" pitchFamily="18" charset="0"/>
              </a:rPr>
              <a:t>Transformer</a:t>
            </a:r>
          </a:p>
          <a:p>
            <a:pPr marL="0" lvl="4" algn="ctr"/>
            <a:r>
              <a:rPr lang="en-US" sz="3200" dirty="0">
                <a:latin typeface="Times New Roman" pitchFamily="18" charset="0"/>
                <a:cs typeface="Times New Roman" pitchFamily="18" charset="0"/>
              </a:rPr>
              <a:t>Matrix </a:t>
            </a:r>
            <a:r>
              <a:rPr lang="en-US" sz="3200" dirty="0" smtClean="0">
                <a:latin typeface="Times New Roman" pitchFamily="18" charset="0"/>
                <a:cs typeface="Times New Roman" pitchFamily="18" charset="0"/>
              </a:rPr>
              <a:t>Equations</a:t>
            </a:r>
            <a:r>
              <a:rPr lang="en-US" sz="3200" dirty="0" smtClean="0">
                <a:latin typeface="Times New Roman" pitchFamily="18" charset="0"/>
                <a:cs typeface="Times New Roman" pitchFamily="18" charset="0"/>
              </a:rPr>
              <a:t> </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146629003"/>
      </p:ext>
    </p:extLst>
  </p:cSld>
  <p:clrMapOvr>
    <a:masterClrMapping/>
  </p:clrMapOvr>
  <p:timing>
    <p:tnLst>
      <p:par>
        <p:cT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304800" y="1905000"/>
            <a:ext cx="8610600" cy="3272178"/>
            <a:chOff x="533400" y="2061822"/>
            <a:chExt cx="8610600" cy="3272178"/>
          </a:xfrm>
        </p:grpSpPr>
        <mc:AlternateContent xmlns:mc="http://schemas.openxmlformats.org/markup-compatibility/2006">
          <mc:Choice xmlns:a14="http://schemas.microsoft.com/office/drawing/2010/main" Requires="a14">
            <p:sp>
              <p:nvSpPr>
                <p:cNvPr id="4" name="Rectangle 3"/>
                <p:cNvSpPr/>
                <p:nvPr/>
              </p:nvSpPr>
              <p:spPr>
                <a:xfrm>
                  <a:off x="533400" y="2061822"/>
                  <a:ext cx="8610600" cy="3272178"/>
                </a:xfrm>
                <a:prstGeom prst="rect">
                  <a:avLst/>
                </a:prstGeom>
              </p:spPr>
              <p:txBody>
                <a:bodyPr wrap="square">
                  <a:spAutoFit/>
                </a:bodyPr>
                <a:lstStyle/>
                <a:p>
                  <a:pPr marL="0" lvl="2" algn="just"/>
                  <a:endParaRPr lang="en-US" sz="2400" dirty="0"/>
                </a:p>
                <a:p>
                  <a:pPr marL="285750" lvl="2" indent="-285750" algn="just">
                    <a:buFont typeface="Arial" pitchFamily="34" charset="0"/>
                    <a:buChar char="•"/>
                  </a:pPr>
                  <a:endParaRPr lang="en-US" sz="2400" dirty="0"/>
                </a:p>
                <a:p>
                  <a:pPr algn="just"/>
                  <a:r>
                    <a:rPr lang="en-US" sz="2400" dirty="0" smtClean="0"/>
                    <a:t>	</a:t>
                  </a:r>
                  <a:r>
                    <a:rPr lang="en-US" sz="2400" dirty="0" smtClean="0">
                      <a:latin typeface="Times New Roman" pitchFamily="18" charset="0"/>
                      <a:cs typeface="Times New Roman" pitchFamily="18" charset="0"/>
                    </a:rPr>
                    <a:t>where</a:t>
                  </a:r>
                  <a:r>
                    <a:rPr lang="en-US" sz="2400" dirty="0" smtClean="0"/>
                    <a:t> 	</a:t>
                  </a:r>
                  <a:endParaRPr lang="en-US" sz="2400" dirty="0"/>
                </a:p>
                <a:p>
                  <a:pPr lvl="3" algn="just"/>
                  <a14:m>
                    <m:oMathPara xmlns:m="http://schemas.openxmlformats.org/officeDocument/2006/math">
                      <m:oMathParaPr>
                        <m:jc m:val="center"/>
                      </m:oMathParaPr>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1</m:t>
                                </m:r>
                              </m:sub>
                            </m:sSub>
                          </m:e>
                        </m:d>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𝑎</m:t>
                                    </m:r>
                                  </m:e>
                                  <m:sub>
                                    <m:r>
                                      <a:rPr lang="en-US" sz="2000" i="1">
                                        <a:latin typeface="Cambria Math"/>
                                      </a:rPr>
                                      <m:t>1</m:t>
                                    </m:r>
                                  </m:sub>
                                </m:sSub>
                              </m:e>
                            </m:d>
                          </m:e>
                          <m:sup>
                            <m:r>
                              <a:rPr lang="en-US" sz="2000" i="1">
                                <a:latin typeface="Cambria Math"/>
                              </a:rPr>
                              <m:t>−1</m:t>
                            </m:r>
                          </m:sup>
                        </m:sSup>
                        <m:r>
                          <a:rPr lang="en-US" sz="2000" i="1">
                            <a:latin typeface="Cambria Math"/>
                          </a:rPr>
                          <m:t>=</m:t>
                        </m:r>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𝑛</m:t>
                                </m:r>
                              </m:e>
                              <m:sub>
                                <m:r>
                                  <a:rPr lang="en-US" sz="2000" i="1">
                                    <a:latin typeface="Cambria Math"/>
                                  </a:rPr>
                                  <m:t>𝑡</m:t>
                                </m:r>
                              </m:sub>
                            </m:sSub>
                          </m:den>
                        </m:f>
                        <m:r>
                          <a:rPr lang="en-US" sz="2000" i="1">
                            <a:latin typeface="Cambria Math"/>
                          </a:rPr>
                          <m:t>∙</m:t>
                        </m:r>
                        <m:d>
                          <m:dPr>
                            <m:begChr m:val="["/>
                            <m:endChr m:val="]"/>
                            <m:ctrlPr>
                              <a:rPr lang="en-US" sz="2000" i="1">
                                <a:latin typeface="Cambria Math"/>
                              </a:rPr>
                            </m:ctrlPr>
                          </m:dPr>
                          <m:e>
                            <m:m>
                              <m:mPr>
                                <m:mcs>
                                  <m:mc>
                                    <m:mcPr>
                                      <m:count m:val="2"/>
                                      <m:mcJc m:val="center"/>
                                    </m:mcPr>
                                  </m:mc>
                                </m:mcs>
                                <m:ctrlPr>
                                  <a:rPr lang="en-US" sz="2000" i="1">
                                    <a:latin typeface="Cambria Math"/>
                                  </a:rPr>
                                </m:ctrlPr>
                              </m:mPr>
                              <m:mr>
                                <m:e>
                                  <m:r>
                                    <a:rPr lang="en-US" sz="2000" i="1">
                                      <a:latin typeface="Cambria Math"/>
                                    </a:rPr>
                                    <m:t>1</m:t>
                                  </m:r>
                                </m:e>
                                <m:e>
                                  <m:r>
                                    <a:rPr lang="en-US" sz="2000" i="1">
                                      <a:latin typeface="Cambria Math"/>
                                    </a:rPr>
                                    <m:t>0</m:t>
                                  </m:r>
                                </m:e>
                              </m:mr>
                              <m:mr>
                                <m:e>
                                  <m:r>
                                    <a:rPr lang="en-US" sz="2000" i="1">
                                      <a:latin typeface="Cambria Math"/>
                                    </a:rPr>
                                    <m:t>0</m:t>
                                  </m:r>
                                </m:e>
                                <m:e>
                                  <m:r>
                                    <a:rPr lang="en-US" sz="2000" i="1">
                                      <a:latin typeface="Cambria Math"/>
                                    </a:rPr>
                                    <m:t>1</m:t>
                                  </m:r>
                                </m:e>
                              </m:mr>
                            </m:m>
                          </m:e>
                        </m:d>
                      </m:oMath>
                    </m:oMathPara>
                  </a14:m>
                  <a:endParaRPr lang="en-US" sz="2000" dirty="0" smtClean="0"/>
                </a:p>
                <a:p>
                  <a:pPr algn="just"/>
                  <a:endParaRPr lang="en-US" sz="2000" i="1" dirty="0" smtClean="0"/>
                </a:p>
                <a:p>
                  <a:pPr algn="just"/>
                  <a:r>
                    <a:rPr lang="en-US" sz="20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𝐵</m:t>
                              </m:r>
                            </m:e>
                            <m:sub>
                              <m:r>
                                <a:rPr lang="en-US" sz="2000" i="1">
                                  <a:latin typeface="Cambria Math"/>
                                </a:rPr>
                                <m:t>1</m:t>
                              </m:r>
                            </m:sub>
                          </m:sSub>
                        </m:e>
                      </m:d>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𝑎</m:t>
                                  </m:r>
                                </m:e>
                                <m:sub>
                                  <m:r>
                                    <a:rPr lang="en-US" sz="2000" i="1">
                                      <a:latin typeface="Cambria Math"/>
                                    </a:rPr>
                                    <m:t>1</m:t>
                                  </m:r>
                                </m:sub>
                              </m:sSub>
                            </m:e>
                          </m:d>
                        </m:e>
                        <m:sup>
                          <m:r>
                            <a:rPr lang="en-US" sz="2000" i="1">
                              <a:latin typeface="Cambria Math"/>
                            </a:rPr>
                            <m:t>−1</m:t>
                          </m:r>
                        </m:sup>
                      </m:sSup>
                      <m:d>
                        <m:dPr>
                          <m:begChr m:val="["/>
                          <m:endChr m:val="]"/>
                          <m:ctrlPr>
                            <a:rPr lang="en-US" sz="2000" i="1">
                              <a:latin typeface="Cambria Math"/>
                            </a:rPr>
                          </m:ctrlPr>
                        </m:dPr>
                        <m:e>
                          <m:sSub>
                            <m:sSubPr>
                              <m:ctrlPr>
                                <a:rPr lang="en-US" sz="2000" i="1">
                                  <a:latin typeface="Cambria Math"/>
                                </a:rPr>
                              </m:ctrlPr>
                            </m:sSubPr>
                            <m:e>
                              <m:r>
                                <a:rPr lang="en-US" sz="2000" i="1">
                                  <a:latin typeface="Cambria Math"/>
                                </a:rPr>
                                <m:t>𝑏</m:t>
                              </m:r>
                            </m:e>
                            <m:sub>
                              <m:r>
                                <a:rPr lang="en-US" sz="2000" i="1">
                                  <a:latin typeface="Cambria Math"/>
                                </a:rPr>
                                <m:t>1</m:t>
                              </m:r>
                            </m:sub>
                          </m:sSub>
                        </m:e>
                      </m:d>
                      <m:r>
                        <a:rPr lang="en-US" sz="2000" i="1">
                          <a:latin typeface="Cambria Math"/>
                        </a:rPr>
                        <m:t>=</m:t>
                      </m:r>
                      <m:d>
                        <m:dPr>
                          <m:begChr m:val="["/>
                          <m:endChr m:val="]"/>
                          <m:ctrlPr>
                            <a:rPr lang="en-US" sz="2000" i="1">
                              <a:latin typeface="Cambria Math"/>
                            </a:rPr>
                          </m:ctrlPr>
                        </m:dPr>
                        <m:e>
                          <m:m>
                            <m:mPr>
                              <m:mcs>
                                <m:mc>
                                  <m:mcPr>
                                    <m:count m:val="2"/>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𝑍</m:t>
                                    </m:r>
                                  </m:e>
                                  <m:sub>
                                    <m:r>
                                      <a:rPr lang="en-US" sz="2000" i="1">
                                        <a:latin typeface="Cambria Math"/>
                                      </a:rPr>
                                      <m:t>1</m:t>
                                    </m:r>
                                  </m:sub>
                                </m:sSub>
                                <m:r>
                                  <a:rPr lang="en-US" sz="2000" i="1">
                                    <a:latin typeface="Cambria Math"/>
                                  </a:rPr>
                                  <m:t>+</m:t>
                                </m:r>
                                <m:f>
                                  <m:fPr>
                                    <m:ctrlPr>
                                      <a:rPr lang="en-US" sz="2000" i="1">
                                        <a:latin typeface="Cambria Math"/>
                                      </a:rPr>
                                    </m:ctrlPr>
                                  </m:fPr>
                                  <m:num>
                                    <m:r>
                                      <a:rPr lang="en-US" sz="2000" i="1">
                                        <a:latin typeface="Cambria Math"/>
                                      </a:rPr>
                                      <m:t>1</m:t>
                                    </m:r>
                                  </m:num>
                                  <m:den>
                                    <m:sSubSup>
                                      <m:sSubSupPr>
                                        <m:ctrlPr>
                                          <a:rPr lang="en-US" sz="2000" i="1">
                                            <a:latin typeface="Cambria Math"/>
                                          </a:rPr>
                                        </m:ctrlPr>
                                      </m:sSubSupPr>
                                      <m:e>
                                        <m:r>
                                          <a:rPr lang="en-US" sz="2000" i="1">
                                            <a:latin typeface="Cambria Math"/>
                                          </a:rPr>
                                          <m:t>𝑛</m:t>
                                        </m:r>
                                      </m:e>
                                      <m:sub>
                                        <m:r>
                                          <a:rPr lang="en-US" sz="2000" i="1">
                                            <a:latin typeface="Cambria Math"/>
                                          </a:rPr>
                                          <m:t>𝑡</m:t>
                                        </m:r>
                                      </m:sub>
                                      <m:sup>
                                        <m:r>
                                          <a:rPr lang="en-US" sz="2000" i="1">
                                            <a:latin typeface="Cambria Math"/>
                                          </a:rPr>
                                          <m:t>2</m:t>
                                        </m:r>
                                      </m:sup>
                                    </m:sSubSup>
                                  </m:den>
                                </m:f>
                                <m:r>
                                  <a:rPr lang="en-US" sz="2000" i="1">
                                    <a:latin typeface="Cambria Math"/>
                                  </a:rPr>
                                  <m:t>∙</m:t>
                                </m:r>
                                <m:sSub>
                                  <m:sSubPr>
                                    <m:ctrlPr>
                                      <a:rPr lang="en-US" sz="2000" i="1">
                                        <a:latin typeface="Cambria Math"/>
                                      </a:rPr>
                                    </m:ctrlPr>
                                  </m:sSubPr>
                                  <m:e>
                                    <m:r>
                                      <a:rPr lang="en-US" sz="2000" i="1">
                                        <a:latin typeface="Cambria Math"/>
                                      </a:rPr>
                                      <m:t>𝑍</m:t>
                                    </m:r>
                                  </m:e>
                                  <m:sub>
                                    <m:r>
                                      <a:rPr lang="en-US" sz="2000" i="1">
                                        <a:latin typeface="Cambria Math"/>
                                      </a:rPr>
                                      <m:t>0</m:t>
                                    </m:r>
                                  </m:sub>
                                </m:sSub>
                              </m:e>
                              <m:e>
                                <m:r>
                                  <a:rPr lang="en-US" sz="2000" i="1">
                                    <a:latin typeface="Cambria Math"/>
                                  </a:rPr>
                                  <m:t>−</m:t>
                                </m:r>
                                <m:f>
                                  <m:fPr>
                                    <m:ctrlPr>
                                      <a:rPr lang="en-US" sz="2000" i="1">
                                        <a:latin typeface="Cambria Math"/>
                                      </a:rPr>
                                    </m:ctrlPr>
                                  </m:fPr>
                                  <m:num>
                                    <m:r>
                                      <a:rPr lang="en-US" sz="2000" i="1">
                                        <a:latin typeface="Cambria Math"/>
                                      </a:rPr>
                                      <m:t>1</m:t>
                                    </m:r>
                                  </m:num>
                                  <m:den>
                                    <m:sSubSup>
                                      <m:sSubSupPr>
                                        <m:ctrlPr>
                                          <a:rPr lang="en-US" sz="2000" i="1">
                                            <a:latin typeface="Cambria Math"/>
                                          </a:rPr>
                                        </m:ctrlPr>
                                      </m:sSubSupPr>
                                      <m:e>
                                        <m:r>
                                          <a:rPr lang="en-US" sz="2000" i="1">
                                            <a:latin typeface="Cambria Math"/>
                                          </a:rPr>
                                          <m:t>𝑛</m:t>
                                        </m:r>
                                      </m:e>
                                      <m:sub>
                                        <m:r>
                                          <a:rPr lang="en-US" sz="2000" i="1">
                                            <a:latin typeface="Cambria Math"/>
                                          </a:rPr>
                                          <m:t>𝑡</m:t>
                                        </m:r>
                                      </m:sub>
                                      <m:sup>
                                        <m:r>
                                          <a:rPr lang="en-US" sz="2000" i="1">
                                            <a:latin typeface="Cambria Math"/>
                                          </a:rPr>
                                          <m:t>2</m:t>
                                        </m:r>
                                      </m:sup>
                                    </m:sSubSup>
                                  </m:den>
                                </m:f>
                                <m:r>
                                  <a:rPr lang="en-US" sz="2000" i="1">
                                    <a:latin typeface="Cambria Math"/>
                                  </a:rPr>
                                  <m:t>∙</m:t>
                                </m:r>
                                <m:sSub>
                                  <m:sSubPr>
                                    <m:ctrlPr>
                                      <a:rPr lang="en-US" sz="2000" i="1">
                                        <a:latin typeface="Cambria Math"/>
                                      </a:rPr>
                                    </m:ctrlPr>
                                  </m:sSubPr>
                                  <m:e>
                                    <m:r>
                                      <a:rPr lang="en-US" sz="2000" i="1">
                                        <a:latin typeface="Cambria Math"/>
                                      </a:rPr>
                                      <m:t>𝑍</m:t>
                                    </m:r>
                                  </m:e>
                                  <m:sub>
                                    <m:r>
                                      <a:rPr lang="en-US" sz="2000" i="1">
                                        <a:latin typeface="Cambria Math"/>
                                      </a:rPr>
                                      <m:t>0</m:t>
                                    </m:r>
                                  </m:sub>
                                </m:sSub>
                              </m:e>
                            </m:mr>
                            <m:mr>
                              <m:e>
                                <m:f>
                                  <m:fPr>
                                    <m:ctrlPr>
                                      <a:rPr lang="en-US" sz="2000" i="1">
                                        <a:latin typeface="Cambria Math"/>
                                      </a:rPr>
                                    </m:ctrlPr>
                                  </m:fPr>
                                  <m:num>
                                    <m:r>
                                      <a:rPr lang="en-US" sz="2000" i="1">
                                        <a:latin typeface="Cambria Math"/>
                                      </a:rPr>
                                      <m:t>1</m:t>
                                    </m:r>
                                  </m:num>
                                  <m:den>
                                    <m:sSubSup>
                                      <m:sSubSupPr>
                                        <m:ctrlPr>
                                          <a:rPr lang="en-US" sz="2000" i="1">
                                            <a:latin typeface="Cambria Math"/>
                                          </a:rPr>
                                        </m:ctrlPr>
                                      </m:sSubSupPr>
                                      <m:e>
                                        <m:r>
                                          <a:rPr lang="en-US" sz="2000" i="1">
                                            <a:latin typeface="Cambria Math"/>
                                          </a:rPr>
                                          <m:t>𝑛</m:t>
                                        </m:r>
                                      </m:e>
                                      <m:sub>
                                        <m:r>
                                          <a:rPr lang="en-US" sz="2000" i="1">
                                            <a:latin typeface="Cambria Math"/>
                                          </a:rPr>
                                          <m:t>𝑡</m:t>
                                        </m:r>
                                      </m:sub>
                                      <m:sup>
                                        <m:r>
                                          <a:rPr lang="en-US" sz="2000" i="1">
                                            <a:latin typeface="Cambria Math"/>
                                          </a:rPr>
                                          <m:t>2</m:t>
                                        </m:r>
                                      </m:sup>
                                    </m:sSubSup>
                                  </m:den>
                                </m:f>
                                <m:r>
                                  <a:rPr lang="en-US" sz="2000" i="1">
                                    <a:latin typeface="Cambria Math"/>
                                  </a:rPr>
                                  <m:t>∙</m:t>
                                </m:r>
                                <m:sSub>
                                  <m:sSubPr>
                                    <m:ctrlPr>
                                      <a:rPr lang="en-US" sz="2000" i="1">
                                        <a:latin typeface="Cambria Math"/>
                                      </a:rPr>
                                    </m:ctrlPr>
                                  </m:sSubPr>
                                  <m:e>
                                    <m:r>
                                      <a:rPr lang="en-US" sz="2000" i="1">
                                        <a:latin typeface="Cambria Math"/>
                                      </a:rPr>
                                      <m:t>𝑍</m:t>
                                    </m:r>
                                  </m:e>
                                  <m:sub>
                                    <m:r>
                                      <a:rPr lang="en-US" sz="2000" i="1">
                                        <a:latin typeface="Cambria Math"/>
                                      </a:rPr>
                                      <m:t>0</m:t>
                                    </m:r>
                                  </m:sub>
                                </m:sSub>
                              </m:e>
                              <m:e>
                                <m:r>
                                  <a:rPr lang="en-US" sz="2000" i="1">
                                    <a:latin typeface="Cambria Math"/>
                                  </a:rPr>
                                  <m:t>−</m:t>
                                </m:r>
                                <m:d>
                                  <m:dPr>
                                    <m:ctrlPr>
                                      <a:rPr lang="en-US" sz="2000" i="1">
                                        <a:latin typeface="Cambria Math"/>
                                      </a:rPr>
                                    </m:ctrlPr>
                                  </m:dPr>
                                  <m:e>
                                    <m:sSub>
                                      <m:sSubPr>
                                        <m:ctrlPr>
                                          <a:rPr lang="en-US" sz="2000" i="1">
                                            <a:latin typeface="Cambria Math"/>
                                          </a:rPr>
                                        </m:ctrlPr>
                                      </m:sSubPr>
                                      <m:e>
                                        <m:r>
                                          <a:rPr lang="en-US" sz="2000" i="1">
                                            <a:latin typeface="Cambria Math"/>
                                          </a:rPr>
                                          <m:t>𝑍</m:t>
                                        </m:r>
                                      </m:e>
                                      <m:sub>
                                        <m:r>
                                          <a:rPr lang="en-US" sz="2000" i="1">
                                            <a:latin typeface="Cambria Math"/>
                                          </a:rPr>
                                          <m:t>2</m:t>
                                        </m:r>
                                      </m:sub>
                                    </m:sSub>
                                    <m:r>
                                      <a:rPr lang="en-US" sz="2000" i="1">
                                        <a:latin typeface="Cambria Math"/>
                                      </a:rPr>
                                      <m:t>+</m:t>
                                    </m:r>
                                    <m:f>
                                      <m:fPr>
                                        <m:ctrlPr>
                                          <a:rPr lang="en-US" sz="2000" i="1">
                                            <a:latin typeface="Cambria Math"/>
                                          </a:rPr>
                                        </m:ctrlPr>
                                      </m:fPr>
                                      <m:num>
                                        <m:r>
                                          <a:rPr lang="en-US" sz="2000" i="1">
                                            <a:latin typeface="Cambria Math"/>
                                          </a:rPr>
                                          <m:t>1</m:t>
                                        </m:r>
                                      </m:num>
                                      <m:den>
                                        <m:sSubSup>
                                          <m:sSubSupPr>
                                            <m:ctrlPr>
                                              <a:rPr lang="en-US" sz="2000" i="1">
                                                <a:latin typeface="Cambria Math"/>
                                              </a:rPr>
                                            </m:ctrlPr>
                                          </m:sSubSupPr>
                                          <m:e>
                                            <m:r>
                                              <a:rPr lang="en-US" sz="2000" i="1">
                                                <a:latin typeface="Cambria Math"/>
                                              </a:rPr>
                                              <m:t>𝑛</m:t>
                                            </m:r>
                                          </m:e>
                                          <m:sub>
                                            <m:r>
                                              <a:rPr lang="en-US" sz="2000" i="1">
                                                <a:latin typeface="Cambria Math"/>
                                              </a:rPr>
                                              <m:t>𝑡</m:t>
                                            </m:r>
                                          </m:sub>
                                          <m:sup>
                                            <m:r>
                                              <a:rPr lang="en-US" sz="2000" i="1">
                                                <a:latin typeface="Cambria Math"/>
                                              </a:rPr>
                                              <m:t>2</m:t>
                                            </m:r>
                                          </m:sup>
                                        </m:sSubSup>
                                      </m:den>
                                    </m:f>
                                    <m:r>
                                      <a:rPr lang="en-US" sz="2000" i="1">
                                        <a:latin typeface="Cambria Math"/>
                                      </a:rPr>
                                      <m:t>∙</m:t>
                                    </m:r>
                                    <m:sSub>
                                      <m:sSubPr>
                                        <m:ctrlPr>
                                          <a:rPr lang="en-US" sz="2000" i="1">
                                            <a:latin typeface="Cambria Math"/>
                                          </a:rPr>
                                        </m:ctrlPr>
                                      </m:sSubPr>
                                      <m:e>
                                        <m:r>
                                          <a:rPr lang="en-US" sz="2000" i="1">
                                            <a:latin typeface="Cambria Math"/>
                                          </a:rPr>
                                          <m:t>𝑍</m:t>
                                        </m:r>
                                      </m:e>
                                      <m:sub>
                                        <m:r>
                                          <a:rPr lang="en-US" sz="2000" i="1">
                                            <a:latin typeface="Cambria Math"/>
                                          </a:rPr>
                                          <m:t>0</m:t>
                                        </m:r>
                                      </m:sub>
                                    </m:sSub>
                                  </m:e>
                                </m:d>
                              </m:e>
                            </m:mr>
                          </m:m>
                        </m:e>
                      </m:d>
                    </m:oMath>
                  </a14:m>
                  <a:endParaRPr lang="en-US" sz="2000" dirty="0"/>
                </a:p>
              </p:txBody>
            </p:sp>
          </mc:Choice>
          <mc:Fallback>
            <p:sp>
              <p:nvSpPr>
                <p:cNvPr id="4" name="Rectangle 3"/>
                <p:cNvSpPr>
                  <a:spLocks noRot="1" noChangeAspect="1" noMove="1" noResize="1" noEditPoints="1" noAdjustHandles="1" noChangeArrowheads="1" noChangeShapeType="1" noTextEdit="1"/>
                </p:cNvSpPr>
                <p:nvPr/>
              </p:nvSpPr>
              <p:spPr>
                <a:xfrm>
                  <a:off x="533400" y="2061822"/>
                  <a:ext cx="8610600" cy="3272178"/>
                </a:xfrm>
                <a:prstGeom prst="rect">
                  <a:avLst/>
                </a:prstGeom>
                <a:blipFill rotWithShape="1">
                  <a:blip r:embed="rId2"/>
                  <a:stretch>
                    <a:fillRect/>
                  </a:stretch>
                </a:blipFill>
              </p:spPr>
              <p:txBody>
                <a:bodyPr/>
                <a:lstStyle/>
                <a:p>
                  <a:r>
                    <a:rPr lang="en-US">
                      <a:noFill/>
                    </a:rPr>
                    <a:t> </a:t>
                  </a:r>
                </a:p>
              </p:txBody>
            </p:sp>
          </mc:Fallback>
        </mc:AlternateContent>
        <p:sp>
          <p:nvSpPr>
            <p:cNvPr id="5" name="Rectangle 4"/>
            <p:cNvSpPr/>
            <p:nvPr/>
          </p:nvSpPr>
          <p:spPr>
            <a:xfrm>
              <a:off x="7600089" y="4495800"/>
              <a:ext cx="739305" cy="400110"/>
            </a:xfrm>
            <a:prstGeom prst="rect">
              <a:avLst/>
            </a:prstGeom>
          </p:spPr>
          <p:txBody>
            <a:bodyPr wrap="none">
              <a:spAutoFit/>
            </a:bodyPr>
            <a:lstStyle/>
            <a:p>
              <a:pPr marL="0" lvl="2" algn="just"/>
              <a:r>
                <a:rPr lang="en-US" sz="2000" dirty="0">
                  <a:latin typeface="Times New Roman" pitchFamily="18" charset="0"/>
                  <a:cs typeface="Times New Roman" pitchFamily="18" charset="0"/>
                </a:rPr>
                <a:t>(</a:t>
              </a:r>
              <a:r>
                <a:rPr lang="en-US" sz="2000" dirty="0" smtClean="0">
                  <a:latin typeface="Times New Roman" pitchFamily="18" charset="0"/>
                  <a:cs typeface="Times New Roman" pitchFamily="18" charset="0"/>
                </a:rPr>
                <a:t>174)</a:t>
              </a:r>
              <a:endParaRPr lang="en-US" sz="2000" dirty="0">
                <a:latin typeface="Times New Roman" pitchFamily="18" charset="0"/>
                <a:cs typeface="Times New Roman" pitchFamily="18" charset="0"/>
              </a:endParaRPr>
            </a:p>
          </p:txBody>
        </p:sp>
      </p:grpSp>
      <p:sp>
        <p:nvSpPr>
          <p:cNvPr id="6" name="Slide Number Placeholder 5"/>
          <p:cNvSpPr>
            <a:spLocks noGrp="1"/>
          </p:cNvSpPr>
          <p:nvPr>
            <p:ph type="sldNum" sz="quarter" idx="12"/>
          </p:nvPr>
        </p:nvSpPr>
        <p:spPr/>
        <p:txBody>
          <a:bodyPr/>
          <a:lstStyle/>
          <a:p>
            <a:fld id="{B6F15528-21DE-4FAA-801E-634DDDAF4B2B}" type="slidenum">
              <a:rPr lang="en-US" smtClean="0"/>
              <a:pPr/>
              <a:t>218</a:t>
            </a:fld>
            <a:endParaRPr lang="en-US"/>
          </a:p>
        </p:txBody>
      </p:sp>
      <p:sp>
        <p:nvSpPr>
          <p:cNvPr id="7" name="TextBox 6"/>
          <p:cNvSpPr txBox="1"/>
          <p:nvPr/>
        </p:nvSpPr>
        <p:spPr>
          <a:xfrm>
            <a:off x="0" y="558225"/>
            <a:ext cx="9144000" cy="1077218"/>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a:t>
            </a:r>
            <a:r>
              <a:rPr lang="en-US" sz="3200" dirty="0" smtClean="0">
                <a:latin typeface="Times New Roman" pitchFamily="18" charset="0"/>
                <a:cs typeface="Times New Roman" pitchFamily="18" charset="0"/>
              </a:rPr>
              <a:t>Transformer</a:t>
            </a:r>
          </a:p>
          <a:p>
            <a:pPr marL="0" lvl="4" algn="ctr"/>
            <a:r>
              <a:rPr lang="en-US" sz="3200" dirty="0">
                <a:latin typeface="Times New Roman" pitchFamily="18" charset="0"/>
                <a:cs typeface="Times New Roman" pitchFamily="18" charset="0"/>
              </a:rPr>
              <a:t>Matrix </a:t>
            </a:r>
            <a:r>
              <a:rPr lang="en-US" sz="3200" dirty="0" smtClean="0">
                <a:latin typeface="Times New Roman" pitchFamily="18" charset="0"/>
                <a:cs typeface="Times New Roman" pitchFamily="18" charset="0"/>
              </a:rPr>
              <a:t>Equations</a:t>
            </a:r>
            <a:r>
              <a:rPr lang="en-US" sz="3200" dirty="0" smtClean="0">
                <a:latin typeface="Times New Roman" pitchFamily="18" charset="0"/>
                <a:cs typeface="Times New Roman" pitchFamily="18" charset="0"/>
              </a:rPr>
              <a:t> </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1414673559"/>
      </p:ext>
    </p:extLst>
  </p:cSld>
  <p:clrMapOvr>
    <a:masterClrMapping/>
  </p:clrMapOvr>
  <p:timing>
    <p:tnLst>
      <p:par>
        <p:cT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lvl="1" algn="ctr" rtl="0">
              <a:spcBef>
                <a:spcPct val="0"/>
              </a:spcBef>
            </a:pPr>
            <a:r>
              <a:rPr lang="en-US" sz="3200" dirty="0">
                <a:latin typeface="Times New Roman" pitchFamily="18" charset="0"/>
                <a:cs typeface="Times New Roman" pitchFamily="18" charset="0"/>
              </a:rPr>
              <a:t>Part </a:t>
            </a:r>
            <a:r>
              <a:rPr lang="en-US" sz="3200" dirty="0" smtClean="0">
                <a:latin typeface="Times New Roman" pitchFamily="18" charset="0"/>
                <a:cs typeface="Times New Roman" pitchFamily="18" charset="0"/>
              </a:rPr>
              <a:t>4: Center –Tapped Transformers and </a:t>
            </a:r>
            <a:r>
              <a:rPr lang="en-US" sz="3200" dirty="0" err="1" smtClean="0">
                <a:latin typeface="Times New Roman" pitchFamily="18" charset="0"/>
                <a:cs typeface="Times New Roman" pitchFamily="18" charset="0"/>
              </a:rPr>
              <a:t>Secondaries</a:t>
            </a:r>
            <a:r>
              <a:rPr lang="en-US" sz="3200" dirty="0" smtClean="0">
                <a:latin typeface="Times New Roman" pitchFamily="18" charset="0"/>
                <a:cs typeface="Times New Roman" pitchFamily="18" charset="0"/>
              </a:rPr>
              <a:t/>
            </a:r>
            <a:br>
              <a:rPr lang="en-US" sz="3200" dirty="0" smtClean="0">
                <a:latin typeface="Times New Roman" pitchFamily="18" charset="0"/>
                <a:cs typeface="Times New Roman" pitchFamily="18" charset="0"/>
              </a:rPr>
            </a:br>
            <a:endParaRPr lang="en-US" sz="3200" dirty="0">
              <a:latin typeface="Times New Roman" pitchFamily="18" charset="0"/>
              <a:cs typeface="Times New Roman" pitchFamily="18" charset="0"/>
            </a:endParaRPr>
          </a:p>
        </p:txBody>
      </p:sp>
      <p:sp>
        <p:nvSpPr>
          <p:cNvPr id="3" name="Content Placeholder 2"/>
          <p:cNvSpPr>
            <a:spLocks noGrp="1"/>
          </p:cNvSpPr>
          <p:nvPr>
            <p:ph idx="1"/>
          </p:nvPr>
        </p:nvSpPr>
        <p:spPr>
          <a:xfrm>
            <a:off x="533400" y="1219200"/>
            <a:ext cx="8229600" cy="5181600"/>
          </a:xfrm>
        </p:spPr>
        <p:txBody>
          <a:bodyPr>
            <a:normAutofit/>
          </a:bodyPr>
          <a:lstStyle/>
          <a:p>
            <a:r>
              <a:rPr lang="en-US" sz="2600" dirty="0" smtClean="0"/>
              <a:t>Center </a:t>
            </a:r>
            <a:r>
              <a:rPr lang="en-US" sz="2600" dirty="0"/>
              <a:t>–Tapped Transformers and </a:t>
            </a:r>
            <a:r>
              <a:rPr lang="en-US" sz="2600" dirty="0" err="1"/>
              <a:t>Secondaries</a:t>
            </a:r>
            <a:endParaRPr lang="en-US" sz="2600" dirty="0"/>
          </a:p>
          <a:p>
            <a:pPr lvl="1"/>
            <a:r>
              <a:rPr lang="en-US" sz="2400" dirty="0" smtClean="0"/>
              <a:t>Center-Tapped </a:t>
            </a:r>
            <a:r>
              <a:rPr lang="en-US" sz="2400" dirty="0"/>
              <a:t>Single-Phase Transformer</a:t>
            </a:r>
          </a:p>
          <a:p>
            <a:pPr lvl="2"/>
            <a:r>
              <a:rPr lang="en-US" sz="2400" dirty="0"/>
              <a:t>Matrix Equations</a:t>
            </a:r>
          </a:p>
          <a:p>
            <a:pPr lvl="2"/>
            <a:r>
              <a:rPr lang="en-US" sz="2400" b="1" u="sng" dirty="0"/>
              <a:t>Center-Tapped Transformer Serving Loads through a Triplex </a:t>
            </a:r>
            <a:r>
              <a:rPr lang="en-US" sz="2400" b="1" u="sng" dirty="0" smtClean="0"/>
              <a:t>Secondary</a:t>
            </a:r>
          </a:p>
          <a:p>
            <a:pPr lvl="1"/>
            <a:r>
              <a:rPr lang="en-US" sz="2400" dirty="0" smtClean="0"/>
              <a:t>Underground </a:t>
            </a:r>
            <a:r>
              <a:rPr lang="en-US" sz="2400" dirty="0"/>
              <a:t>Wye-Delta Transformer Bank with a Center Tapped Transformer </a:t>
            </a:r>
            <a:endParaRPr lang="en-US" sz="2400" dirty="0" smtClean="0"/>
          </a:p>
          <a:p>
            <a:pPr lvl="1"/>
            <a:r>
              <a:rPr lang="en-US" sz="2400" dirty="0" smtClean="0"/>
              <a:t>Leading </a:t>
            </a:r>
            <a:r>
              <a:rPr lang="en-US" sz="2400" dirty="0"/>
              <a:t>Open Wye-Open Delta Transformer </a:t>
            </a:r>
            <a:r>
              <a:rPr lang="en-US" sz="2400" dirty="0" smtClean="0"/>
              <a:t>Connection</a:t>
            </a:r>
          </a:p>
          <a:p>
            <a:pPr lvl="1"/>
            <a:r>
              <a:rPr lang="en-US" sz="2400" dirty="0" smtClean="0"/>
              <a:t>Lagging </a:t>
            </a:r>
            <a:r>
              <a:rPr lang="en-US" sz="2400" dirty="0"/>
              <a:t>Open Wye-Open Delta </a:t>
            </a:r>
            <a:r>
              <a:rPr lang="en-US" sz="2400" dirty="0" smtClean="0"/>
              <a:t>Connection</a:t>
            </a:r>
          </a:p>
          <a:p>
            <a:pPr lvl="1"/>
            <a:r>
              <a:rPr lang="en-US" sz="2400" dirty="0" smtClean="0"/>
              <a:t>Four </a:t>
            </a:r>
            <a:r>
              <a:rPr lang="en-US" sz="2400" dirty="0"/>
              <a:t>Wire Secondary</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219</a:t>
            </a:fld>
            <a:endParaRPr lang="en-US"/>
          </a:p>
        </p:txBody>
      </p:sp>
    </p:spTree>
    <p:extLst>
      <p:ext uri="{BB962C8B-B14F-4D97-AF65-F5344CB8AC3E}">
        <p14:creationId xmlns:p14="http://schemas.microsoft.com/office/powerpoint/2010/main" val="234728111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Rectangle 1"/>
              <p:cNvSpPr/>
              <p:nvPr/>
            </p:nvSpPr>
            <p:spPr>
              <a:xfrm>
                <a:off x="533400" y="1981200"/>
                <a:ext cx="8305800" cy="3288464"/>
              </a:xfrm>
              <a:prstGeom prst="rect">
                <a:avLst/>
              </a:prstGeom>
            </p:spPr>
            <p:txBody>
              <a:bodyPr wrap="square">
                <a:spAutoFit/>
              </a:bodyPr>
              <a:lstStyle/>
              <a:p>
                <a:pPr algn="just">
                  <a:spcAft>
                    <a:spcPts val="1200"/>
                  </a:spcAft>
                </a:pPr>
                <a:r>
                  <a:rPr lang="en-US" sz="2400" dirty="0" smtClean="0">
                    <a:latin typeface="Times New Roman" pitchFamily="18" charset="0"/>
                    <a:cs typeface="Times New Roman" pitchFamily="18" charset="0"/>
                  </a:rPr>
                  <a:t>Variable Definitions (cont.)</a:t>
                </a:r>
              </a:p>
              <a:p>
                <a:pPr algn="just">
                  <a:spcAft>
                    <a:spcPts val="1200"/>
                  </a:spcAft>
                </a:pPr>
                <a14:m>
                  <m:oMath xmlns:m="http://schemas.openxmlformats.org/officeDocument/2006/math">
                    <m:sSub>
                      <m:sSubPr>
                        <m:ctrlPr>
                          <a:rPr lang="en-US" sz="2000" i="1">
                            <a:latin typeface="Cambria Math"/>
                          </a:rPr>
                        </m:ctrlPr>
                      </m:sSubPr>
                      <m:e>
                        <m:r>
                          <a:rPr lang="en-US" sz="2000" i="1">
                            <a:latin typeface="Cambria Math"/>
                          </a:rPr>
                          <m:t>𝑋</m:t>
                        </m:r>
                      </m:e>
                      <m:sub>
                        <m:r>
                          <a:rPr lang="en-US" sz="2000" i="1">
                            <a:latin typeface="Cambria Math"/>
                          </a:rPr>
                          <m:t>𝑖</m:t>
                        </m:r>
                      </m:sub>
                    </m:sSub>
                    <m:r>
                      <a:rPr lang="en-US" sz="2000" i="1">
                        <a:latin typeface="Cambria Math"/>
                      </a:rPr>
                      <m:t>=2</m:t>
                    </m:r>
                    <m:r>
                      <a:rPr lang="en-US" sz="2000" i="1">
                        <a:latin typeface="Cambria Math"/>
                      </a:rPr>
                      <m:t>𝜔</m:t>
                    </m:r>
                    <m:r>
                      <a:rPr lang="en-US" sz="2000" i="1">
                        <a:latin typeface="Cambria Math"/>
                      </a:rPr>
                      <m:t>𝐺</m:t>
                    </m:r>
                    <m:r>
                      <a:rPr lang="en-US" sz="2000" i="1">
                        <a:latin typeface="Cambria Math"/>
                      </a:rPr>
                      <m:t>∙</m:t>
                    </m:r>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i="1">
                                <a:latin typeface="Cambria Math"/>
                              </a:rPr>
                              <m:t>𝑅</m:t>
                            </m:r>
                            <m:sSub>
                              <m:sSubPr>
                                <m:ctrlPr>
                                  <a:rPr lang="en-US" sz="2000" i="1">
                                    <a:latin typeface="Cambria Math"/>
                                  </a:rPr>
                                </m:ctrlPr>
                              </m:sSubPr>
                              <m:e>
                                <m:r>
                                  <a:rPr lang="en-US" sz="2000" i="1">
                                    <a:latin typeface="Cambria Math"/>
                                  </a:rPr>
                                  <m:t>𝐷</m:t>
                                </m:r>
                              </m:e>
                              <m:sub>
                                <m:r>
                                  <a:rPr lang="en-US" sz="2000" i="1">
                                    <a:latin typeface="Cambria Math"/>
                                  </a:rPr>
                                  <m:t>𝑖</m:t>
                                </m:r>
                              </m:sub>
                            </m:sSub>
                          </m:num>
                          <m:den>
                            <m:r>
                              <a:rPr lang="en-US" sz="2000" i="1">
                                <a:latin typeface="Cambria Math"/>
                              </a:rPr>
                              <m:t>𝐺𝑀</m:t>
                            </m:r>
                            <m:sSub>
                              <m:sSubPr>
                                <m:ctrlPr>
                                  <a:rPr lang="en-US" sz="2000" i="1">
                                    <a:latin typeface="Cambria Math"/>
                                  </a:rPr>
                                </m:ctrlPr>
                              </m:sSubPr>
                              <m:e>
                                <m:r>
                                  <a:rPr lang="en-US" sz="2000" i="1">
                                    <a:latin typeface="Cambria Math"/>
                                  </a:rPr>
                                  <m:t>𝑅</m:t>
                                </m:r>
                              </m:e>
                              <m:sub>
                                <m:r>
                                  <a:rPr lang="en-US" sz="2000" i="1">
                                    <a:latin typeface="Cambria Math"/>
                                  </a:rPr>
                                  <m:t>𝑖</m:t>
                                </m:r>
                              </m:sub>
                            </m:sSub>
                          </m:den>
                        </m:f>
                      </m:e>
                    </m:func>
                  </m:oMath>
                </a14:m>
                <a:r>
                  <a:rPr lang="en-US" sz="2000" dirty="0"/>
                  <a:t>  </a:t>
                </a:r>
                <a:r>
                  <a:rPr lang="en-US" sz="2000" dirty="0" smtClean="0">
                    <a:latin typeface="Times New Roman" pitchFamily="18" charset="0"/>
                    <a:cs typeface="Times New Roman" pitchFamily="18" charset="0"/>
                  </a:rPr>
                  <a:t>Ω/mile					</a:t>
                </a:r>
                <a:r>
                  <a:rPr lang="en-US" sz="2000" dirty="0" smtClean="0">
                    <a:latin typeface="Times New Roman" pitchFamily="18" charset="0"/>
                    <a:cs typeface="Times New Roman" pitchFamily="18" charset="0"/>
                  </a:rPr>
                  <a:t>(</a:t>
                </a:r>
                <a:r>
                  <a:rPr lang="en-US" sz="2000" dirty="0" smtClean="0">
                    <a:latin typeface="Times New Roman" pitchFamily="18" charset="0"/>
                    <a:cs typeface="Times New Roman" pitchFamily="18" charset="0"/>
                  </a:rPr>
                  <a:t>17)</a:t>
                </a:r>
                <a:endParaRPr lang="en-US" sz="2000" dirty="0">
                  <a:latin typeface="Times New Roman" pitchFamily="18" charset="0"/>
                  <a:cs typeface="Times New Roman" pitchFamily="18" charset="0"/>
                </a:endParaRPr>
              </a:p>
              <a:p>
                <a:pPr algn="just">
                  <a:spcAft>
                    <a:spcPts val="1200"/>
                  </a:spcAft>
                </a:pPr>
                <a14:m>
                  <m:oMath xmlns:m="http://schemas.openxmlformats.org/officeDocument/2006/math">
                    <m:sSub>
                      <m:sSubPr>
                        <m:ctrlPr>
                          <a:rPr lang="en-US" sz="2000" i="1">
                            <a:latin typeface="Cambria Math"/>
                          </a:rPr>
                        </m:ctrlPr>
                      </m:sSubPr>
                      <m:e>
                        <m:r>
                          <a:rPr lang="en-US" sz="2000" i="1">
                            <a:latin typeface="Cambria Math"/>
                          </a:rPr>
                          <m:t>𝑃</m:t>
                        </m:r>
                      </m:e>
                      <m:sub>
                        <m:r>
                          <a:rPr lang="en-US" sz="2000" i="1">
                            <a:latin typeface="Cambria Math"/>
                          </a:rPr>
                          <m:t>𝑖𝑗</m:t>
                        </m:r>
                      </m:sub>
                    </m:sSub>
                    <m:r>
                      <a:rPr lang="en-US" sz="2000" i="1">
                        <a:latin typeface="Cambria Math"/>
                      </a:rPr>
                      <m:t>=</m:t>
                    </m:r>
                    <m:f>
                      <m:fPr>
                        <m:ctrlPr>
                          <a:rPr lang="en-US" sz="2000" i="1">
                            <a:latin typeface="Cambria Math"/>
                          </a:rPr>
                        </m:ctrlPr>
                      </m:fPr>
                      <m:num>
                        <m:r>
                          <a:rPr lang="en-US" sz="2000" i="1">
                            <a:latin typeface="Cambria Math"/>
                          </a:rPr>
                          <m:t>𝜋</m:t>
                        </m:r>
                      </m:num>
                      <m:den>
                        <m:r>
                          <a:rPr lang="en-US" sz="2000" i="1">
                            <a:latin typeface="Cambria Math"/>
                          </a:rPr>
                          <m:t>8</m:t>
                        </m:r>
                      </m:den>
                    </m:f>
                    <m:r>
                      <a:rPr lang="en-US" sz="2000" i="1">
                        <a:latin typeface="Cambria Math"/>
                      </a:rPr>
                      <m:t>−</m:t>
                    </m:r>
                    <m:f>
                      <m:fPr>
                        <m:ctrlPr>
                          <a:rPr lang="en-US" sz="2000" i="1">
                            <a:latin typeface="Cambria Math"/>
                          </a:rPr>
                        </m:ctrlPr>
                      </m:fPr>
                      <m:num>
                        <m:r>
                          <a:rPr lang="en-US" sz="2000" i="1">
                            <a:latin typeface="Cambria Math"/>
                          </a:rPr>
                          <m:t>1</m:t>
                        </m:r>
                      </m:num>
                      <m:den>
                        <m:r>
                          <a:rPr lang="en-US" sz="2000" i="1">
                            <a:latin typeface="Cambria Math"/>
                          </a:rPr>
                          <m:t>3</m:t>
                        </m:r>
                        <m:rad>
                          <m:radPr>
                            <m:degHide m:val="on"/>
                            <m:ctrlPr>
                              <a:rPr lang="en-US" sz="2000" i="1">
                                <a:latin typeface="Cambria Math"/>
                              </a:rPr>
                            </m:ctrlPr>
                          </m:radPr>
                          <m:deg/>
                          <m:e>
                            <m:r>
                              <a:rPr lang="en-US" sz="2000" i="1">
                                <a:latin typeface="Cambria Math"/>
                              </a:rPr>
                              <m:t>2</m:t>
                            </m:r>
                          </m:e>
                        </m:rad>
                      </m:den>
                    </m:f>
                    <m:sSub>
                      <m:sSubPr>
                        <m:ctrlPr>
                          <a:rPr lang="en-US" sz="2000" i="1">
                            <a:latin typeface="Cambria Math"/>
                          </a:rPr>
                        </m:ctrlPr>
                      </m:sSubPr>
                      <m:e>
                        <m:r>
                          <a:rPr lang="en-US" sz="2000" i="1">
                            <a:latin typeface="Cambria Math"/>
                          </a:rPr>
                          <m:t>𝑘</m:t>
                        </m:r>
                      </m:e>
                      <m:sub>
                        <m:r>
                          <a:rPr lang="en-US" sz="2000" i="1">
                            <a:latin typeface="Cambria Math"/>
                          </a:rPr>
                          <m:t>𝑖𝑗</m:t>
                        </m:r>
                      </m:sub>
                    </m:sSub>
                    <m:func>
                      <m:funcPr>
                        <m:ctrlPr>
                          <a:rPr lang="en-US" sz="2000" i="1">
                            <a:latin typeface="Cambria Math"/>
                          </a:rPr>
                        </m:ctrlPr>
                      </m:funcPr>
                      <m:fName>
                        <m:r>
                          <m:rPr>
                            <m:sty m:val="p"/>
                          </m:rPr>
                          <a:rPr lang="en-US" sz="2000">
                            <a:latin typeface="Cambria Math"/>
                          </a:rPr>
                          <m:t>cos</m:t>
                        </m:r>
                      </m:fName>
                      <m:e>
                        <m:d>
                          <m:dPr>
                            <m:ctrlPr>
                              <a:rPr lang="en-US" sz="2000" i="1">
                                <a:latin typeface="Cambria Math"/>
                              </a:rPr>
                            </m:ctrlPr>
                          </m:dPr>
                          <m:e>
                            <m:sSub>
                              <m:sSubPr>
                                <m:ctrlPr>
                                  <a:rPr lang="en-US" sz="2000" i="1">
                                    <a:latin typeface="Cambria Math"/>
                                  </a:rPr>
                                </m:ctrlPr>
                              </m:sSubPr>
                              <m:e>
                                <m:r>
                                  <a:rPr lang="en-US" sz="2000" i="1">
                                    <a:latin typeface="Cambria Math"/>
                                  </a:rPr>
                                  <m:t>𝜃</m:t>
                                </m:r>
                              </m:e>
                              <m:sub>
                                <m:r>
                                  <a:rPr lang="en-US" sz="2000" i="1">
                                    <a:latin typeface="Cambria Math"/>
                                  </a:rPr>
                                  <m:t>𝑖𝑗</m:t>
                                </m:r>
                              </m:sub>
                            </m:sSub>
                          </m:e>
                        </m:d>
                        <m:r>
                          <a:rPr lang="en-US" sz="2000" i="1">
                            <a:latin typeface="Cambria Math"/>
                          </a:rPr>
                          <m:t>+</m:t>
                        </m:r>
                        <m:f>
                          <m:fPr>
                            <m:ctrlPr>
                              <a:rPr lang="en-US" sz="2000" i="1">
                                <a:latin typeface="Cambria Math"/>
                              </a:rPr>
                            </m:ctrlPr>
                          </m:fPr>
                          <m:num>
                            <m:sSubSup>
                              <m:sSubSupPr>
                                <m:ctrlPr>
                                  <a:rPr lang="en-US" sz="2000" i="1">
                                    <a:latin typeface="Cambria Math"/>
                                  </a:rPr>
                                </m:ctrlPr>
                              </m:sSubSupPr>
                              <m:e>
                                <m:r>
                                  <a:rPr lang="en-US" sz="2000" i="1">
                                    <a:latin typeface="Cambria Math"/>
                                  </a:rPr>
                                  <m:t>𝑘</m:t>
                                </m:r>
                              </m:e>
                              <m:sub>
                                <m:r>
                                  <a:rPr lang="en-US" sz="2000" i="1">
                                    <a:latin typeface="Cambria Math"/>
                                  </a:rPr>
                                  <m:t>𝑖𝑗</m:t>
                                </m:r>
                              </m:sub>
                              <m:sup>
                                <m:r>
                                  <a:rPr lang="en-US" sz="2000" i="1">
                                    <a:latin typeface="Cambria Math"/>
                                  </a:rPr>
                                  <m:t>2</m:t>
                                </m:r>
                              </m:sup>
                            </m:sSubSup>
                          </m:num>
                          <m:den>
                            <m:r>
                              <a:rPr lang="en-US" sz="2000" i="1">
                                <a:latin typeface="Cambria Math"/>
                              </a:rPr>
                              <m:t>16</m:t>
                            </m:r>
                          </m:den>
                        </m:f>
                      </m:e>
                    </m:func>
                    <m:func>
                      <m:funcPr>
                        <m:ctrlPr>
                          <a:rPr lang="en-US" sz="2000" i="1">
                            <a:latin typeface="Cambria Math"/>
                          </a:rPr>
                        </m:ctrlPr>
                      </m:funcPr>
                      <m:fName>
                        <m:r>
                          <m:rPr>
                            <m:sty m:val="p"/>
                          </m:rPr>
                          <a:rPr lang="en-US" sz="2000">
                            <a:latin typeface="Cambria Math"/>
                          </a:rPr>
                          <m:t>cos</m:t>
                        </m:r>
                      </m:fName>
                      <m:e>
                        <m:d>
                          <m:dPr>
                            <m:ctrlPr>
                              <a:rPr lang="en-US" sz="2000" i="1">
                                <a:latin typeface="Cambria Math"/>
                              </a:rPr>
                            </m:ctrlPr>
                          </m:dPr>
                          <m:e>
                            <m:r>
                              <a:rPr lang="en-US" sz="2000" i="1">
                                <a:latin typeface="Cambria Math"/>
                              </a:rPr>
                              <m:t>2</m:t>
                            </m:r>
                            <m:sSub>
                              <m:sSubPr>
                                <m:ctrlPr>
                                  <a:rPr lang="en-US" sz="2000" i="1">
                                    <a:latin typeface="Cambria Math"/>
                                  </a:rPr>
                                </m:ctrlPr>
                              </m:sSubPr>
                              <m:e>
                                <m:r>
                                  <a:rPr lang="en-US" sz="2000" i="1">
                                    <a:latin typeface="Cambria Math"/>
                                  </a:rPr>
                                  <m:t>𝜃</m:t>
                                </m:r>
                              </m:e>
                              <m:sub>
                                <m:r>
                                  <a:rPr lang="en-US" sz="2000" i="1">
                                    <a:latin typeface="Cambria Math"/>
                                  </a:rPr>
                                  <m:t>𝑖𝑗</m:t>
                                </m:r>
                              </m:sub>
                            </m:sSub>
                          </m:e>
                        </m:d>
                      </m:e>
                    </m:func>
                    <m:r>
                      <a:rPr lang="en-US" sz="2000" i="1">
                        <a:latin typeface="Cambria Math"/>
                      </a:rPr>
                      <m:t>∙</m:t>
                    </m:r>
                    <m:d>
                      <m:dPr>
                        <m:ctrlPr>
                          <a:rPr lang="en-US" sz="2000" i="1">
                            <a:latin typeface="Cambria Math"/>
                          </a:rPr>
                        </m:ctrlPr>
                      </m:dPr>
                      <m:e>
                        <m:r>
                          <a:rPr lang="en-US" sz="2000" i="1">
                            <a:latin typeface="Cambria Math"/>
                          </a:rPr>
                          <m:t>0.6728+</m:t>
                        </m:r>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i="1">
                                    <a:latin typeface="Cambria Math"/>
                                  </a:rPr>
                                  <m:t>2</m:t>
                                </m:r>
                              </m:num>
                              <m:den>
                                <m:sSub>
                                  <m:sSubPr>
                                    <m:ctrlPr>
                                      <a:rPr lang="en-US" sz="2000" i="1">
                                        <a:latin typeface="Cambria Math"/>
                                      </a:rPr>
                                    </m:ctrlPr>
                                  </m:sSubPr>
                                  <m:e>
                                    <m:r>
                                      <a:rPr lang="en-US" sz="2000" i="1">
                                        <a:latin typeface="Cambria Math"/>
                                      </a:rPr>
                                      <m:t>𝑘</m:t>
                                    </m:r>
                                  </m:e>
                                  <m:sub>
                                    <m:r>
                                      <a:rPr lang="en-US" sz="2000" i="1">
                                        <a:latin typeface="Cambria Math"/>
                                      </a:rPr>
                                      <m:t>𝑖𝑗</m:t>
                                    </m:r>
                                  </m:sub>
                                </m:sSub>
                              </m:den>
                            </m:f>
                          </m:e>
                        </m:func>
                      </m:e>
                    </m:d>
                  </m:oMath>
                </a14:m>
                <a:r>
                  <a:rPr lang="en-US" sz="2000" dirty="0" smtClean="0">
                    <a:latin typeface="Times New Roman" pitchFamily="18" charset="0"/>
                    <a:cs typeface="Times New Roman" pitchFamily="18" charset="0"/>
                  </a:rPr>
                  <a:t>	</a:t>
                </a:r>
                <a:r>
                  <a:rPr lang="en-US" sz="2000" dirty="0" smtClean="0">
                    <a:latin typeface="Times New Roman" pitchFamily="18" charset="0"/>
                    <a:cs typeface="Times New Roman" pitchFamily="18" charset="0"/>
                  </a:rPr>
                  <a:t>	(</a:t>
                </a:r>
                <a:r>
                  <a:rPr lang="en-US" sz="2000" dirty="0" smtClean="0">
                    <a:latin typeface="Times New Roman" pitchFamily="18" charset="0"/>
                    <a:cs typeface="Times New Roman" pitchFamily="18" charset="0"/>
                  </a:rPr>
                  <a:t>18) </a:t>
                </a:r>
                <a:endParaRPr lang="en-US" sz="2000" dirty="0">
                  <a:latin typeface="Times New Roman" pitchFamily="18" charset="0"/>
                  <a:cs typeface="Times New Roman" pitchFamily="18" charset="0"/>
                </a:endParaRPr>
              </a:p>
              <a:p>
                <a:pPr algn="just">
                  <a:spcAft>
                    <a:spcPts val="1200"/>
                  </a:spcAft>
                </a:pPr>
                <a14:m>
                  <m:oMath xmlns:m="http://schemas.openxmlformats.org/officeDocument/2006/math">
                    <m:sSub>
                      <m:sSubPr>
                        <m:ctrlPr>
                          <a:rPr lang="en-US" sz="2000" i="1">
                            <a:latin typeface="Cambria Math"/>
                          </a:rPr>
                        </m:ctrlPr>
                      </m:sSubPr>
                      <m:e>
                        <m:r>
                          <a:rPr lang="en-US" sz="2000" i="1">
                            <a:latin typeface="Cambria Math"/>
                          </a:rPr>
                          <m:t>𝑄</m:t>
                        </m:r>
                      </m:e>
                      <m:sub>
                        <m:r>
                          <a:rPr lang="en-US" sz="2000" i="1">
                            <a:latin typeface="Cambria Math"/>
                          </a:rPr>
                          <m:t>𝑖𝑗</m:t>
                        </m:r>
                      </m:sub>
                    </m:sSub>
                    <m:r>
                      <a:rPr lang="en-US" sz="2000" i="1">
                        <a:latin typeface="Cambria Math"/>
                      </a:rPr>
                      <m:t>=−0.0386+</m:t>
                    </m:r>
                    <m:f>
                      <m:fPr>
                        <m:ctrlPr>
                          <a:rPr lang="en-US" sz="2000" i="1">
                            <a:latin typeface="Cambria Math"/>
                          </a:rPr>
                        </m:ctrlPr>
                      </m:fPr>
                      <m:num>
                        <m:r>
                          <a:rPr lang="en-US" sz="2000" i="1">
                            <a:latin typeface="Cambria Math"/>
                          </a:rPr>
                          <m:t>1</m:t>
                        </m:r>
                      </m:num>
                      <m:den>
                        <m:r>
                          <a:rPr lang="en-US" sz="2000" i="1">
                            <a:latin typeface="Cambria Math"/>
                          </a:rPr>
                          <m:t>2</m:t>
                        </m:r>
                      </m:den>
                    </m:f>
                    <m:r>
                      <a:rPr lang="en-US" sz="2000" i="1">
                        <a:latin typeface="Cambria Math"/>
                      </a:rPr>
                      <m:t>∙</m:t>
                    </m:r>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i="1">
                                <a:latin typeface="Cambria Math"/>
                              </a:rPr>
                              <m:t>2</m:t>
                            </m:r>
                          </m:num>
                          <m:den>
                            <m:sSub>
                              <m:sSubPr>
                                <m:ctrlPr>
                                  <a:rPr lang="en-US" sz="2000" i="1">
                                    <a:latin typeface="Cambria Math"/>
                                  </a:rPr>
                                </m:ctrlPr>
                              </m:sSubPr>
                              <m:e>
                                <m:r>
                                  <a:rPr lang="en-US" sz="2000" i="1">
                                    <a:latin typeface="Cambria Math"/>
                                  </a:rPr>
                                  <m:t>𝑘</m:t>
                                </m:r>
                              </m:e>
                              <m:sub>
                                <m:r>
                                  <a:rPr lang="en-US" sz="2000" i="1">
                                    <a:latin typeface="Cambria Math"/>
                                  </a:rPr>
                                  <m:t>𝑖𝑗</m:t>
                                </m:r>
                              </m:sub>
                            </m:sSub>
                          </m:den>
                        </m:f>
                      </m:e>
                    </m:func>
                    <m:r>
                      <a:rPr lang="en-US" sz="2000" i="1">
                        <a:latin typeface="Cambria Math"/>
                      </a:rPr>
                      <m:t>+</m:t>
                    </m:r>
                    <m:f>
                      <m:fPr>
                        <m:ctrlPr>
                          <a:rPr lang="en-US" sz="2000" i="1">
                            <a:latin typeface="Cambria Math"/>
                          </a:rPr>
                        </m:ctrlPr>
                      </m:fPr>
                      <m:num>
                        <m:r>
                          <a:rPr lang="en-US" sz="2000" i="1">
                            <a:latin typeface="Cambria Math"/>
                          </a:rPr>
                          <m:t>1</m:t>
                        </m:r>
                      </m:num>
                      <m:den>
                        <m:r>
                          <a:rPr lang="en-US" sz="2000" i="1">
                            <a:latin typeface="Cambria Math"/>
                          </a:rPr>
                          <m:t>3</m:t>
                        </m:r>
                        <m:rad>
                          <m:radPr>
                            <m:degHide m:val="on"/>
                            <m:ctrlPr>
                              <a:rPr lang="en-US" sz="2000" i="1">
                                <a:latin typeface="Cambria Math"/>
                              </a:rPr>
                            </m:ctrlPr>
                          </m:radPr>
                          <m:deg/>
                          <m:e>
                            <m:r>
                              <a:rPr lang="en-US" sz="2000" i="1">
                                <a:latin typeface="Cambria Math"/>
                              </a:rPr>
                              <m:t>2</m:t>
                            </m:r>
                          </m:e>
                        </m:rad>
                      </m:den>
                    </m:f>
                    <m:sSub>
                      <m:sSubPr>
                        <m:ctrlPr>
                          <a:rPr lang="en-US" sz="2000" i="1">
                            <a:latin typeface="Cambria Math"/>
                          </a:rPr>
                        </m:ctrlPr>
                      </m:sSubPr>
                      <m:e>
                        <m:r>
                          <a:rPr lang="en-US" sz="2000" i="1">
                            <a:latin typeface="Cambria Math"/>
                          </a:rPr>
                          <m:t>𝑘</m:t>
                        </m:r>
                      </m:e>
                      <m:sub>
                        <m:r>
                          <a:rPr lang="en-US" sz="2000" i="1">
                            <a:latin typeface="Cambria Math"/>
                          </a:rPr>
                          <m:t>𝑖𝑗</m:t>
                        </m:r>
                      </m:sub>
                    </m:sSub>
                    <m:func>
                      <m:funcPr>
                        <m:ctrlPr>
                          <a:rPr lang="en-US" sz="2000" i="1">
                            <a:latin typeface="Cambria Math"/>
                          </a:rPr>
                        </m:ctrlPr>
                      </m:funcPr>
                      <m:fName>
                        <m:r>
                          <m:rPr>
                            <m:sty m:val="p"/>
                          </m:rPr>
                          <a:rPr lang="en-US" sz="2000">
                            <a:latin typeface="Cambria Math"/>
                          </a:rPr>
                          <m:t>cos</m:t>
                        </m:r>
                      </m:fName>
                      <m:e>
                        <m:d>
                          <m:dPr>
                            <m:ctrlPr>
                              <a:rPr lang="en-US" sz="2000" i="1">
                                <a:latin typeface="Cambria Math"/>
                              </a:rPr>
                            </m:ctrlPr>
                          </m:dPr>
                          <m:e>
                            <m:sSub>
                              <m:sSubPr>
                                <m:ctrlPr>
                                  <a:rPr lang="en-US" sz="2000" i="1">
                                    <a:latin typeface="Cambria Math"/>
                                  </a:rPr>
                                </m:ctrlPr>
                              </m:sSubPr>
                              <m:e>
                                <m:r>
                                  <a:rPr lang="en-US" sz="2000" i="1">
                                    <a:latin typeface="Cambria Math"/>
                                  </a:rPr>
                                  <m:t>𝜃</m:t>
                                </m:r>
                              </m:e>
                              <m:sub>
                                <m:r>
                                  <a:rPr lang="en-US" sz="2000" i="1">
                                    <a:latin typeface="Cambria Math"/>
                                  </a:rPr>
                                  <m:t>𝑖𝑗</m:t>
                                </m:r>
                              </m:sub>
                            </m:sSub>
                          </m:e>
                        </m:d>
                      </m:e>
                    </m:func>
                  </m:oMath>
                </a14:m>
                <a:r>
                  <a:rPr lang="en-US" sz="2000" dirty="0" smtClean="0"/>
                  <a:t>			</a:t>
                </a:r>
                <a:r>
                  <a:rPr lang="en-US" sz="2000" dirty="0" smtClean="0">
                    <a:latin typeface="Times New Roman" pitchFamily="18" charset="0"/>
                    <a:cs typeface="Times New Roman" pitchFamily="18" charset="0"/>
                  </a:rPr>
                  <a:t>(19) </a:t>
                </a:r>
                <a:endParaRPr lang="en-US" sz="2000" dirty="0">
                  <a:latin typeface="Times New Roman" pitchFamily="18" charset="0"/>
                  <a:cs typeface="Times New Roman" pitchFamily="18" charset="0"/>
                </a:endParaRPr>
              </a:p>
              <a:p>
                <a:pPr algn="just">
                  <a:spcAft>
                    <a:spcPts val="1200"/>
                  </a:spcAft>
                </a:pPr>
                <a14:m>
                  <m:oMath xmlns:m="http://schemas.openxmlformats.org/officeDocument/2006/math">
                    <m:sSub>
                      <m:sSubPr>
                        <m:ctrlPr>
                          <a:rPr lang="en-US" sz="2000" i="1">
                            <a:latin typeface="Cambria Math"/>
                          </a:rPr>
                        </m:ctrlPr>
                      </m:sSubPr>
                      <m:e>
                        <m:r>
                          <a:rPr lang="en-US" sz="2000" i="1">
                            <a:latin typeface="Cambria Math"/>
                          </a:rPr>
                          <m:t>𝑘</m:t>
                        </m:r>
                      </m:e>
                      <m:sub>
                        <m:r>
                          <a:rPr lang="en-US" sz="2000" i="1">
                            <a:latin typeface="Cambria Math"/>
                          </a:rPr>
                          <m:t>𝑖𝑗</m:t>
                        </m:r>
                      </m:sub>
                    </m:sSub>
                    <m:r>
                      <a:rPr lang="en-US" sz="2000" i="1">
                        <a:latin typeface="Cambria Math"/>
                      </a:rPr>
                      <m:t>=8.565×</m:t>
                    </m:r>
                    <m:sSup>
                      <m:sSupPr>
                        <m:ctrlPr>
                          <a:rPr lang="en-US" sz="2000" i="1">
                            <a:latin typeface="Cambria Math"/>
                          </a:rPr>
                        </m:ctrlPr>
                      </m:sSupPr>
                      <m:e>
                        <m:r>
                          <a:rPr lang="en-US" sz="2000" i="1">
                            <a:latin typeface="Cambria Math"/>
                          </a:rPr>
                          <m:t>10</m:t>
                        </m:r>
                      </m:e>
                      <m:sup>
                        <m:r>
                          <a:rPr lang="en-US" sz="2000" i="1">
                            <a:latin typeface="Cambria Math"/>
                          </a:rPr>
                          <m:t>−4</m:t>
                        </m:r>
                      </m:sup>
                    </m:sSup>
                    <m:r>
                      <a:rPr lang="en-US" sz="2000" i="1">
                        <a:latin typeface="Cambria Math"/>
                      </a:rPr>
                      <m:t>∙</m:t>
                    </m:r>
                    <m:sSub>
                      <m:sSubPr>
                        <m:ctrlPr>
                          <a:rPr lang="en-US" sz="2000" i="1">
                            <a:latin typeface="Cambria Math"/>
                          </a:rPr>
                        </m:ctrlPr>
                      </m:sSubPr>
                      <m:e>
                        <m:r>
                          <a:rPr lang="en-US" sz="2000" i="1">
                            <a:latin typeface="Cambria Math"/>
                          </a:rPr>
                          <m:t>𝑆</m:t>
                        </m:r>
                      </m:e>
                      <m:sub>
                        <m:r>
                          <a:rPr lang="en-US" sz="2000" i="1">
                            <a:latin typeface="Cambria Math"/>
                          </a:rPr>
                          <m:t>𝑖𝑗</m:t>
                        </m:r>
                      </m:sub>
                    </m:sSub>
                    <m:r>
                      <a:rPr lang="en-US" sz="2000" i="1">
                        <a:latin typeface="Cambria Math"/>
                      </a:rPr>
                      <m:t>∙</m:t>
                    </m:r>
                    <m:rad>
                      <m:radPr>
                        <m:degHide m:val="on"/>
                        <m:ctrlPr>
                          <a:rPr lang="en-US" sz="2000" i="1">
                            <a:latin typeface="Cambria Math"/>
                          </a:rPr>
                        </m:ctrlPr>
                      </m:radPr>
                      <m:deg/>
                      <m:e>
                        <m:f>
                          <m:fPr>
                            <m:ctrlPr>
                              <a:rPr lang="en-US" sz="2000" i="1">
                                <a:latin typeface="Cambria Math"/>
                              </a:rPr>
                            </m:ctrlPr>
                          </m:fPr>
                          <m:num>
                            <m:r>
                              <a:rPr lang="en-US" sz="2000" i="1">
                                <a:latin typeface="Cambria Math"/>
                              </a:rPr>
                              <m:t>𝑓</m:t>
                            </m:r>
                          </m:num>
                          <m:den>
                            <m:r>
                              <a:rPr lang="en-US" sz="2000" i="1">
                                <a:latin typeface="Cambria Math"/>
                              </a:rPr>
                              <m:t>𝑝</m:t>
                            </m:r>
                          </m:den>
                        </m:f>
                      </m:e>
                    </m:rad>
                  </m:oMath>
                </a14:m>
                <a:r>
                  <a:rPr lang="en-US" sz="2000" dirty="0"/>
                  <a:t> </a:t>
                </a:r>
                <a:r>
                  <a:rPr lang="en-US" sz="2000" dirty="0" smtClean="0"/>
                  <a:t>					</a:t>
                </a:r>
                <a:r>
                  <a:rPr lang="en-US" sz="2000" dirty="0" smtClean="0">
                    <a:latin typeface="Times New Roman" pitchFamily="18" charset="0"/>
                    <a:cs typeface="Times New Roman" pitchFamily="18" charset="0"/>
                  </a:rPr>
                  <a:t>(20)</a:t>
                </a:r>
                <a:endParaRPr lang="en-US" sz="2000" dirty="0">
                  <a:latin typeface="Times New Roman" pitchFamily="18" charset="0"/>
                  <a:cs typeface="Times New Roman" pitchFamily="18" charset="0"/>
                </a:endParaRPr>
              </a:p>
            </p:txBody>
          </p:sp>
        </mc:Choice>
        <mc:Fallback>
          <p:sp>
            <p:nvSpPr>
              <p:cNvPr id="2" name="Rectangle 1"/>
              <p:cNvSpPr>
                <a:spLocks noRot="1" noChangeAspect="1" noMove="1" noResize="1" noEditPoints="1" noAdjustHandles="1" noChangeArrowheads="1" noChangeShapeType="1" noTextEdit="1"/>
              </p:cNvSpPr>
              <p:nvPr/>
            </p:nvSpPr>
            <p:spPr>
              <a:xfrm>
                <a:off x="533400" y="1981200"/>
                <a:ext cx="8305800" cy="3288464"/>
              </a:xfrm>
              <a:prstGeom prst="rect">
                <a:avLst/>
              </a:prstGeom>
              <a:blipFill rotWithShape="1">
                <a:blip r:embed="rId3"/>
                <a:stretch>
                  <a:fillRect l="-1175" t="-1484"/>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B6F15528-21DE-4FAA-801E-634DDDAF4B2B}" type="slidenum">
              <a:rPr lang="en-US" smtClean="0"/>
              <a:pPr/>
              <a:t>22</a:t>
            </a:fld>
            <a:endParaRPr lang="en-US"/>
          </a:p>
        </p:txBody>
      </p:sp>
      <p:sp>
        <p:nvSpPr>
          <p:cNvPr id="8" name="TextBox 7"/>
          <p:cNvSpPr txBox="1"/>
          <p:nvPr/>
        </p:nvSpPr>
        <p:spPr>
          <a:xfrm>
            <a:off x="0" y="294382"/>
            <a:ext cx="9144000" cy="1077218"/>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Series </a:t>
            </a:r>
            <a:r>
              <a:rPr lang="en-US" sz="3200" dirty="0" smtClean="0">
                <a:latin typeface="Times New Roman" pitchFamily="18" charset="0"/>
                <a:cs typeface="Times New Roman" pitchFamily="18" charset="0"/>
              </a:rPr>
              <a:t>Impedance </a:t>
            </a:r>
            <a:r>
              <a:rPr lang="en-US" sz="3200" dirty="0" smtClean="0">
                <a:latin typeface="Times New Roman" pitchFamily="18" charset="0"/>
                <a:cs typeface="Times New Roman" pitchFamily="18" charset="0"/>
              </a:rPr>
              <a:t>of Overhead </a:t>
            </a:r>
            <a:r>
              <a:rPr lang="en-US" sz="3200" dirty="0" smtClean="0">
                <a:latin typeface="Times New Roman" pitchFamily="18" charset="0"/>
                <a:cs typeface="Times New Roman" pitchFamily="18" charset="0"/>
              </a:rPr>
              <a:t>Lines</a:t>
            </a:r>
          </a:p>
          <a:p>
            <a:pPr marL="342900" indent="-342900" algn="ctr"/>
            <a:r>
              <a:rPr lang="en-US" sz="3200" dirty="0">
                <a:latin typeface="Times New Roman" pitchFamily="18" charset="0"/>
                <a:cs typeface="Times New Roman" pitchFamily="18" charset="0"/>
              </a:rPr>
              <a:t>Carson’s Equations</a:t>
            </a:r>
          </a:p>
        </p:txBody>
      </p:sp>
    </p:spTree>
    <p:extLst>
      <p:ext uri="{BB962C8B-B14F-4D97-AF65-F5344CB8AC3E}">
        <p14:creationId xmlns:p14="http://schemas.microsoft.com/office/powerpoint/2010/main" val="2918297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228600" y="1470422"/>
            <a:ext cx="8763000" cy="4678204"/>
          </a:xfrm>
          <a:prstGeom prst="rect">
            <a:avLst/>
          </a:prstGeom>
          <a:noFill/>
        </p:spPr>
        <p:txBody>
          <a:bodyPr wrap="square" rtlCol="0">
            <a:spAutoFit/>
          </a:bodyPr>
          <a:lstStyle/>
          <a:p>
            <a:pPr lvl="1"/>
            <a:endParaRPr lang="en-US" sz="2800" dirty="0" smtClean="0">
              <a:latin typeface="Times New Roman" pitchFamily="18" charset="0"/>
              <a:cs typeface="Times New Roman" pitchFamily="18" charset="0"/>
            </a:endParaRPr>
          </a:p>
          <a:p>
            <a:pPr marL="342900" lvl="2" indent="-342900">
              <a:buFont typeface="Arial" pitchFamily="34" charset="0"/>
              <a:buChar char="•"/>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000" dirty="0" smtClean="0">
                <a:latin typeface="Times New Roman" pitchFamily="18" charset="0"/>
                <a:cs typeface="Times New Roman" pitchFamily="18" charset="0"/>
              </a:rPr>
              <a:t>Figure 16.0 shows a center-tapped transformer serving a load through a triplex secondary. </a:t>
            </a:r>
          </a:p>
          <a:p>
            <a:pPr marL="800100" lvl="3" indent="-342900"/>
            <a:endParaRPr lang="en-US" sz="2000" b="1" dirty="0" smtClean="0">
              <a:solidFill>
                <a:srgbClr val="FF0000"/>
              </a:solidFill>
            </a:endParaRPr>
          </a:p>
          <a:p>
            <a:pPr marL="800100" lvl="3" indent="-342900"/>
            <a:r>
              <a:rPr lang="en-US" sz="2000" b="1" dirty="0" smtClean="0">
                <a:solidFill>
                  <a:srgbClr val="FF0000"/>
                </a:solidFill>
              </a:rPr>
              <a:t>	</a:t>
            </a:r>
          </a:p>
          <a:p>
            <a:pPr marL="342900" lvl="2" indent="-342900">
              <a:buFont typeface="Arial" pitchFamily="34" charset="0"/>
              <a:buChar char="•"/>
            </a:pPr>
            <a:endParaRPr lang="en-US" dirty="0" smtClean="0"/>
          </a:p>
          <a:p>
            <a:pPr marL="800100" lvl="3" indent="-342900">
              <a:buFont typeface="Arial" pitchFamily="34" charset="0"/>
              <a:buChar char="•"/>
            </a:pPr>
            <a:endParaRPr lang="en-US" dirty="0" smtClean="0"/>
          </a:p>
          <a:p>
            <a:pPr marL="800100" lvl="3" indent="-342900"/>
            <a:endParaRPr lang="en-US" b="1" dirty="0" smtClean="0">
              <a:solidFill>
                <a:srgbClr val="FF0000"/>
              </a:solidFill>
            </a:endParaRPr>
          </a:p>
          <a:p>
            <a:pPr lvl="1"/>
            <a:endParaRPr lang="en-US" sz="2800" dirty="0" smtClean="0"/>
          </a:p>
          <a:p>
            <a:pPr lvl="1"/>
            <a:endParaRPr lang="en-US" sz="2800" dirty="0" smtClean="0"/>
          </a:p>
          <a:p>
            <a:pPr marL="457200" lvl="4"/>
            <a:endParaRPr lang="en-US" sz="2800" dirty="0" smtClean="0"/>
          </a:p>
          <a:p>
            <a:pPr marL="457200" lvl="4"/>
            <a:r>
              <a:rPr lang="en-US" sz="2000" dirty="0" smtClean="0">
                <a:latin typeface="Times New Roman" pitchFamily="18" charset="0"/>
                <a:cs typeface="Times New Roman" pitchFamily="18" charset="0"/>
              </a:rPr>
              <a:t>Figure </a:t>
            </a:r>
            <a:r>
              <a:rPr lang="en-US" sz="2000" dirty="0" smtClean="0">
                <a:latin typeface="Times New Roman" pitchFamily="18" charset="0"/>
                <a:cs typeface="Times New Roman" pitchFamily="18" charset="0"/>
              </a:rPr>
              <a:t>16.0</a:t>
            </a:r>
          </a:p>
        </p:txBody>
      </p:sp>
      <p:sp>
        <p:nvSpPr>
          <p:cNvPr id="6" name="TextBox 5"/>
          <p:cNvSpPr txBox="1"/>
          <p:nvPr/>
        </p:nvSpPr>
        <p:spPr>
          <a:xfrm>
            <a:off x="0" y="381000"/>
            <a:ext cx="9144000" cy="1077218"/>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a:t>
            </a:r>
            <a:r>
              <a:rPr lang="en-US" sz="3200" dirty="0" smtClean="0">
                <a:latin typeface="Times New Roman" pitchFamily="18" charset="0"/>
                <a:cs typeface="Times New Roman" pitchFamily="18" charset="0"/>
              </a:rPr>
              <a:t>Transformer</a:t>
            </a:r>
          </a:p>
          <a:p>
            <a:pPr marL="0" lvl="1" algn="ctr"/>
            <a:r>
              <a:rPr lang="en-US" sz="2400" dirty="0">
                <a:latin typeface="Times New Roman" pitchFamily="18" charset="0"/>
                <a:cs typeface="Times New Roman" pitchFamily="18" charset="0"/>
              </a:rPr>
              <a:t>Center-Tapped Transformer Serving Loads through a Triplex </a:t>
            </a:r>
            <a:r>
              <a:rPr lang="en-US" sz="2400" dirty="0" smtClean="0">
                <a:latin typeface="Times New Roman" pitchFamily="18" charset="0"/>
                <a:cs typeface="Times New Roman" pitchFamily="18" charset="0"/>
              </a:rPr>
              <a:t>Secondary</a:t>
            </a:r>
            <a:r>
              <a:rPr lang="en-US" sz="3200" dirty="0" smtClean="0">
                <a:latin typeface="Times New Roman" pitchFamily="18" charset="0"/>
                <a:cs typeface="Times New Roman" pitchFamily="18" charset="0"/>
              </a:rPr>
              <a:t> </a:t>
            </a:r>
            <a:endParaRPr lang="en-US" sz="3200" dirty="0">
              <a:latin typeface="Times New Roman" pitchFamily="18" charset="0"/>
              <a:cs typeface="Times New Roman" pitchFamily="18" charset="0"/>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2819400"/>
            <a:ext cx="8229600" cy="2963686"/>
          </a:xfrm>
          <a:prstGeom prst="rect">
            <a:avLst/>
          </a:prstGeom>
        </p:spPr>
      </p:pic>
      <p:sp>
        <p:nvSpPr>
          <p:cNvPr id="3" name="Slide Number Placeholder 2"/>
          <p:cNvSpPr>
            <a:spLocks noGrp="1"/>
          </p:cNvSpPr>
          <p:nvPr>
            <p:ph type="sldNum" sz="quarter" idx="12"/>
          </p:nvPr>
        </p:nvSpPr>
        <p:spPr/>
        <p:txBody>
          <a:bodyPr/>
          <a:lstStyle/>
          <a:p>
            <a:fld id="{B6F15528-21DE-4FAA-801E-634DDDAF4B2B}" type="slidenum">
              <a:rPr lang="en-US" smtClean="0"/>
              <a:pPr/>
              <a:t>220</a:t>
            </a:fld>
            <a:endParaRPr lang="en-US"/>
          </a:p>
        </p:txBody>
      </p:sp>
    </p:spTree>
    <p:extLst>
      <p:ext uri="{BB962C8B-B14F-4D97-AF65-F5344CB8AC3E}">
        <p14:creationId xmlns:p14="http://schemas.microsoft.com/office/powerpoint/2010/main" val="246800176"/>
      </p:ext>
    </p:extLst>
  </p:cSld>
  <p:clrMapOvr>
    <a:masterClrMapping/>
  </p:clrMapOvr>
  <p:timing>
    <p:tnLst>
      <p:par>
        <p:cT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08498" y="3397984"/>
            <a:ext cx="7616302" cy="1631216"/>
          </a:xfrm>
          <a:prstGeom prst="rect">
            <a:avLst/>
          </a:prstGeom>
        </p:spPr>
        <p:txBody>
          <a:bodyPr wrap="square">
            <a:spAutoFit/>
          </a:bodyPr>
          <a:lstStyle/>
          <a:p>
            <a:pPr marL="342900" lvl="2" indent="-342900">
              <a:buFont typeface="Wingdings" pitchFamily="2" charset="2"/>
              <a:buChar char="Ø"/>
            </a:pPr>
            <a:r>
              <a:rPr lang="en-US" sz="2000" dirty="0" smtClean="0">
                <a:latin typeface="Times New Roman" pitchFamily="18" charset="0"/>
                <a:cs typeface="Times New Roman" pitchFamily="18" charset="0"/>
              </a:rPr>
              <a:t>The </a:t>
            </a:r>
            <a:r>
              <a:rPr lang="en-US" sz="2000" dirty="0">
                <a:latin typeface="Times New Roman" pitchFamily="18" charset="0"/>
                <a:cs typeface="Times New Roman" pitchFamily="18" charset="0"/>
              </a:rPr>
              <a:t>impedance matrix of the triplex secondary is determined using </a:t>
            </a:r>
            <a:r>
              <a:rPr lang="en-US" sz="2000" dirty="0" smtClean="0">
                <a:latin typeface="Times New Roman" pitchFamily="18" charset="0"/>
                <a:cs typeface="Times New Roman" pitchFamily="18" charset="0"/>
              </a:rPr>
              <a:t>Carson’s equation. </a:t>
            </a:r>
            <a:endParaRPr lang="en-US" sz="2000" dirty="0" smtClean="0">
              <a:latin typeface="Times New Roman" pitchFamily="18" charset="0"/>
              <a:cs typeface="Times New Roman" pitchFamily="18" charset="0"/>
            </a:endParaRPr>
          </a:p>
          <a:p>
            <a:pPr marL="342900" lvl="2" indent="-342900">
              <a:buFont typeface="Wingdings" pitchFamily="2" charset="2"/>
              <a:buChar char="Ø"/>
            </a:pPr>
            <a:endParaRPr lang="en-US" sz="2000" dirty="0">
              <a:latin typeface="Times New Roman" pitchFamily="18" charset="0"/>
              <a:cs typeface="Times New Roman" pitchFamily="18" charset="0"/>
            </a:endParaRPr>
          </a:p>
          <a:p>
            <a:pPr marL="342900" lvl="2" indent="-342900">
              <a:buFont typeface="Wingdings" pitchFamily="2" charset="2"/>
              <a:buChar char="Ø"/>
            </a:pPr>
            <a:r>
              <a:rPr lang="en-US" sz="2000" dirty="0" smtClean="0">
                <a:latin typeface="Times New Roman" pitchFamily="18" charset="0"/>
                <a:cs typeface="Times New Roman" pitchFamily="18" charset="0"/>
              </a:rPr>
              <a:t>Apply Carson’s equations:</a:t>
            </a:r>
            <a:endParaRPr lang="en-US" sz="2000" dirty="0">
              <a:latin typeface="Times New Roman" pitchFamily="18" charset="0"/>
              <a:cs typeface="Times New Roman" pitchFamily="18" charset="0"/>
            </a:endParaRPr>
          </a:p>
          <a:p>
            <a:pPr marL="342900" lvl="2" indent="-342900">
              <a:buFont typeface="Arial" pitchFamily="34" charset="0"/>
              <a:buChar char="•"/>
            </a:pPr>
            <a:endParaRPr lang="en-US" sz="2000"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74960" y="1674864"/>
            <a:ext cx="1699893" cy="1631309"/>
          </a:xfrm>
          <a:prstGeom prst="rect">
            <a:avLst/>
          </a:prstGeom>
        </p:spPr>
      </p:pic>
      <p:sp>
        <p:nvSpPr>
          <p:cNvPr id="7" name="TextBox 6"/>
          <p:cNvSpPr txBox="1"/>
          <p:nvPr/>
        </p:nvSpPr>
        <p:spPr>
          <a:xfrm>
            <a:off x="381000" y="1953161"/>
            <a:ext cx="4796902" cy="1323439"/>
          </a:xfrm>
          <a:prstGeom prst="rect">
            <a:avLst/>
          </a:prstGeom>
          <a:noFill/>
        </p:spPr>
        <p:txBody>
          <a:bodyPr wrap="square" rtlCol="0">
            <a:spAutoFit/>
          </a:bodyPr>
          <a:lstStyle/>
          <a:p>
            <a:pPr marL="342900" lvl="2" indent="-342900">
              <a:buFont typeface="Wingdings" pitchFamily="2" charset="2"/>
              <a:buChar char="Ø"/>
            </a:pPr>
            <a:r>
              <a:rPr lang="en-US" sz="2000" dirty="0">
                <a:latin typeface="Times New Roman" pitchFamily="18" charset="0"/>
                <a:cs typeface="Times New Roman" pitchFamily="18" charset="0"/>
              </a:rPr>
              <a:t>A triplex secondary consisting of two insulated conductors and one un-insulated neutral conductor is as shown in Figure </a:t>
            </a:r>
            <a:r>
              <a:rPr lang="en-US" sz="2000" dirty="0" smtClean="0">
                <a:latin typeface="Times New Roman" pitchFamily="18" charset="0"/>
                <a:cs typeface="Times New Roman" pitchFamily="18" charset="0"/>
              </a:rPr>
              <a:t>17.0</a:t>
            </a:r>
            <a:r>
              <a:rPr lang="en-US" sz="2000" dirty="0" smtClean="0">
                <a:latin typeface="Times New Roman" pitchFamily="18" charset="0"/>
                <a:cs typeface="Times New Roman" pitchFamily="18" charset="0"/>
              </a:rPr>
              <a:t>.]</a:t>
            </a:r>
          </a:p>
        </p:txBody>
      </p:sp>
      <p:sp>
        <p:nvSpPr>
          <p:cNvPr id="8" name="TextBox 7"/>
          <p:cNvSpPr txBox="1"/>
          <p:nvPr/>
        </p:nvSpPr>
        <p:spPr>
          <a:xfrm>
            <a:off x="7010400" y="2743200"/>
            <a:ext cx="15240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Figure 17.0</a:t>
            </a:r>
            <a:endParaRPr lang="en-US" sz="2000" dirty="0">
              <a:latin typeface="Times New Roman" pitchFamily="18" charset="0"/>
              <a:cs typeface="Times New Roman" pitchFamily="18" charset="0"/>
            </a:endParaRPr>
          </a:p>
        </p:txBody>
      </p:sp>
      <mc:AlternateContent xmlns:mc="http://schemas.openxmlformats.org/markup-compatibility/2006">
        <mc:Choice xmlns:a14="http://schemas.microsoft.com/office/drawing/2010/main" Requires="a14">
          <p:sp>
            <p:nvSpPr>
              <p:cNvPr id="9" name="Rectangle 8"/>
              <p:cNvSpPr/>
              <p:nvPr/>
            </p:nvSpPr>
            <p:spPr>
              <a:xfrm>
                <a:off x="0" y="4876800"/>
                <a:ext cx="9144000" cy="134966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i="1">
                              <a:latin typeface="Cambria Math"/>
                            </a:rPr>
                          </m:ctrlPr>
                        </m:sSubPr>
                        <m:e>
                          <m:r>
                            <a:rPr lang="en-US" sz="2000" i="1">
                              <a:latin typeface="Cambria Math"/>
                            </a:rPr>
                            <m:t>𝑧𝑝</m:t>
                          </m:r>
                        </m:e>
                        <m:sub>
                          <m:r>
                            <a:rPr lang="en-US" sz="2000" i="1">
                              <a:latin typeface="Cambria Math"/>
                            </a:rPr>
                            <m:t>𝑖𝑖</m:t>
                          </m:r>
                        </m:sub>
                      </m:sSub>
                      <m:r>
                        <a:rPr lang="en-US" sz="2000" i="1">
                          <a:latin typeface="Cambria Math"/>
                        </a:rPr>
                        <m:t>=</m:t>
                      </m:r>
                      <m:sSub>
                        <m:sSubPr>
                          <m:ctrlPr>
                            <a:rPr lang="en-US" sz="2000" i="1">
                              <a:latin typeface="Cambria Math"/>
                            </a:rPr>
                          </m:ctrlPr>
                        </m:sSubPr>
                        <m:e>
                          <m:r>
                            <a:rPr lang="en-US" sz="2000" i="1">
                              <a:latin typeface="Cambria Math"/>
                            </a:rPr>
                            <m:t>𝑟</m:t>
                          </m:r>
                        </m:e>
                        <m:sub>
                          <m:r>
                            <a:rPr lang="en-US" sz="2000" i="1">
                              <a:latin typeface="Cambria Math"/>
                            </a:rPr>
                            <m:t>𝑖</m:t>
                          </m:r>
                        </m:sub>
                      </m:sSub>
                      <m:r>
                        <a:rPr lang="en-US" sz="2000" i="1">
                          <a:latin typeface="Cambria Math"/>
                        </a:rPr>
                        <m:t>+0.09530+</m:t>
                      </m:r>
                      <m:r>
                        <a:rPr lang="en-US" sz="2000" i="1">
                          <a:latin typeface="Cambria Math"/>
                        </a:rPr>
                        <m:t>𝑗</m:t>
                      </m:r>
                      <m:r>
                        <a:rPr lang="en-US" sz="2000" i="1">
                          <a:latin typeface="Cambria Math"/>
                        </a:rPr>
                        <m:t>0.12134</m:t>
                      </m:r>
                      <m:d>
                        <m:dPr>
                          <m:ctrlPr>
                            <a:rPr lang="en-US" sz="2000" i="1">
                              <a:latin typeface="Cambria Math"/>
                            </a:rPr>
                          </m:ctrlPr>
                        </m:dPr>
                        <m:e>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𝐺𝑀𝑅</m:t>
                                      </m:r>
                                    </m:e>
                                    <m:sub>
                                      <m:r>
                                        <a:rPr lang="en-US" sz="2000" i="1">
                                          <a:latin typeface="Cambria Math"/>
                                        </a:rPr>
                                        <m:t>𝑖</m:t>
                                      </m:r>
                                    </m:sub>
                                  </m:sSub>
                                </m:den>
                              </m:f>
                              <m:r>
                                <a:rPr lang="en-US" sz="2000" i="1">
                                  <a:latin typeface="Cambria Math"/>
                                </a:rPr>
                                <m:t>+7.93402</m:t>
                              </m:r>
                            </m:e>
                          </m:func>
                        </m:e>
                      </m:d>
                    </m:oMath>
                  </m:oMathPara>
                </a14:m>
                <a:endParaRPr lang="en-US" sz="2000" dirty="0"/>
              </a:p>
              <a:p>
                <a:r>
                  <a:rPr lang="en-US" sz="2000" dirty="0"/>
                  <a:t>	</a:t>
                </a:r>
                <a:r>
                  <a:rPr lang="en-US" sz="2000" dirty="0" smtClean="0"/>
                  <a:t>	</a:t>
                </a:r>
                <a14:m>
                  <m:oMath xmlns:m="http://schemas.openxmlformats.org/officeDocument/2006/math">
                    <m:sSub>
                      <m:sSubPr>
                        <m:ctrlPr>
                          <a:rPr lang="en-US" sz="2000" i="1">
                            <a:latin typeface="Cambria Math"/>
                          </a:rPr>
                        </m:ctrlPr>
                      </m:sSubPr>
                      <m:e>
                        <m:r>
                          <a:rPr lang="en-US" sz="2000" i="1">
                            <a:latin typeface="Cambria Math"/>
                          </a:rPr>
                          <m:t>𝑧𝑝</m:t>
                        </m:r>
                      </m:e>
                      <m:sub>
                        <m:r>
                          <a:rPr lang="en-US" sz="2000" i="1">
                            <a:latin typeface="Cambria Math"/>
                          </a:rPr>
                          <m:t>𝑖𝑗</m:t>
                        </m:r>
                      </m:sub>
                    </m:sSub>
                    <m:r>
                      <a:rPr lang="en-US" sz="2000" i="1">
                        <a:latin typeface="Cambria Math"/>
                      </a:rPr>
                      <m:t>=0.09530+</m:t>
                    </m:r>
                    <m:r>
                      <a:rPr lang="en-US" sz="2000" i="1">
                        <a:latin typeface="Cambria Math"/>
                      </a:rPr>
                      <m:t>𝑗</m:t>
                    </m:r>
                    <m:r>
                      <a:rPr lang="en-US" sz="2000" i="1">
                        <a:latin typeface="Cambria Math"/>
                      </a:rPr>
                      <m:t>0.12134</m:t>
                    </m:r>
                    <m:d>
                      <m:dPr>
                        <m:ctrlPr>
                          <a:rPr lang="en-US" sz="2000" i="1">
                            <a:latin typeface="Cambria Math"/>
                          </a:rPr>
                        </m:ctrlPr>
                      </m:dPr>
                      <m:e>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𝐷</m:t>
                                    </m:r>
                                  </m:e>
                                  <m:sub>
                                    <m:r>
                                      <a:rPr lang="en-US" sz="2000" i="1">
                                        <a:latin typeface="Cambria Math"/>
                                      </a:rPr>
                                      <m:t>𝑖𝑗</m:t>
                                    </m:r>
                                  </m:sub>
                                </m:sSub>
                              </m:den>
                            </m:f>
                            <m:r>
                              <a:rPr lang="en-US" sz="2000" i="1">
                                <a:latin typeface="Cambria Math"/>
                              </a:rPr>
                              <m:t>+7.93402</m:t>
                            </m:r>
                          </m:e>
                        </m:func>
                      </m:e>
                    </m:d>
                  </m:oMath>
                </a14:m>
                <a:endParaRPr lang="en-US" sz="2000" dirty="0"/>
              </a:p>
            </p:txBody>
          </p:sp>
        </mc:Choice>
        <mc:Fallback>
          <p:sp>
            <p:nvSpPr>
              <p:cNvPr id="9" name="Rectangle 8"/>
              <p:cNvSpPr>
                <a:spLocks noRot="1" noChangeAspect="1" noMove="1" noResize="1" noEditPoints="1" noAdjustHandles="1" noChangeArrowheads="1" noChangeShapeType="1" noTextEdit="1"/>
              </p:cNvSpPr>
              <p:nvPr/>
            </p:nvSpPr>
            <p:spPr>
              <a:xfrm>
                <a:off x="0" y="4876800"/>
                <a:ext cx="9144000" cy="1349665"/>
              </a:xfrm>
              <a:prstGeom prst="rect">
                <a:avLst/>
              </a:prstGeom>
              <a:blipFill rotWithShape="1">
                <a:blip r:embed="rId3"/>
                <a:stretch>
                  <a:fillRect/>
                </a:stretch>
              </a:blipFill>
            </p:spPr>
            <p:txBody>
              <a:bodyPr/>
              <a:lstStyle/>
              <a:p>
                <a:r>
                  <a:rPr lang="en-US">
                    <a:noFill/>
                  </a:rPr>
                  <a:t> </a:t>
                </a:r>
              </a:p>
            </p:txBody>
          </p:sp>
        </mc:Fallback>
      </mc:AlternateContent>
      <p:sp>
        <p:nvSpPr>
          <p:cNvPr id="10" name="TextBox 9"/>
          <p:cNvSpPr txBox="1"/>
          <p:nvPr/>
        </p:nvSpPr>
        <p:spPr>
          <a:xfrm>
            <a:off x="8045741" y="5579223"/>
            <a:ext cx="10668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(175)</a:t>
            </a:r>
            <a:endParaRPr lang="en-US" sz="2000" dirty="0">
              <a:latin typeface="Times New Roman" pitchFamily="18" charset="0"/>
              <a:cs typeface="Times New Roman" pitchFamily="18" charset="0"/>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pPr/>
              <a:t>221</a:t>
            </a:fld>
            <a:endParaRPr lang="en-US" dirty="0"/>
          </a:p>
        </p:txBody>
      </p:sp>
      <p:sp>
        <p:nvSpPr>
          <p:cNvPr id="11" name="TextBox 10"/>
          <p:cNvSpPr txBox="1"/>
          <p:nvPr/>
        </p:nvSpPr>
        <p:spPr>
          <a:xfrm>
            <a:off x="0" y="381000"/>
            <a:ext cx="9144000" cy="1077218"/>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a:t>
            </a:r>
            <a:r>
              <a:rPr lang="en-US" sz="3200" dirty="0" smtClean="0">
                <a:latin typeface="Times New Roman" pitchFamily="18" charset="0"/>
                <a:cs typeface="Times New Roman" pitchFamily="18" charset="0"/>
              </a:rPr>
              <a:t>Transformer</a:t>
            </a:r>
          </a:p>
          <a:p>
            <a:pPr marL="0" lvl="1" algn="ctr"/>
            <a:r>
              <a:rPr lang="en-US" sz="2400" dirty="0">
                <a:latin typeface="Times New Roman" pitchFamily="18" charset="0"/>
                <a:cs typeface="Times New Roman" pitchFamily="18" charset="0"/>
              </a:rPr>
              <a:t>Center-Tapped Transformer Serving Loads through a Triplex </a:t>
            </a:r>
            <a:r>
              <a:rPr lang="en-US" sz="2400" dirty="0" smtClean="0">
                <a:latin typeface="Times New Roman" pitchFamily="18" charset="0"/>
                <a:cs typeface="Times New Roman" pitchFamily="18" charset="0"/>
              </a:rPr>
              <a:t>Secondary</a:t>
            </a:r>
            <a:r>
              <a:rPr lang="en-US" sz="3200" dirty="0" smtClean="0">
                <a:latin typeface="Times New Roman" pitchFamily="18" charset="0"/>
                <a:cs typeface="Times New Roman" pitchFamily="18" charset="0"/>
              </a:rPr>
              <a:t> </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3336588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mc:Choice xmlns:a14="http://schemas.microsoft.com/office/drawing/2010/main" Requires="a14">
          <p:sp>
            <p:nvSpPr>
              <p:cNvPr id="7" name="TextBox 6"/>
              <p:cNvSpPr txBox="1"/>
              <p:nvPr/>
            </p:nvSpPr>
            <p:spPr>
              <a:xfrm>
                <a:off x="762000" y="1752600"/>
                <a:ext cx="8001000" cy="4666599"/>
              </a:xfrm>
              <a:prstGeom prst="rect">
                <a:avLst/>
              </a:prstGeom>
              <a:noFill/>
            </p:spPr>
            <p:txBody>
              <a:bodyPr wrap="square" rtlCol="0">
                <a:spAutoFit/>
              </a:bodyPr>
              <a:lstStyle/>
              <a:p>
                <a:pPr marL="342900" lvl="2" indent="-342900">
                  <a:buFont typeface="Wingdings" pitchFamily="2" charset="2"/>
                  <a:buChar char="Ø"/>
                </a:pPr>
                <a:r>
                  <a:rPr lang="en-US" sz="2000" dirty="0" smtClean="0">
                    <a:latin typeface="Times New Roman" pitchFamily="18" charset="0"/>
                    <a:cs typeface="Times New Roman" pitchFamily="18" charset="0"/>
                  </a:rPr>
                  <a:t>The </a:t>
                </a:r>
                <a:r>
                  <a:rPr lang="en-US" sz="2000" dirty="0" smtClean="0">
                    <a:latin typeface="Times New Roman" pitchFamily="18" charset="0"/>
                    <a:cs typeface="Times New Roman" pitchFamily="18" charset="0"/>
                  </a:rPr>
                  <a:t>secondary voltage equation in the matrix form is</a:t>
                </a:r>
                <a:r>
                  <a:rPr lang="en-US" sz="2000" dirty="0" smtClean="0">
                    <a:latin typeface="Times New Roman" pitchFamily="18" charset="0"/>
                    <a:cs typeface="Times New Roman" pitchFamily="18" charset="0"/>
                  </a:rPr>
                  <a:t>:</a:t>
                </a:r>
              </a:p>
              <a:p>
                <a:pPr marL="342900" lvl="2" indent="-342900">
                  <a:buFont typeface="Wingdings" pitchFamily="2" charset="2"/>
                  <a:buChar char="Ø"/>
                </a:pPr>
                <a:endParaRPr lang="en-US" sz="2000" dirty="0" smtClean="0">
                  <a:latin typeface="Times New Roman" pitchFamily="18" charset="0"/>
                  <a:cs typeface="Times New Roman" pitchFamily="18" charset="0"/>
                </a:endParaRPr>
              </a:p>
              <a:p>
                <a:pPr algn="ct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𝑣</m:t>
                                  </m:r>
                                </m:e>
                                <m:sub>
                                  <m:r>
                                    <a:rPr lang="en-US" sz="2000" i="1">
                                      <a:latin typeface="Cambria Math"/>
                                    </a:rPr>
                                    <m:t>1</m:t>
                                  </m:r>
                                </m:sub>
                              </m:sSub>
                            </m:e>
                          </m:mr>
                          <m:mr>
                            <m:e>
                              <m:sSub>
                                <m:sSubPr>
                                  <m:ctrlPr>
                                    <a:rPr lang="en-US" sz="2000" i="1">
                                      <a:latin typeface="Cambria Math"/>
                                    </a:rPr>
                                  </m:ctrlPr>
                                </m:sSubPr>
                                <m:e>
                                  <m:r>
                                    <a:rPr lang="en-US" sz="2000" i="1">
                                      <a:latin typeface="Cambria Math"/>
                                    </a:rPr>
                                    <m:t>𝑣</m:t>
                                  </m:r>
                                </m:e>
                                <m:sub>
                                  <m:r>
                                    <a:rPr lang="en-US" sz="2000" i="1">
                                      <a:latin typeface="Cambria Math"/>
                                    </a:rPr>
                                    <m:t>2</m:t>
                                  </m:r>
                                </m:sub>
                              </m:sSub>
                            </m:e>
                          </m:mr>
                          <m:mr>
                            <m:e>
                              <m:sSub>
                                <m:sSubPr>
                                  <m:ctrlPr>
                                    <a:rPr lang="en-US" sz="2000" i="1">
                                      <a:latin typeface="Cambria Math"/>
                                    </a:rPr>
                                  </m:ctrlPr>
                                </m:sSubPr>
                                <m:e>
                                  <m:r>
                                    <a:rPr lang="en-US" sz="2000" i="1">
                                      <a:latin typeface="Cambria Math"/>
                                    </a:rPr>
                                    <m:t>𝑣</m:t>
                                  </m:r>
                                </m:e>
                                <m:sub>
                                  <m:r>
                                    <a:rPr lang="en-US" sz="2000" i="1">
                                      <a:latin typeface="Cambria Math"/>
                                    </a:rPr>
                                    <m:t>𝑛</m:t>
                                  </m:r>
                                </m:sub>
                              </m:sSub>
                            </m:e>
                          </m:mr>
                        </m:m>
                      </m:e>
                    </m:d>
                    <m:r>
                      <a:rPr lang="en-US" sz="2000" i="1">
                        <a:latin typeface="Cambria Math"/>
                      </a:rPr>
                      <m:t>=</m:t>
                    </m:r>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m:t>
                                  </m:r>
                                </m:e>
                                <m:sub>
                                  <m:r>
                                    <a:rPr lang="en-US" sz="2000" i="1">
                                      <a:latin typeface="Cambria Math"/>
                                    </a:rPr>
                                    <m:t>1</m:t>
                                  </m:r>
                                  <m:r>
                                    <a:rPr lang="en-US" sz="2000" i="1">
                                      <a:latin typeface="Cambria Math"/>
                                    </a:rPr>
                                    <m:t>𝑔</m:t>
                                  </m:r>
                                </m:sub>
                              </m:sSub>
                            </m:e>
                          </m:mr>
                          <m:mr>
                            <m:e>
                              <m:sSub>
                                <m:sSubPr>
                                  <m:ctrlPr>
                                    <a:rPr lang="en-US" sz="2000" i="1">
                                      <a:latin typeface="Cambria Math"/>
                                    </a:rPr>
                                  </m:ctrlPr>
                                </m:sSubPr>
                                <m:e>
                                  <m:r>
                                    <a:rPr lang="en-US" sz="2000" i="1">
                                      <a:latin typeface="Cambria Math"/>
                                    </a:rPr>
                                    <m:t>𝑉</m:t>
                                  </m:r>
                                </m:e>
                                <m:sub>
                                  <m:r>
                                    <a:rPr lang="en-US" sz="2000" i="1">
                                      <a:latin typeface="Cambria Math"/>
                                    </a:rPr>
                                    <m:t>2</m:t>
                                  </m:r>
                                  <m:r>
                                    <a:rPr lang="en-US" sz="2000" i="1">
                                      <a:latin typeface="Cambria Math"/>
                                    </a:rPr>
                                    <m:t>𝑔</m:t>
                                  </m:r>
                                </m:sub>
                              </m:sSub>
                            </m:e>
                          </m:mr>
                          <m:mr>
                            <m:e>
                              <m:sSub>
                                <m:sSubPr>
                                  <m:ctrlPr>
                                    <a:rPr lang="en-US" sz="2000" i="1">
                                      <a:latin typeface="Cambria Math"/>
                                    </a:rPr>
                                  </m:ctrlPr>
                                </m:sSubPr>
                                <m:e>
                                  <m:r>
                                    <a:rPr lang="en-US" sz="2000" i="1">
                                      <a:latin typeface="Cambria Math"/>
                                    </a:rPr>
                                    <m:t>𝑉</m:t>
                                  </m:r>
                                </m:e>
                                <m:sub>
                                  <m:r>
                                    <a:rPr lang="en-US" sz="2000" i="1">
                                      <a:latin typeface="Cambria Math"/>
                                    </a:rPr>
                                    <m:t>𝑛𝑔</m:t>
                                  </m:r>
                                </m:sub>
                              </m:sSub>
                            </m:e>
                          </m:mr>
                        </m:m>
                      </m:e>
                    </m:d>
                    <m:r>
                      <a:rPr lang="en-US" sz="2000" i="1">
                        <a:latin typeface="Cambria Math"/>
                      </a:rPr>
                      <m:t>−</m:t>
                    </m:r>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𝑉𝐿</m:t>
                                  </m:r>
                                </m:e>
                                <m:sub>
                                  <m:r>
                                    <a:rPr lang="en-US" sz="2000" i="1">
                                      <a:latin typeface="Cambria Math"/>
                                    </a:rPr>
                                    <m:t>1</m:t>
                                  </m:r>
                                  <m:r>
                                    <a:rPr lang="en-US" sz="2000" i="1">
                                      <a:latin typeface="Cambria Math"/>
                                    </a:rPr>
                                    <m:t>𝑔</m:t>
                                  </m:r>
                                </m:sub>
                              </m:sSub>
                            </m:e>
                          </m:mr>
                          <m:mr>
                            <m:e>
                              <m:sSub>
                                <m:sSubPr>
                                  <m:ctrlPr>
                                    <a:rPr lang="en-US" sz="2000" i="1">
                                      <a:latin typeface="Cambria Math"/>
                                    </a:rPr>
                                  </m:ctrlPr>
                                </m:sSubPr>
                                <m:e>
                                  <m:r>
                                    <a:rPr lang="en-US" sz="2000" i="1">
                                      <a:latin typeface="Cambria Math"/>
                                    </a:rPr>
                                    <m:t>𝑉𝐿</m:t>
                                  </m:r>
                                </m:e>
                                <m:sub>
                                  <m:r>
                                    <a:rPr lang="en-US" sz="2000" i="1">
                                      <a:latin typeface="Cambria Math"/>
                                    </a:rPr>
                                    <m:t>2</m:t>
                                  </m:r>
                                  <m:r>
                                    <a:rPr lang="en-US" sz="2000" i="1">
                                      <a:latin typeface="Cambria Math"/>
                                    </a:rPr>
                                    <m:t>𝑔</m:t>
                                  </m:r>
                                </m:sub>
                              </m:sSub>
                            </m:e>
                          </m:mr>
                          <m:mr>
                            <m:e>
                              <m:sSub>
                                <m:sSubPr>
                                  <m:ctrlPr>
                                    <a:rPr lang="en-US" sz="2000" i="1">
                                      <a:latin typeface="Cambria Math"/>
                                    </a:rPr>
                                  </m:ctrlPr>
                                </m:sSubPr>
                                <m:e>
                                  <m:r>
                                    <a:rPr lang="en-US" sz="2000" i="1">
                                      <a:latin typeface="Cambria Math"/>
                                    </a:rPr>
                                    <m:t>𝑉𝐿</m:t>
                                  </m:r>
                                </m:e>
                                <m:sub>
                                  <m:r>
                                    <a:rPr lang="en-US" sz="2000" i="1">
                                      <a:latin typeface="Cambria Math"/>
                                    </a:rPr>
                                    <m:t>𝑛𝑔</m:t>
                                  </m:r>
                                </m:sub>
                              </m:sSub>
                            </m:e>
                          </m:mr>
                        </m:m>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𝑧𝑝</m:t>
                                  </m:r>
                                </m:e>
                                <m:sub>
                                  <m:r>
                                    <a:rPr lang="en-US" sz="2000" i="1">
                                      <a:latin typeface="Cambria Math"/>
                                    </a:rPr>
                                    <m:t>11</m:t>
                                  </m:r>
                                </m:sub>
                              </m:sSub>
                            </m:e>
                            <m:e>
                              <m:sSub>
                                <m:sSubPr>
                                  <m:ctrlPr>
                                    <a:rPr lang="en-US" sz="2000" i="1">
                                      <a:latin typeface="Cambria Math"/>
                                    </a:rPr>
                                  </m:ctrlPr>
                                </m:sSubPr>
                                <m:e>
                                  <m:r>
                                    <a:rPr lang="en-US" sz="2000" i="1">
                                      <a:latin typeface="Cambria Math"/>
                                    </a:rPr>
                                    <m:t>𝑧𝑝</m:t>
                                  </m:r>
                                </m:e>
                                <m:sub>
                                  <m:r>
                                    <a:rPr lang="en-US" sz="2000" i="1">
                                      <a:latin typeface="Cambria Math"/>
                                    </a:rPr>
                                    <m:t>12</m:t>
                                  </m:r>
                                </m:sub>
                              </m:sSub>
                            </m:e>
                            <m:e>
                              <m:sSub>
                                <m:sSubPr>
                                  <m:ctrlPr>
                                    <a:rPr lang="en-US" sz="2000" i="1">
                                      <a:latin typeface="Cambria Math"/>
                                    </a:rPr>
                                  </m:ctrlPr>
                                </m:sSubPr>
                                <m:e>
                                  <m:r>
                                    <a:rPr lang="en-US" sz="2000" i="1">
                                      <a:latin typeface="Cambria Math"/>
                                    </a:rPr>
                                    <m:t>𝑧𝑝</m:t>
                                  </m:r>
                                </m:e>
                                <m:sub>
                                  <m:r>
                                    <a:rPr lang="en-US" sz="2000" i="1">
                                      <a:latin typeface="Cambria Math"/>
                                    </a:rPr>
                                    <m:t>13</m:t>
                                  </m:r>
                                </m:sub>
                              </m:sSub>
                            </m:e>
                          </m:mr>
                          <m:mr>
                            <m:e>
                              <m:sSub>
                                <m:sSubPr>
                                  <m:ctrlPr>
                                    <a:rPr lang="en-US" sz="2000" i="1">
                                      <a:latin typeface="Cambria Math"/>
                                    </a:rPr>
                                  </m:ctrlPr>
                                </m:sSubPr>
                                <m:e>
                                  <m:r>
                                    <a:rPr lang="en-US" sz="2000" i="1">
                                      <a:latin typeface="Cambria Math"/>
                                    </a:rPr>
                                    <m:t>𝑧𝑝</m:t>
                                  </m:r>
                                </m:e>
                                <m:sub>
                                  <m:r>
                                    <a:rPr lang="en-US" sz="2000" i="1">
                                      <a:latin typeface="Cambria Math"/>
                                    </a:rPr>
                                    <m:t>21</m:t>
                                  </m:r>
                                </m:sub>
                              </m:sSub>
                            </m:e>
                            <m:e>
                              <m:sSub>
                                <m:sSubPr>
                                  <m:ctrlPr>
                                    <a:rPr lang="en-US" sz="2000" i="1">
                                      <a:latin typeface="Cambria Math"/>
                                    </a:rPr>
                                  </m:ctrlPr>
                                </m:sSubPr>
                                <m:e>
                                  <m:r>
                                    <a:rPr lang="en-US" sz="2000" i="1">
                                      <a:latin typeface="Cambria Math"/>
                                    </a:rPr>
                                    <m:t>𝑧𝑝</m:t>
                                  </m:r>
                                </m:e>
                                <m:sub>
                                  <m:r>
                                    <a:rPr lang="en-US" sz="2000" i="1">
                                      <a:latin typeface="Cambria Math"/>
                                    </a:rPr>
                                    <m:t>22</m:t>
                                  </m:r>
                                </m:sub>
                              </m:sSub>
                            </m:e>
                            <m:e>
                              <m:sSub>
                                <m:sSubPr>
                                  <m:ctrlPr>
                                    <a:rPr lang="en-US" sz="2000" i="1">
                                      <a:latin typeface="Cambria Math"/>
                                    </a:rPr>
                                  </m:ctrlPr>
                                </m:sSubPr>
                                <m:e>
                                  <m:r>
                                    <a:rPr lang="en-US" sz="2000" i="1">
                                      <a:latin typeface="Cambria Math"/>
                                    </a:rPr>
                                    <m:t>𝑧𝑝</m:t>
                                  </m:r>
                                </m:e>
                                <m:sub>
                                  <m:r>
                                    <a:rPr lang="en-US" sz="2000" i="1">
                                      <a:latin typeface="Cambria Math"/>
                                    </a:rPr>
                                    <m:t>23</m:t>
                                  </m:r>
                                </m:sub>
                              </m:sSub>
                            </m:e>
                          </m:mr>
                          <m:mr>
                            <m:e>
                              <m:sSub>
                                <m:sSubPr>
                                  <m:ctrlPr>
                                    <a:rPr lang="en-US" sz="2000" i="1">
                                      <a:latin typeface="Cambria Math"/>
                                    </a:rPr>
                                  </m:ctrlPr>
                                </m:sSubPr>
                                <m:e>
                                  <m:r>
                                    <a:rPr lang="en-US" sz="2000" i="1">
                                      <a:latin typeface="Cambria Math"/>
                                    </a:rPr>
                                    <m:t>𝑧𝑝</m:t>
                                  </m:r>
                                </m:e>
                                <m:sub>
                                  <m:r>
                                    <a:rPr lang="en-US" sz="2000" i="1">
                                      <a:latin typeface="Cambria Math"/>
                                    </a:rPr>
                                    <m:t>31</m:t>
                                  </m:r>
                                </m:sub>
                              </m:sSub>
                            </m:e>
                            <m:e>
                              <m:sSub>
                                <m:sSubPr>
                                  <m:ctrlPr>
                                    <a:rPr lang="en-US" sz="2000" i="1">
                                      <a:latin typeface="Cambria Math"/>
                                    </a:rPr>
                                  </m:ctrlPr>
                                </m:sSubPr>
                                <m:e>
                                  <m:r>
                                    <a:rPr lang="en-US" sz="2000" i="1">
                                      <a:latin typeface="Cambria Math"/>
                                    </a:rPr>
                                    <m:t>𝑧𝑝</m:t>
                                  </m:r>
                                </m:e>
                                <m:sub>
                                  <m:r>
                                    <a:rPr lang="en-US" sz="2000" i="1">
                                      <a:latin typeface="Cambria Math"/>
                                    </a:rPr>
                                    <m:t>32</m:t>
                                  </m:r>
                                </m:sub>
                              </m:sSub>
                            </m:e>
                            <m:e>
                              <m:sSub>
                                <m:sSubPr>
                                  <m:ctrlPr>
                                    <a:rPr lang="en-US" sz="2000" i="1">
                                      <a:latin typeface="Cambria Math"/>
                                    </a:rPr>
                                  </m:ctrlPr>
                                </m:sSubPr>
                                <m:e>
                                  <m:r>
                                    <a:rPr lang="en-US" sz="2000" i="1">
                                      <a:latin typeface="Cambria Math"/>
                                    </a:rPr>
                                    <m:t>𝑧𝑝</m:t>
                                  </m:r>
                                </m:e>
                                <m:sub>
                                  <m:r>
                                    <a:rPr lang="en-US" sz="2000" i="1">
                                      <a:latin typeface="Cambria Math"/>
                                    </a:rPr>
                                    <m:t>33</m:t>
                                  </m:r>
                                </m:sub>
                              </m:sSub>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1</m:t>
                                  </m:r>
                                </m:sub>
                              </m:sSub>
                            </m:e>
                          </m:mr>
                          <m:mr>
                            <m:e>
                              <m:sSub>
                                <m:sSubPr>
                                  <m:ctrlPr>
                                    <a:rPr lang="en-US" sz="2000" i="1">
                                      <a:latin typeface="Cambria Math"/>
                                    </a:rPr>
                                  </m:ctrlPr>
                                </m:sSubPr>
                                <m:e>
                                  <m:r>
                                    <a:rPr lang="en-US" sz="2000" i="1">
                                      <a:latin typeface="Cambria Math"/>
                                    </a:rPr>
                                    <m:t>𝐼</m:t>
                                  </m:r>
                                </m:e>
                                <m:sub>
                                  <m:r>
                                    <a:rPr lang="en-US" sz="2000" i="1">
                                      <a:latin typeface="Cambria Math"/>
                                    </a:rPr>
                                    <m:t>2</m:t>
                                  </m:r>
                                </m:sub>
                              </m:sSub>
                            </m:e>
                          </m:mr>
                          <m:mr>
                            <m:e>
                              <m:sSub>
                                <m:sSubPr>
                                  <m:ctrlPr>
                                    <a:rPr lang="en-US" sz="2000" i="1">
                                      <a:latin typeface="Cambria Math"/>
                                    </a:rPr>
                                  </m:ctrlPr>
                                </m:sSubPr>
                                <m:e>
                                  <m:r>
                                    <a:rPr lang="en-US" sz="2000" i="1">
                                      <a:latin typeface="Cambria Math"/>
                                    </a:rPr>
                                    <m:t>𝐼</m:t>
                                  </m:r>
                                </m:e>
                                <m:sub>
                                  <m:r>
                                    <a:rPr lang="en-US" sz="2000" i="1">
                                      <a:latin typeface="Cambria Math"/>
                                    </a:rPr>
                                    <m:t>𝑛</m:t>
                                  </m:r>
                                </m:sub>
                              </m:sSub>
                            </m:e>
                          </m:mr>
                        </m:m>
                      </m:e>
                    </m:d>
                  </m:oMath>
                </a14:m>
                <a:r>
                  <a:rPr lang="en-US" sz="2000" dirty="0" smtClean="0">
                    <a:latin typeface="Times New Roman" pitchFamily="18" charset="0"/>
                    <a:cs typeface="Times New Roman" pitchFamily="18" charset="0"/>
                  </a:rPr>
                  <a:t>	</a:t>
                </a:r>
                <a:r>
                  <a:rPr lang="en-US" sz="2000" dirty="0" smtClean="0">
                    <a:latin typeface="Times New Roman" pitchFamily="18" charset="0"/>
                    <a:cs typeface="Times New Roman" pitchFamily="18" charset="0"/>
                  </a:rPr>
                  <a:t>	(</a:t>
                </a:r>
                <a:r>
                  <a:rPr lang="en-US" sz="2000" dirty="0" smtClean="0">
                    <a:latin typeface="Times New Roman" pitchFamily="18" charset="0"/>
                    <a:cs typeface="Times New Roman" pitchFamily="18" charset="0"/>
                  </a:rPr>
                  <a:t>176)</a:t>
                </a:r>
                <a:endParaRPr lang="en-US" sz="2000" dirty="0">
                  <a:latin typeface="Times New Roman" pitchFamily="18" charset="0"/>
                  <a:cs typeface="Times New Roman" pitchFamily="18" charset="0"/>
                </a:endParaRPr>
              </a:p>
              <a:p>
                <a:pPr marL="342900" lvl="2" indent="-342900">
                  <a:buFont typeface="Arial" pitchFamily="34" charset="0"/>
                  <a:buChar char="•"/>
                </a:pPr>
                <a:endParaRPr lang="en-US" sz="2000" dirty="0" smtClean="0">
                  <a:latin typeface="Times New Roman" pitchFamily="18" charset="0"/>
                  <a:cs typeface="Times New Roman" pitchFamily="18" charset="0"/>
                </a:endParaRPr>
              </a:p>
              <a:p>
                <a:pPr marL="342900" lvl="2" indent="-342900">
                  <a:buFont typeface="Wingdings" pitchFamily="2" charset="2"/>
                  <a:buChar char="Ø"/>
                </a:pPr>
                <a:r>
                  <a:rPr lang="en-US" sz="2000" dirty="0" smtClean="0">
                    <a:latin typeface="Times New Roman" pitchFamily="18" charset="0"/>
                    <a:cs typeface="Times New Roman" pitchFamily="18" charset="0"/>
                  </a:rPr>
                  <a:t>When the neutral is grounded at the transformer and the load then</a:t>
                </a:r>
                <a:r>
                  <a:rPr lang="en-US" sz="2000" dirty="0" smtClean="0">
                    <a:latin typeface="Times New Roman" pitchFamily="18" charset="0"/>
                    <a:cs typeface="Times New Roman" pitchFamily="18" charset="0"/>
                  </a:rPr>
                  <a:t>:</a:t>
                </a:r>
              </a:p>
              <a:p>
                <a:pPr marL="342900" lvl="2" indent="-342900">
                  <a:buFont typeface="Wingdings" pitchFamily="2" charset="2"/>
                  <a:buChar char="Ø"/>
                </a:pPr>
                <a:endParaRPr lang="en-US" sz="2000" dirty="0" smtClean="0">
                  <a:latin typeface="Times New Roman" pitchFamily="18" charset="0"/>
                  <a:cs typeface="Times New Roman" pitchFamily="18" charset="0"/>
                </a:endParaRPr>
              </a:p>
              <a:p>
                <a:pPr algn="ctr"/>
                <a14:m>
                  <m:oMath xmlns:m="http://schemas.openxmlformats.org/officeDocument/2006/math">
                    <m:sSub>
                      <m:sSubPr>
                        <m:ctrlPr>
                          <a:rPr lang="en-US" sz="2000" i="1">
                            <a:latin typeface="Cambria Math"/>
                          </a:rPr>
                        </m:ctrlPr>
                      </m:sSubPr>
                      <m:e>
                        <m:r>
                          <a:rPr lang="en-US" sz="2000" i="1">
                            <a:latin typeface="Cambria Math"/>
                          </a:rPr>
                          <m:t>𝑣</m:t>
                        </m:r>
                      </m:e>
                      <m:sub>
                        <m:r>
                          <a:rPr lang="en-US" sz="2000" i="1">
                            <a:latin typeface="Cambria Math"/>
                          </a:rPr>
                          <m:t>𝑛</m:t>
                        </m:r>
                      </m:sub>
                    </m:sSub>
                    <m:r>
                      <a:rPr lang="en-US" sz="2000" i="1">
                        <a:latin typeface="Cambria Math"/>
                      </a:rPr>
                      <m:t>=</m:t>
                    </m:r>
                    <m:sSub>
                      <m:sSubPr>
                        <m:ctrlPr>
                          <a:rPr lang="en-US" sz="2000" i="1">
                            <a:latin typeface="Cambria Math"/>
                          </a:rPr>
                        </m:ctrlPr>
                      </m:sSubPr>
                      <m:e>
                        <m:r>
                          <a:rPr lang="en-US" sz="2000" i="1">
                            <a:latin typeface="Cambria Math"/>
                          </a:rPr>
                          <m:t>𝑉</m:t>
                        </m:r>
                      </m:e>
                      <m:sub>
                        <m:r>
                          <a:rPr lang="en-US" sz="2000" i="1">
                            <a:latin typeface="Cambria Math"/>
                          </a:rPr>
                          <m:t>𝑛𝑔</m:t>
                        </m:r>
                      </m:sub>
                    </m:sSub>
                    <m:r>
                      <a:rPr lang="en-US" sz="2000" i="1">
                        <a:latin typeface="Cambria Math"/>
                      </a:rPr>
                      <m:t>−</m:t>
                    </m:r>
                    <m:sSub>
                      <m:sSubPr>
                        <m:ctrlPr>
                          <a:rPr lang="en-US" sz="2000" i="1">
                            <a:latin typeface="Cambria Math"/>
                          </a:rPr>
                        </m:ctrlPr>
                      </m:sSubPr>
                      <m:e>
                        <m:r>
                          <a:rPr lang="en-US" sz="2000" i="1">
                            <a:latin typeface="Cambria Math"/>
                          </a:rPr>
                          <m:t>𝑉𝐿</m:t>
                        </m:r>
                      </m:e>
                      <m:sub>
                        <m:r>
                          <a:rPr lang="en-US" sz="2000" i="1">
                            <a:latin typeface="Cambria Math"/>
                          </a:rPr>
                          <m:t>𝑛𝑔</m:t>
                        </m:r>
                      </m:sub>
                    </m:sSub>
                    <m:r>
                      <a:rPr lang="en-US" sz="2000" i="1">
                        <a:latin typeface="Cambria Math"/>
                      </a:rPr>
                      <m:t>=0</m:t>
                    </m:r>
                  </m:oMath>
                </a14:m>
                <a:r>
                  <a:rPr lang="en-US" sz="2000" dirty="0" smtClean="0">
                    <a:latin typeface="Times New Roman" pitchFamily="18" charset="0"/>
                    <a:cs typeface="Times New Roman" pitchFamily="18" charset="0"/>
                  </a:rPr>
                  <a:t>					</a:t>
                </a:r>
                <a:r>
                  <a:rPr lang="en-US" sz="2000" dirty="0" smtClean="0">
                    <a:latin typeface="Times New Roman" pitchFamily="18" charset="0"/>
                    <a:cs typeface="Times New Roman" pitchFamily="18" charset="0"/>
                  </a:rPr>
                  <a:t>(</a:t>
                </a:r>
                <a:r>
                  <a:rPr lang="en-US" sz="2000" dirty="0" smtClean="0">
                    <a:latin typeface="Times New Roman" pitchFamily="18" charset="0"/>
                    <a:cs typeface="Times New Roman" pitchFamily="18" charset="0"/>
                  </a:rPr>
                  <a:t>177)</a:t>
                </a:r>
                <a:endParaRPr lang="en-US" sz="2000" dirty="0">
                  <a:latin typeface="Times New Roman" pitchFamily="18" charset="0"/>
                  <a:cs typeface="Times New Roman" pitchFamily="18" charset="0"/>
                </a:endParaRPr>
              </a:p>
              <a:p>
                <a:pPr marL="800100" lvl="3" indent="-342900"/>
                <a:endParaRPr lang="en-US" sz="2000" b="1" dirty="0" smtClean="0">
                  <a:solidFill>
                    <a:srgbClr val="FF0000"/>
                  </a:solidFill>
                  <a:latin typeface="Times New Roman" pitchFamily="18" charset="0"/>
                  <a:cs typeface="Times New Roman" pitchFamily="18" charset="0"/>
                </a:endParaRPr>
              </a:p>
              <a:p>
                <a:pPr marL="342900" lvl="2" indent="-342900">
                  <a:buFont typeface="Wingdings" pitchFamily="2" charset="2"/>
                  <a:buChar char="Ø"/>
                </a:pPr>
                <a:r>
                  <a:rPr lang="en-US" sz="2000" dirty="0" smtClean="0">
                    <a:latin typeface="Times New Roman" pitchFamily="18" charset="0"/>
                    <a:cs typeface="Times New Roman" pitchFamily="18" charset="0"/>
                  </a:rPr>
                  <a:t>This leads to the Kron reduction equation in partitioned form</a:t>
                </a:r>
                <a:r>
                  <a:rPr lang="en-US" sz="2000" dirty="0" smtClean="0">
                    <a:latin typeface="Times New Roman" pitchFamily="18" charset="0"/>
                    <a:cs typeface="Times New Roman" pitchFamily="18" charset="0"/>
                  </a:rPr>
                  <a:t>:</a:t>
                </a:r>
              </a:p>
              <a:p>
                <a:pPr marL="342900" lvl="2" indent="-342900">
                  <a:buFont typeface="Wingdings" pitchFamily="2" charset="2"/>
                  <a:buChar char="Ø"/>
                </a:pPr>
                <a:endParaRPr lang="en-US" sz="2000" dirty="0" smtClean="0">
                  <a:latin typeface="Times New Roman" pitchFamily="18" charset="0"/>
                  <a:cs typeface="Times New Roman" pitchFamily="18" charset="0"/>
                </a:endParaRPr>
              </a:p>
              <a:p>
                <a:pPr marL="800100" lvl="3" indent="-342900" algn="ct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𝑣</m:t>
                                      </m:r>
                                    </m:e>
                                    <m:sub>
                                      <m:r>
                                        <a:rPr lang="en-US" sz="2000" i="1">
                                          <a:latin typeface="Cambria Math"/>
                                        </a:rPr>
                                        <m:t>12</m:t>
                                      </m:r>
                                    </m:sub>
                                  </m:sSub>
                                </m:e>
                              </m:d>
                            </m:e>
                          </m:mr>
                          <m:mr>
                            <m:e>
                              <m:d>
                                <m:dPr>
                                  <m:begChr m:val="["/>
                                  <m:endChr m:val="]"/>
                                  <m:ctrlPr>
                                    <a:rPr lang="en-US" sz="2000" i="1">
                                      <a:latin typeface="Cambria Math"/>
                                    </a:rPr>
                                  </m:ctrlPr>
                                </m:dPr>
                                <m:e>
                                  <m:r>
                                    <a:rPr lang="en-US" sz="2000" i="1">
                                      <a:latin typeface="Cambria Math"/>
                                    </a:rPr>
                                    <m:t>0</m:t>
                                  </m:r>
                                </m:e>
                              </m:d>
                            </m:e>
                          </m:mr>
                        </m:m>
                      </m:e>
                    </m:d>
                    <m:r>
                      <a:rPr lang="en-US" sz="2000" i="1">
                        <a:latin typeface="Cambria Math"/>
                      </a:rPr>
                      <m:t>=</m:t>
                    </m:r>
                    <m:d>
                      <m:dPr>
                        <m:begChr m:val="["/>
                        <m:endChr m:val="]"/>
                        <m:ctrlPr>
                          <a:rPr lang="en-US" sz="2000" i="1">
                            <a:latin typeface="Cambria Math"/>
                          </a:rPr>
                        </m:ctrlPr>
                      </m:dPr>
                      <m:e>
                        <m:m>
                          <m:mPr>
                            <m:mcs>
                              <m:mc>
                                <m:mcPr>
                                  <m:count m:val="2"/>
                                  <m:mcJc m:val="center"/>
                                </m:mcPr>
                              </m:mc>
                            </m:mcs>
                            <m:ctrlPr>
                              <a:rPr lang="en-US" sz="2000" i="1">
                                <a:latin typeface="Cambria Math"/>
                              </a:rPr>
                            </m:ctrlPr>
                          </m:mPr>
                          <m:m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𝑧𝑝</m:t>
                                      </m:r>
                                    </m:e>
                                    <m:sub>
                                      <m:r>
                                        <a:rPr lang="en-US" sz="2000" i="1">
                                          <a:latin typeface="Cambria Math"/>
                                        </a:rPr>
                                        <m:t>𝑖𝑗</m:t>
                                      </m:r>
                                    </m:sub>
                                  </m:sSub>
                                </m:e>
                              </m:d>
                            </m:e>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𝑧𝑝</m:t>
                                      </m:r>
                                    </m:e>
                                    <m:sub>
                                      <m:r>
                                        <a:rPr lang="en-US" sz="2000" i="1">
                                          <a:latin typeface="Cambria Math"/>
                                        </a:rPr>
                                        <m:t>𝑖𝑛</m:t>
                                      </m:r>
                                    </m:sub>
                                  </m:sSub>
                                </m:e>
                              </m:d>
                            </m:e>
                          </m:mr>
                          <m:m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𝑧𝑝</m:t>
                                      </m:r>
                                    </m:e>
                                    <m:sub>
                                      <m:r>
                                        <a:rPr lang="en-US" sz="2000" i="1">
                                          <a:latin typeface="Cambria Math"/>
                                        </a:rPr>
                                        <m:t>𝑛𝑗</m:t>
                                      </m:r>
                                    </m:sub>
                                  </m:sSub>
                                </m:e>
                              </m:d>
                            </m:e>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𝑧𝑝</m:t>
                                      </m:r>
                                    </m:e>
                                    <m:sub>
                                      <m:r>
                                        <a:rPr lang="en-US" sz="2000" i="1">
                                          <a:latin typeface="Cambria Math"/>
                                        </a:rPr>
                                        <m:t>𝑛𝑛</m:t>
                                      </m:r>
                                    </m:sub>
                                  </m:sSub>
                                </m:e>
                              </m:d>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12</m:t>
                                      </m:r>
                                    </m:sub>
                                  </m:sSub>
                                </m:e>
                              </m:d>
                            </m:e>
                          </m:mr>
                          <m:m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𝑛</m:t>
                                      </m:r>
                                    </m:sub>
                                  </m:sSub>
                                </m:e>
                              </m:d>
                            </m:e>
                          </m:mr>
                        </m:m>
                      </m:e>
                    </m:d>
                  </m:oMath>
                </a14:m>
                <a:r>
                  <a:rPr lang="en-US" sz="2000" b="1" dirty="0" smtClean="0">
                    <a:solidFill>
                      <a:srgbClr val="FF0000"/>
                    </a:solidFill>
                    <a:latin typeface="Times New Roman" pitchFamily="18" charset="0"/>
                    <a:cs typeface="Times New Roman" pitchFamily="18" charset="0"/>
                  </a:rPr>
                  <a:t>			</a:t>
                </a:r>
                <a:r>
                  <a:rPr lang="en-US" sz="2000" dirty="0" smtClean="0">
                    <a:latin typeface="Times New Roman" pitchFamily="18" charset="0"/>
                    <a:cs typeface="Times New Roman" pitchFamily="18" charset="0"/>
                  </a:rPr>
                  <a:t>(</a:t>
                </a:r>
                <a:r>
                  <a:rPr lang="en-US" sz="2000" dirty="0" smtClean="0">
                    <a:latin typeface="Times New Roman" pitchFamily="18" charset="0"/>
                    <a:cs typeface="Times New Roman" pitchFamily="18" charset="0"/>
                  </a:rPr>
                  <a:t>178</a:t>
                </a:r>
                <a:r>
                  <a:rPr lang="en-US" sz="2000" dirty="0">
                    <a:latin typeface="Times New Roman" pitchFamily="18" charset="0"/>
                    <a:cs typeface="Times New Roman" pitchFamily="18" charset="0"/>
                  </a:rPr>
                  <a:t>)</a:t>
                </a:r>
                <a:endParaRPr lang="en-US" sz="2000" dirty="0" smtClean="0">
                  <a:latin typeface="Times New Roman" pitchFamily="18" charset="0"/>
                  <a:cs typeface="Times New Roman" pitchFamily="18" charset="0"/>
                </a:endParaRPr>
              </a:p>
            </p:txBody>
          </p:sp>
        </mc:Choice>
        <mc:Fallback>
          <p:sp>
            <p:nvSpPr>
              <p:cNvPr id="7" name="TextBox 6"/>
              <p:cNvSpPr txBox="1">
                <a:spLocks noRot="1" noChangeAspect="1" noMove="1" noResize="1" noEditPoints="1" noAdjustHandles="1" noChangeArrowheads="1" noChangeShapeType="1" noTextEdit="1"/>
              </p:cNvSpPr>
              <p:nvPr/>
            </p:nvSpPr>
            <p:spPr>
              <a:xfrm>
                <a:off x="762000" y="1752600"/>
                <a:ext cx="8001000" cy="4666599"/>
              </a:xfrm>
              <a:prstGeom prst="rect">
                <a:avLst/>
              </a:prstGeom>
              <a:blipFill rotWithShape="1">
                <a:blip r:embed="rId3"/>
                <a:stretch>
                  <a:fillRect l="-609" t="-654"/>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222</a:t>
            </a:fld>
            <a:endParaRPr lang="en-US"/>
          </a:p>
        </p:txBody>
      </p:sp>
      <p:sp>
        <p:nvSpPr>
          <p:cNvPr id="8" name="TextBox 7"/>
          <p:cNvSpPr txBox="1"/>
          <p:nvPr/>
        </p:nvSpPr>
        <p:spPr>
          <a:xfrm>
            <a:off x="0" y="381000"/>
            <a:ext cx="9144000" cy="1077218"/>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a:t>
            </a:r>
            <a:r>
              <a:rPr lang="en-US" sz="3200" dirty="0" smtClean="0">
                <a:latin typeface="Times New Roman" pitchFamily="18" charset="0"/>
                <a:cs typeface="Times New Roman" pitchFamily="18" charset="0"/>
              </a:rPr>
              <a:t>Transformer</a:t>
            </a:r>
          </a:p>
          <a:p>
            <a:pPr marL="0" lvl="1" algn="ctr"/>
            <a:r>
              <a:rPr lang="en-US" sz="2400" dirty="0">
                <a:latin typeface="Times New Roman" pitchFamily="18" charset="0"/>
                <a:cs typeface="Times New Roman" pitchFamily="18" charset="0"/>
              </a:rPr>
              <a:t>Center-Tapped Transformer Serving Loads through a Triplex </a:t>
            </a:r>
            <a:r>
              <a:rPr lang="en-US" sz="2400" dirty="0" smtClean="0">
                <a:latin typeface="Times New Roman" pitchFamily="18" charset="0"/>
                <a:cs typeface="Times New Roman" pitchFamily="18" charset="0"/>
              </a:rPr>
              <a:t>Secondary</a:t>
            </a:r>
            <a:r>
              <a:rPr lang="en-US" sz="3200" dirty="0" smtClean="0">
                <a:latin typeface="Times New Roman" pitchFamily="18" charset="0"/>
                <a:cs typeface="Times New Roman" pitchFamily="18" charset="0"/>
              </a:rPr>
              <a:t> </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1835611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Rectangle 1"/>
              <p:cNvSpPr/>
              <p:nvPr/>
            </p:nvSpPr>
            <p:spPr>
              <a:xfrm>
                <a:off x="609600" y="2363212"/>
                <a:ext cx="8001000" cy="3046988"/>
              </a:xfrm>
              <a:prstGeom prst="rect">
                <a:avLst/>
              </a:prstGeom>
            </p:spPr>
            <p:txBody>
              <a:bodyPr wrap="square">
                <a:spAutoFit/>
              </a:bodyPr>
              <a:lstStyle/>
              <a:p>
                <a:pPr marL="342900" lvl="2" indent="-342900">
                  <a:buFont typeface="Wingdings" pitchFamily="2" charset="2"/>
                  <a:buChar char="Ø"/>
                </a:pPr>
                <a:r>
                  <a:rPr lang="en-US" sz="2400" dirty="0">
                    <a:latin typeface="Times New Roman" pitchFamily="18" charset="0"/>
                    <a:cs typeface="Times New Roman" pitchFamily="18" charset="0"/>
                  </a:rPr>
                  <a:t>Solving equation </a:t>
                </a:r>
                <a:r>
                  <a:rPr lang="en-US" sz="2400" dirty="0" smtClean="0">
                    <a:latin typeface="Times New Roman" pitchFamily="18" charset="0"/>
                    <a:cs typeface="Times New Roman" pitchFamily="18" charset="0"/>
                  </a:rPr>
                  <a:t>(178) </a:t>
                </a:r>
                <a:r>
                  <a:rPr lang="en-US" sz="2400" dirty="0">
                    <a:latin typeface="Times New Roman" pitchFamily="18" charset="0"/>
                    <a:cs typeface="Times New Roman" pitchFamily="18" charset="0"/>
                  </a:rPr>
                  <a:t>for the neutral current</a:t>
                </a:r>
                <a:r>
                  <a:rPr lang="en-US" sz="2400" dirty="0" smtClean="0">
                    <a:latin typeface="Times New Roman" pitchFamily="18" charset="0"/>
                    <a:cs typeface="Times New Roman" pitchFamily="18" charset="0"/>
                  </a:rPr>
                  <a:t>:</a:t>
                </a:r>
              </a:p>
              <a:p>
                <a:pPr marL="342900" lvl="2" indent="-342900">
                  <a:buFont typeface="Arial" pitchFamily="34" charset="0"/>
                  <a:buChar char="•"/>
                </a:pPr>
                <a:endParaRPr lang="en-US" sz="2400" dirty="0" smtClean="0">
                  <a:latin typeface="Times New Roman" pitchFamily="18" charset="0"/>
                  <a:cs typeface="Times New Roman" pitchFamily="18" charset="0"/>
                </a:endParaRPr>
              </a:p>
              <a:p>
                <a:pPr marL="0" lvl="2" algn="just"/>
                <a:r>
                  <a:rPr lang="en-US" sz="24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𝑛</m:t>
                            </m:r>
                          </m:sub>
                        </m:sSub>
                      </m:e>
                    </m:d>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𝑧𝑝</m:t>
                                </m:r>
                              </m:e>
                              <m:sub>
                                <m:r>
                                  <a:rPr lang="en-US" sz="2000" i="1">
                                    <a:latin typeface="Cambria Math"/>
                                  </a:rPr>
                                  <m:t>𝑛𝑛</m:t>
                                </m:r>
                              </m:sub>
                            </m:sSub>
                          </m:e>
                        </m:d>
                      </m:e>
                      <m:sup>
                        <m:r>
                          <a:rPr lang="en-US" sz="2000" i="1">
                            <a:latin typeface="Cambria Math"/>
                          </a:rPr>
                          <m:t>−1</m:t>
                        </m:r>
                      </m:sup>
                    </m:sSup>
                    <m:d>
                      <m:dPr>
                        <m:begChr m:val="["/>
                        <m:endChr m:val="]"/>
                        <m:ctrlPr>
                          <a:rPr lang="en-US" sz="2000" i="1">
                            <a:latin typeface="Cambria Math"/>
                          </a:rPr>
                        </m:ctrlPr>
                      </m:dPr>
                      <m:e>
                        <m:sSub>
                          <m:sSubPr>
                            <m:ctrlPr>
                              <a:rPr lang="en-US" sz="2000" i="1">
                                <a:latin typeface="Cambria Math"/>
                              </a:rPr>
                            </m:ctrlPr>
                          </m:sSubPr>
                          <m:e>
                            <m:r>
                              <a:rPr lang="en-US" sz="2000" i="1">
                                <a:latin typeface="Cambria Math"/>
                              </a:rPr>
                              <m:t>𝑧𝑝</m:t>
                            </m:r>
                          </m:e>
                          <m:sub>
                            <m:r>
                              <a:rPr lang="en-US" sz="2000" i="1">
                                <a:latin typeface="Cambria Math"/>
                              </a:rPr>
                              <m:t>𝑛𝑖</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12</m:t>
                            </m:r>
                          </m:sub>
                        </m:sSub>
                      </m:e>
                    </m:d>
                  </m:oMath>
                </a14:m>
                <a:endParaRPr lang="en-US" sz="2000" dirty="0" smtClean="0">
                  <a:latin typeface="Times New Roman" pitchFamily="18" charset="0"/>
                  <a:cs typeface="Times New Roman" pitchFamily="18" charset="0"/>
                </a:endParaRPr>
              </a:p>
              <a:p>
                <a:pPr marL="0" lvl="2" algn="just"/>
                <a:endParaRPr lang="en-US" sz="2000" dirty="0">
                  <a:latin typeface="Times New Roman" pitchFamily="18" charset="0"/>
                  <a:cs typeface="Times New Roman" pitchFamily="18" charset="0"/>
                </a:endParaRPr>
              </a:p>
              <a:p>
                <a:pPr algn="just"/>
                <a:r>
                  <a:rPr lang="en-US" sz="20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𝑛</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𝑡</m:t>
                            </m:r>
                          </m:e>
                          <m:sub>
                            <m:r>
                              <a:rPr lang="en-US" sz="2000" i="1">
                                <a:latin typeface="Cambria Math"/>
                              </a:rPr>
                              <m:t>𝑛</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12</m:t>
                            </m:r>
                          </m:sub>
                        </m:sSub>
                      </m:e>
                    </m:d>
                  </m:oMath>
                </a14:m>
                <a:endParaRPr lang="en-US" sz="2000" dirty="0" smtClean="0">
                  <a:latin typeface="Times New Roman" pitchFamily="18" charset="0"/>
                  <a:cs typeface="Times New Roman" pitchFamily="18" charset="0"/>
                </a:endParaRPr>
              </a:p>
              <a:p>
                <a:pPr algn="just"/>
                <a:endParaRPr lang="en-US" sz="2000" dirty="0" smtClean="0">
                  <a:latin typeface="Times New Roman" pitchFamily="18" charset="0"/>
                  <a:cs typeface="Times New Roman" pitchFamily="18" charset="0"/>
                </a:endParaRPr>
              </a:p>
              <a:p>
                <a:endParaRPr lang="en-US" sz="2000" dirty="0">
                  <a:latin typeface="Times New Roman" pitchFamily="18" charset="0"/>
                  <a:cs typeface="Times New Roman" pitchFamily="18" charset="0"/>
                </a:endParaRPr>
              </a:p>
              <a:p>
                <a:pPr marL="0" lvl="1" indent="-457200"/>
                <a:r>
                  <a:rPr lang="en-US" sz="2000" dirty="0" smtClean="0">
                    <a:latin typeface="Times New Roman" pitchFamily="18" charset="0"/>
                    <a:cs typeface="Times New Roman" pitchFamily="18" charset="0"/>
                  </a:rPr>
                  <a:t>	define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𝑡</m:t>
                            </m:r>
                          </m:e>
                          <m:sub>
                            <m:r>
                              <a:rPr lang="en-US" sz="2000" i="1">
                                <a:latin typeface="Cambria Math"/>
                              </a:rPr>
                              <m:t>𝑛</m:t>
                            </m:r>
                          </m:sub>
                        </m:sSub>
                      </m:e>
                    </m:d>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𝑧𝑝</m:t>
                                </m:r>
                              </m:e>
                              <m:sub>
                                <m:r>
                                  <a:rPr lang="en-US" sz="2000" i="1">
                                    <a:latin typeface="Cambria Math"/>
                                  </a:rPr>
                                  <m:t>𝑛𝑛</m:t>
                                </m:r>
                              </m:sub>
                            </m:sSub>
                          </m:e>
                        </m:d>
                      </m:e>
                      <m:sup>
                        <m:r>
                          <a:rPr lang="en-US" sz="2000" i="1">
                            <a:latin typeface="Cambria Math"/>
                          </a:rPr>
                          <m:t>−1</m:t>
                        </m:r>
                      </m:sup>
                    </m:sSup>
                    <m:d>
                      <m:dPr>
                        <m:begChr m:val="["/>
                        <m:endChr m:val="]"/>
                        <m:ctrlPr>
                          <a:rPr lang="en-US" sz="2000" i="1">
                            <a:latin typeface="Cambria Math"/>
                          </a:rPr>
                        </m:ctrlPr>
                      </m:dPr>
                      <m:e>
                        <m:sSub>
                          <m:sSubPr>
                            <m:ctrlPr>
                              <a:rPr lang="en-US" sz="2000" i="1">
                                <a:latin typeface="Cambria Math"/>
                              </a:rPr>
                            </m:ctrlPr>
                          </m:sSubPr>
                          <m:e>
                            <m:r>
                              <a:rPr lang="en-US" sz="2000" i="1">
                                <a:latin typeface="Cambria Math"/>
                              </a:rPr>
                              <m:t>𝑧𝑝</m:t>
                            </m:r>
                          </m:e>
                          <m:sub>
                            <m:r>
                              <a:rPr lang="en-US" sz="2000" i="1">
                                <a:latin typeface="Cambria Math"/>
                              </a:rPr>
                              <m:t>𝑛𝑖</m:t>
                            </m:r>
                          </m:sub>
                        </m:sSub>
                      </m:e>
                    </m:d>
                  </m:oMath>
                </a14:m>
                <a:r>
                  <a:rPr lang="en-US" sz="2000" b="1" dirty="0" smtClean="0">
                    <a:solidFill>
                      <a:srgbClr val="FF0000"/>
                    </a:solidFill>
                    <a:latin typeface="Times New Roman" pitchFamily="18" charset="0"/>
                    <a:cs typeface="Times New Roman" pitchFamily="18" charset="0"/>
                  </a:rPr>
                  <a:t>		</a:t>
                </a:r>
                <a:r>
                  <a:rPr lang="en-US" sz="2000" b="1" dirty="0" smtClean="0">
                    <a:solidFill>
                      <a:srgbClr val="FF0000"/>
                    </a:solidFill>
                    <a:latin typeface="Times New Roman" pitchFamily="18" charset="0"/>
                    <a:cs typeface="Times New Roman" pitchFamily="18" charset="0"/>
                  </a:rPr>
                  <a:t>	</a:t>
                </a:r>
                <a:r>
                  <a:rPr lang="en-US" sz="2000" dirty="0" smtClean="0">
                    <a:latin typeface="Times New Roman" pitchFamily="18" charset="0"/>
                    <a:cs typeface="Times New Roman" pitchFamily="18" charset="0"/>
                  </a:rPr>
                  <a:t>(</a:t>
                </a:r>
                <a:r>
                  <a:rPr lang="en-US" sz="2000" dirty="0" smtClean="0">
                    <a:latin typeface="Times New Roman" pitchFamily="18" charset="0"/>
                    <a:cs typeface="Times New Roman" pitchFamily="18" charset="0"/>
                  </a:rPr>
                  <a:t>180)</a:t>
                </a:r>
                <a:endParaRPr lang="en-US" sz="2000" dirty="0">
                  <a:latin typeface="Times New Roman" pitchFamily="18" charset="0"/>
                  <a:cs typeface="Times New Roman" pitchFamily="18" charset="0"/>
                </a:endParaRPr>
              </a:p>
              <a:p>
                <a:pPr marL="800100" lvl="3" indent="-342900">
                  <a:buFont typeface="Arial" pitchFamily="34" charset="0"/>
                  <a:buChar char="•"/>
                </a:pPr>
                <a:endParaRPr lang="en-US" sz="2000" dirty="0">
                  <a:latin typeface="Times New Roman" pitchFamily="18" charset="0"/>
                  <a:cs typeface="Times New Roman" pitchFamily="18" charset="0"/>
                </a:endParaRPr>
              </a:p>
            </p:txBody>
          </p:sp>
        </mc:Choice>
        <mc:Fallback>
          <p:sp>
            <p:nvSpPr>
              <p:cNvPr id="2" name="Rectangle 1"/>
              <p:cNvSpPr>
                <a:spLocks noRot="1" noChangeAspect="1" noMove="1" noResize="1" noEditPoints="1" noAdjustHandles="1" noChangeArrowheads="1" noChangeShapeType="1" noTextEdit="1"/>
              </p:cNvSpPr>
              <p:nvPr/>
            </p:nvSpPr>
            <p:spPr>
              <a:xfrm>
                <a:off x="609600" y="2363212"/>
                <a:ext cx="8001000" cy="3046988"/>
              </a:xfrm>
              <a:prstGeom prst="rect">
                <a:avLst/>
              </a:prstGeom>
              <a:blipFill rotWithShape="1">
                <a:blip r:embed="rId2"/>
                <a:stretch>
                  <a:fillRect l="-990" t="-1600"/>
                </a:stretch>
              </a:blipFill>
            </p:spPr>
            <p:txBody>
              <a:bodyPr/>
              <a:lstStyle/>
              <a:p>
                <a:r>
                  <a:rPr lang="en-US">
                    <a:noFill/>
                  </a:rPr>
                  <a:t> </a:t>
                </a:r>
              </a:p>
            </p:txBody>
          </p:sp>
        </mc:Fallback>
      </mc:AlternateContent>
      <p:sp>
        <p:nvSpPr>
          <p:cNvPr id="5" name="TextBox 4"/>
          <p:cNvSpPr txBox="1"/>
          <p:nvPr/>
        </p:nvSpPr>
        <p:spPr>
          <a:xfrm>
            <a:off x="7010400" y="3562290"/>
            <a:ext cx="9906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a:t>
            </a:r>
            <a:r>
              <a:rPr lang="en-US" sz="2000" dirty="0" smtClean="0">
                <a:latin typeface="Times New Roman" pitchFamily="18" charset="0"/>
                <a:cs typeface="Times New Roman" pitchFamily="18" charset="0"/>
              </a:rPr>
              <a:t>179)</a:t>
            </a:r>
            <a:endParaRPr lang="en-US" sz="2000" dirty="0">
              <a:latin typeface="Times New Roman" pitchFamily="18" charset="0"/>
              <a:cs typeface="Times New Roman" pitchFamily="18" charset="0"/>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pPr/>
              <a:t>223</a:t>
            </a:fld>
            <a:endParaRPr lang="en-US"/>
          </a:p>
        </p:txBody>
      </p:sp>
      <p:sp>
        <p:nvSpPr>
          <p:cNvPr id="7" name="TextBox 6"/>
          <p:cNvSpPr txBox="1"/>
          <p:nvPr/>
        </p:nvSpPr>
        <p:spPr>
          <a:xfrm>
            <a:off x="0" y="381000"/>
            <a:ext cx="9144000" cy="1077218"/>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a:t>
            </a:r>
            <a:r>
              <a:rPr lang="en-US" sz="3200" dirty="0" smtClean="0">
                <a:latin typeface="Times New Roman" pitchFamily="18" charset="0"/>
                <a:cs typeface="Times New Roman" pitchFamily="18" charset="0"/>
              </a:rPr>
              <a:t>Transformer</a:t>
            </a:r>
          </a:p>
          <a:p>
            <a:pPr marL="0" lvl="1" algn="ctr"/>
            <a:r>
              <a:rPr lang="en-US" sz="2400" dirty="0">
                <a:latin typeface="Times New Roman" pitchFamily="18" charset="0"/>
                <a:cs typeface="Times New Roman" pitchFamily="18" charset="0"/>
              </a:rPr>
              <a:t>Center-Tapped Transformer Serving Loads through a Triplex </a:t>
            </a:r>
            <a:r>
              <a:rPr lang="en-US" sz="2400" dirty="0" smtClean="0">
                <a:latin typeface="Times New Roman" pitchFamily="18" charset="0"/>
                <a:cs typeface="Times New Roman" pitchFamily="18" charset="0"/>
              </a:rPr>
              <a:t>Secondary</a:t>
            </a:r>
            <a:r>
              <a:rPr lang="en-US" sz="3200" dirty="0" smtClean="0">
                <a:latin typeface="Times New Roman" pitchFamily="18" charset="0"/>
                <a:cs typeface="Times New Roman" pitchFamily="18" charset="0"/>
              </a:rPr>
              <a:t> </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2442090774"/>
      </p:ext>
    </p:extLst>
  </p:cSld>
  <p:clrMapOvr>
    <a:masterClrMapping/>
  </p:clrMapOvr>
  <p:timing>
    <p:tnLst>
      <p:par>
        <p:cT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mc:Choice xmlns:a14="http://schemas.microsoft.com/office/drawing/2010/main" Requires="a14">
          <p:sp>
            <p:nvSpPr>
              <p:cNvPr id="7" name="TextBox 6"/>
              <p:cNvSpPr txBox="1"/>
              <p:nvPr/>
            </p:nvSpPr>
            <p:spPr>
              <a:xfrm>
                <a:off x="457200" y="1751387"/>
                <a:ext cx="8305800" cy="4268413"/>
              </a:xfrm>
              <a:prstGeom prst="rect">
                <a:avLst/>
              </a:prstGeom>
              <a:noFill/>
            </p:spPr>
            <p:txBody>
              <a:bodyPr wrap="square" rtlCol="0">
                <a:spAutoFit/>
              </a:bodyPr>
              <a:lstStyle/>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Substituting equation (178) into equation (180) and solving for the voltage drops we get:</a:t>
                </a:r>
              </a:p>
              <a:p>
                <a:pPr marL="342900" lvl="2" indent="-342900">
                  <a:buFont typeface="Arial" pitchFamily="34" charset="0"/>
                  <a:buChar char="•"/>
                </a:pPr>
                <a:endParaRPr lang="en-US" sz="2000" dirty="0" smtClean="0">
                  <a:latin typeface="Times New Roman" pitchFamily="18" charset="0"/>
                  <a:cs typeface="Times New Roman" pitchFamily="18" charset="0"/>
                </a:endParaRPr>
              </a:p>
              <a:p>
                <a:pPr algn="just"/>
                <a:r>
                  <a:rPr lang="en-US" sz="20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𝑣</m:t>
                            </m:r>
                          </m:e>
                          <m:sub>
                            <m:r>
                              <a:rPr lang="en-US" sz="2000" i="1">
                                <a:latin typeface="Cambria Math"/>
                              </a:rPr>
                              <m:t>12</m:t>
                            </m:r>
                          </m:sub>
                        </m:sSub>
                      </m:e>
                    </m:d>
                    <m:r>
                      <a:rPr lang="en-US" sz="2000" i="1">
                        <a:latin typeface="Cambria Math"/>
                      </a:rPr>
                      <m:t>=</m:t>
                    </m:r>
                    <m:d>
                      <m:dPr>
                        <m:ctrlPr>
                          <a:rPr lang="en-US" sz="2000" i="1">
                            <a:latin typeface="Cambria Math"/>
                          </a:rPr>
                        </m:ctrlPr>
                      </m:dP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𝑧𝑝</m:t>
                                </m:r>
                              </m:e>
                              <m:sub>
                                <m:r>
                                  <a:rPr lang="en-US" sz="2000" i="1">
                                    <a:latin typeface="Cambria Math"/>
                                  </a:rPr>
                                  <m:t>𝑖𝑗</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𝑧𝑝</m:t>
                                </m:r>
                              </m:e>
                              <m:sub>
                                <m:r>
                                  <a:rPr lang="en-US" sz="2000" i="1">
                                    <a:latin typeface="Cambria Math"/>
                                  </a:rPr>
                                  <m:t>𝑛𝑖</m:t>
                                </m:r>
                              </m:sub>
                            </m:sSub>
                          </m:e>
                        </m:d>
                        <m:sSup>
                          <m:sSupPr>
                            <m:ctrlPr>
                              <a:rPr lang="en-US" sz="2000" i="1">
                                <a:latin typeface="Cambria Math"/>
                              </a:rPr>
                            </m:ctrlPr>
                          </m:sSupP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𝑧𝑝</m:t>
                                    </m:r>
                                  </m:e>
                                  <m:sub>
                                    <m:r>
                                      <a:rPr lang="en-US" sz="2000" i="1">
                                        <a:latin typeface="Cambria Math"/>
                                      </a:rPr>
                                      <m:t>𝑛𝑛</m:t>
                                    </m:r>
                                  </m:sub>
                                </m:sSub>
                              </m:e>
                            </m:d>
                          </m:e>
                          <m:sup>
                            <m:r>
                              <a:rPr lang="en-US" sz="2000" i="1">
                                <a:latin typeface="Cambria Math"/>
                              </a:rPr>
                              <m:t>−1</m:t>
                            </m:r>
                          </m:sup>
                        </m:sSup>
                        <m:d>
                          <m:dPr>
                            <m:begChr m:val="["/>
                            <m:endChr m:val="]"/>
                            <m:ctrlPr>
                              <a:rPr lang="en-US" sz="2000" i="1">
                                <a:latin typeface="Cambria Math"/>
                              </a:rPr>
                            </m:ctrlPr>
                          </m:dPr>
                          <m:e>
                            <m:sSub>
                              <m:sSubPr>
                                <m:ctrlPr>
                                  <a:rPr lang="en-US" sz="2000" i="1">
                                    <a:latin typeface="Cambria Math"/>
                                  </a:rPr>
                                </m:ctrlPr>
                              </m:sSubPr>
                              <m:e>
                                <m:r>
                                  <a:rPr lang="en-US" sz="2000" i="1">
                                    <a:latin typeface="Cambria Math"/>
                                  </a:rPr>
                                  <m:t>𝑧𝑝</m:t>
                                </m:r>
                              </m:e>
                              <m:sub>
                                <m:r>
                                  <a:rPr lang="en-US" sz="2000" i="1">
                                    <a:latin typeface="Cambria Math"/>
                                  </a:rPr>
                                  <m:t>𝑛𝑖</m:t>
                                </m:r>
                              </m:sub>
                            </m:sSub>
                          </m:e>
                        </m:d>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12</m:t>
                            </m:r>
                          </m:sub>
                        </m:sSub>
                      </m:e>
                    </m:d>
                  </m:oMath>
                </a14:m>
                <a:endParaRPr lang="en-US" sz="2000" dirty="0" smtClean="0">
                  <a:latin typeface="Times New Roman" pitchFamily="18" charset="0"/>
                  <a:cs typeface="Times New Roman" pitchFamily="18" charset="0"/>
                </a:endParaRPr>
              </a:p>
              <a:p>
                <a:pPr algn="just"/>
                <a:endParaRPr lang="en-US" sz="2000" dirty="0">
                  <a:latin typeface="Times New Roman" pitchFamily="18" charset="0"/>
                  <a:cs typeface="Times New Roman" pitchFamily="18" charset="0"/>
                </a:endParaRPr>
              </a:p>
              <a:p>
                <a:pPr algn="just"/>
                <a:r>
                  <a:rPr lang="en-US" sz="20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𝑣</m:t>
                            </m:r>
                          </m:e>
                          <m:sub>
                            <m:r>
                              <a:rPr lang="en-US" sz="2000" i="1">
                                <a:latin typeface="Cambria Math"/>
                              </a:rPr>
                              <m:t>12</m:t>
                            </m:r>
                          </m:sub>
                        </m:sSub>
                      </m:e>
                    </m:d>
                    <m:r>
                      <a:rPr lang="en-US" sz="2000" i="1">
                        <a:latin typeface="Cambria Math"/>
                      </a:rPr>
                      <m:t>=</m:t>
                    </m:r>
                    <m:d>
                      <m:dPr>
                        <m:begChr m:val="["/>
                        <m:endChr m:val="]"/>
                        <m:ctrlPr>
                          <a:rPr lang="en-US" sz="2000" i="1">
                            <a:latin typeface="Cambria Math"/>
                          </a:rPr>
                        </m:ctrlPr>
                      </m:dPr>
                      <m:e>
                        <m:r>
                          <a:rPr lang="en-US" sz="2000" i="1">
                            <a:latin typeface="Cambria Math"/>
                          </a:rPr>
                          <m:t>𝑧𝑠</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12</m:t>
                            </m:r>
                          </m:sub>
                        </m:sSub>
                      </m:e>
                    </m:d>
                  </m:oMath>
                </a14:m>
                <a:r>
                  <a:rPr lang="en-US" sz="2000" dirty="0" smtClean="0">
                    <a:latin typeface="Times New Roman" pitchFamily="18" charset="0"/>
                    <a:cs typeface="Times New Roman" pitchFamily="18" charset="0"/>
                  </a:rPr>
                  <a:t>					</a:t>
                </a:r>
                <a:r>
                  <a:rPr lang="en-US" sz="2000" dirty="0" smtClean="0">
                    <a:latin typeface="Times New Roman" pitchFamily="18" charset="0"/>
                    <a:cs typeface="Times New Roman" pitchFamily="18" charset="0"/>
                  </a:rPr>
                  <a:t>	(</a:t>
                </a:r>
                <a:r>
                  <a:rPr lang="en-US" sz="2000" dirty="0" smtClean="0">
                    <a:latin typeface="Times New Roman" pitchFamily="18" charset="0"/>
                    <a:cs typeface="Times New Roman" pitchFamily="18" charset="0"/>
                  </a:rPr>
                  <a:t>181)</a:t>
                </a:r>
              </a:p>
              <a:p>
                <a:pPr algn="just"/>
                <a:endParaRPr lang="en-US" sz="2000" dirty="0">
                  <a:latin typeface="Times New Roman" pitchFamily="18" charset="0"/>
                  <a:cs typeface="Times New Roman" pitchFamily="18" charset="0"/>
                </a:endParaRPr>
              </a:p>
              <a:p>
                <a:pPr marL="800100" lvl="3" indent="-342900" algn="just"/>
                <a:endParaRPr lang="en-US" sz="2000" b="1" dirty="0" smtClean="0">
                  <a:solidFill>
                    <a:srgbClr val="FF0000"/>
                  </a:solidFill>
                  <a:latin typeface="Times New Roman" pitchFamily="18" charset="0"/>
                  <a:cs typeface="Times New Roman" pitchFamily="18" charset="0"/>
                </a:endParaRPr>
              </a:p>
              <a:p>
                <a:pPr algn="just"/>
                <a:r>
                  <a:rPr lang="en-US" sz="2000" dirty="0" smtClean="0">
                    <a:latin typeface="Times New Roman" pitchFamily="18" charset="0"/>
                    <a:cs typeface="Times New Roman" pitchFamily="18" charset="0"/>
                  </a:rPr>
                  <a:t>	define 	</a:t>
                </a:r>
                <a14:m>
                  <m:oMath xmlns:m="http://schemas.openxmlformats.org/officeDocument/2006/math">
                    <m:d>
                      <m:dPr>
                        <m:begChr m:val="["/>
                        <m:endChr m:val="]"/>
                        <m:ctrlPr>
                          <a:rPr lang="en-US" sz="2000" i="1">
                            <a:latin typeface="Cambria Math"/>
                          </a:rPr>
                        </m:ctrlPr>
                      </m:dPr>
                      <m:e>
                        <m:r>
                          <a:rPr lang="en-US" sz="2000" i="1">
                            <a:latin typeface="Cambria Math"/>
                          </a:rPr>
                          <m:t>𝑧𝑠</m:t>
                        </m:r>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𝑧𝑝</m:t>
                            </m:r>
                          </m:e>
                          <m:sub>
                            <m:r>
                              <a:rPr lang="en-US" sz="2000" i="1">
                                <a:latin typeface="Cambria Math"/>
                              </a:rPr>
                              <m:t>𝑖𝑗</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𝑧𝑝</m:t>
                            </m:r>
                          </m:e>
                          <m:sub>
                            <m:r>
                              <a:rPr lang="en-US" sz="2000" i="1">
                                <a:latin typeface="Cambria Math"/>
                              </a:rPr>
                              <m:t>𝑛𝑖</m:t>
                            </m:r>
                          </m:sub>
                        </m:sSub>
                      </m:e>
                    </m:d>
                    <m:sSup>
                      <m:sSupPr>
                        <m:ctrlPr>
                          <a:rPr lang="en-US" sz="2000" i="1">
                            <a:latin typeface="Cambria Math"/>
                          </a:rPr>
                        </m:ctrlPr>
                      </m:sSupP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𝑧𝑝</m:t>
                                </m:r>
                              </m:e>
                              <m:sub>
                                <m:r>
                                  <a:rPr lang="en-US" sz="2000" i="1">
                                    <a:latin typeface="Cambria Math"/>
                                  </a:rPr>
                                  <m:t>𝑛𝑛</m:t>
                                </m:r>
                              </m:sub>
                            </m:sSub>
                          </m:e>
                        </m:d>
                      </m:e>
                      <m:sup>
                        <m:r>
                          <a:rPr lang="en-US" sz="2000" i="1">
                            <a:latin typeface="Cambria Math"/>
                          </a:rPr>
                          <m:t>−1</m:t>
                        </m:r>
                      </m:sup>
                    </m:sSup>
                    <m:d>
                      <m:dPr>
                        <m:begChr m:val="["/>
                        <m:endChr m:val="]"/>
                        <m:ctrlPr>
                          <a:rPr lang="en-US" sz="2000" i="1">
                            <a:latin typeface="Cambria Math"/>
                          </a:rPr>
                        </m:ctrlPr>
                      </m:dPr>
                      <m:e>
                        <m:sSub>
                          <m:sSubPr>
                            <m:ctrlPr>
                              <a:rPr lang="en-US" sz="2000" i="1">
                                <a:latin typeface="Cambria Math"/>
                              </a:rPr>
                            </m:ctrlPr>
                          </m:sSubPr>
                          <m:e>
                            <m:r>
                              <a:rPr lang="en-US" sz="2000" i="1">
                                <a:latin typeface="Cambria Math"/>
                              </a:rPr>
                              <m:t>𝑧𝑝</m:t>
                            </m:r>
                          </m:e>
                          <m:sub>
                            <m:r>
                              <a:rPr lang="en-US" sz="2000" i="1">
                                <a:latin typeface="Cambria Math"/>
                              </a:rPr>
                              <m:t>𝑛𝑖</m:t>
                            </m:r>
                          </m:sub>
                        </m:sSub>
                      </m:e>
                    </m:d>
                  </m:oMath>
                </a14:m>
                <a:endParaRPr lang="en-US" sz="2000" dirty="0" smtClean="0">
                  <a:latin typeface="Times New Roman" pitchFamily="18" charset="0"/>
                  <a:cs typeface="Times New Roman" pitchFamily="18" charset="0"/>
                </a:endParaRPr>
              </a:p>
              <a:p>
                <a:pPr algn="just"/>
                <a:endParaRPr lang="en-US" sz="2000" dirty="0">
                  <a:latin typeface="Times New Roman" pitchFamily="18" charset="0"/>
                  <a:cs typeface="Times New Roman" pitchFamily="18" charset="0"/>
                </a:endParaRPr>
              </a:p>
              <a:p>
                <a:pPr algn="just"/>
                <a:r>
                  <a:rPr lang="en-US" sz="20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r>
                          <a:rPr lang="en-US" sz="2000" i="1">
                            <a:latin typeface="Cambria Math"/>
                          </a:rPr>
                          <m:t>𝑧𝑠</m:t>
                        </m:r>
                      </m:e>
                    </m:d>
                    <m:r>
                      <a:rPr lang="en-US" sz="2000" i="1">
                        <a:latin typeface="Cambria Math"/>
                      </a:rPr>
                      <m:t>=</m:t>
                    </m:r>
                    <m:d>
                      <m:dPr>
                        <m:begChr m:val="["/>
                        <m:endChr m:val="]"/>
                        <m:ctrlPr>
                          <a:rPr lang="en-US" sz="2000" i="1">
                            <a:latin typeface="Cambria Math"/>
                          </a:rPr>
                        </m:ctrlPr>
                      </m:dPr>
                      <m:e>
                        <m:m>
                          <m:mPr>
                            <m:mcs>
                              <m:mc>
                                <m:mcPr>
                                  <m:count m:val="2"/>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𝑧𝑠</m:t>
                                  </m:r>
                                </m:e>
                                <m:sub>
                                  <m:r>
                                    <a:rPr lang="en-US" sz="2000" i="1">
                                      <a:latin typeface="Cambria Math"/>
                                    </a:rPr>
                                    <m:t>11</m:t>
                                  </m:r>
                                </m:sub>
                              </m:sSub>
                            </m:e>
                            <m:e>
                              <m:sSub>
                                <m:sSubPr>
                                  <m:ctrlPr>
                                    <a:rPr lang="en-US" sz="2000" i="1">
                                      <a:latin typeface="Cambria Math"/>
                                    </a:rPr>
                                  </m:ctrlPr>
                                </m:sSubPr>
                                <m:e>
                                  <m:r>
                                    <a:rPr lang="en-US" sz="2000" i="1">
                                      <a:latin typeface="Cambria Math"/>
                                    </a:rPr>
                                    <m:t>𝑧𝑠</m:t>
                                  </m:r>
                                </m:e>
                                <m:sub>
                                  <m:r>
                                    <a:rPr lang="en-US" sz="2000" i="1">
                                      <a:latin typeface="Cambria Math"/>
                                    </a:rPr>
                                    <m:t>12</m:t>
                                  </m:r>
                                </m:sub>
                              </m:sSub>
                            </m:e>
                          </m:mr>
                          <m:mr>
                            <m:e>
                              <m:sSub>
                                <m:sSubPr>
                                  <m:ctrlPr>
                                    <a:rPr lang="en-US" sz="2000" i="1">
                                      <a:latin typeface="Cambria Math"/>
                                    </a:rPr>
                                  </m:ctrlPr>
                                </m:sSubPr>
                                <m:e>
                                  <m:r>
                                    <a:rPr lang="en-US" sz="2000" i="1">
                                      <a:latin typeface="Cambria Math"/>
                                    </a:rPr>
                                    <m:t>𝑧𝑠</m:t>
                                  </m:r>
                                </m:e>
                                <m:sub>
                                  <m:r>
                                    <a:rPr lang="en-US" sz="2000" i="1">
                                      <a:latin typeface="Cambria Math"/>
                                    </a:rPr>
                                    <m:t>21</m:t>
                                  </m:r>
                                </m:sub>
                              </m:sSub>
                            </m:e>
                            <m:e>
                              <m:sSub>
                                <m:sSubPr>
                                  <m:ctrlPr>
                                    <a:rPr lang="en-US" sz="2000" i="1">
                                      <a:latin typeface="Cambria Math"/>
                                    </a:rPr>
                                  </m:ctrlPr>
                                </m:sSubPr>
                                <m:e>
                                  <m:r>
                                    <a:rPr lang="en-US" sz="2000" i="1">
                                      <a:latin typeface="Cambria Math"/>
                                    </a:rPr>
                                    <m:t>𝑧𝑠</m:t>
                                  </m:r>
                                </m:e>
                                <m:sub>
                                  <m:r>
                                    <a:rPr lang="en-US" sz="2000" i="1">
                                      <a:latin typeface="Cambria Math"/>
                                    </a:rPr>
                                    <m:t>22</m:t>
                                  </m:r>
                                </m:sub>
                              </m:sSub>
                            </m:e>
                          </m:mr>
                        </m:m>
                      </m:e>
                    </m:d>
                  </m:oMath>
                </a14:m>
                <a:r>
                  <a:rPr lang="en-US" sz="2000" dirty="0" smtClean="0">
                    <a:latin typeface="Times New Roman" pitchFamily="18" charset="0"/>
                    <a:cs typeface="Times New Roman" pitchFamily="18" charset="0"/>
                  </a:rPr>
                  <a:t>				(182</a:t>
                </a:r>
                <a:r>
                  <a:rPr lang="en-US" sz="2000" dirty="0" smtClean="0">
                    <a:latin typeface="Times New Roman" pitchFamily="18" charset="0"/>
                    <a:cs typeface="Times New Roman" pitchFamily="18" charset="0"/>
                  </a:rPr>
                  <a:t>)</a:t>
                </a:r>
                <a:endParaRPr lang="en-US" sz="2800" dirty="0" smtClean="0"/>
              </a:p>
            </p:txBody>
          </p:sp>
        </mc:Choice>
        <mc:Fallback>
          <p:sp>
            <p:nvSpPr>
              <p:cNvPr id="7" name="TextBox 6"/>
              <p:cNvSpPr txBox="1">
                <a:spLocks noRot="1" noChangeAspect="1" noMove="1" noResize="1" noEditPoints="1" noAdjustHandles="1" noChangeArrowheads="1" noChangeShapeType="1" noTextEdit="1"/>
              </p:cNvSpPr>
              <p:nvPr/>
            </p:nvSpPr>
            <p:spPr>
              <a:xfrm>
                <a:off x="457200" y="1751387"/>
                <a:ext cx="8305800" cy="4268413"/>
              </a:xfrm>
              <a:prstGeom prst="rect">
                <a:avLst/>
              </a:prstGeom>
              <a:blipFill rotWithShape="1">
                <a:blip r:embed="rId3"/>
                <a:stretch>
                  <a:fillRect l="-954" r="-587"/>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224</a:t>
            </a:fld>
            <a:endParaRPr lang="en-US"/>
          </a:p>
        </p:txBody>
      </p:sp>
      <p:sp>
        <p:nvSpPr>
          <p:cNvPr id="8" name="TextBox 7"/>
          <p:cNvSpPr txBox="1"/>
          <p:nvPr/>
        </p:nvSpPr>
        <p:spPr>
          <a:xfrm>
            <a:off x="0" y="381000"/>
            <a:ext cx="9144000" cy="1077218"/>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a:t>
            </a:r>
            <a:r>
              <a:rPr lang="en-US" sz="3200" dirty="0" smtClean="0">
                <a:latin typeface="Times New Roman" pitchFamily="18" charset="0"/>
                <a:cs typeface="Times New Roman" pitchFamily="18" charset="0"/>
              </a:rPr>
              <a:t>Transformer</a:t>
            </a:r>
          </a:p>
          <a:p>
            <a:pPr marL="0" lvl="1" algn="ctr"/>
            <a:r>
              <a:rPr lang="en-US" sz="2400" dirty="0">
                <a:latin typeface="Times New Roman" pitchFamily="18" charset="0"/>
                <a:cs typeface="Times New Roman" pitchFamily="18" charset="0"/>
              </a:rPr>
              <a:t>Center-Tapped Transformer Serving Loads through a Triplex </a:t>
            </a:r>
            <a:r>
              <a:rPr lang="en-US" sz="2400" dirty="0" smtClean="0">
                <a:latin typeface="Times New Roman" pitchFamily="18" charset="0"/>
                <a:cs typeface="Times New Roman" pitchFamily="18" charset="0"/>
              </a:rPr>
              <a:t>Secondary</a:t>
            </a:r>
            <a:r>
              <a:rPr lang="en-US" sz="3200" dirty="0" smtClean="0">
                <a:latin typeface="Times New Roman" pitchFamily="18" charset="0"/>
                <a:cs typeface="Times New Roman" pitchFamily="18" charset="0"/>
              </a:rPr>
              <a:t> </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1327999880"/>
      </p:ext>
    </p:extLst>
  </p:cSld>
  <p:clrMapOvr>
    <a:masterClrMapping/>
  </p:clrMapOvr>
  <p:timing>
    <p:tnLst>
      <p:par>
        <p:cT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mc:Choice xmlns:a14="http://schemas.microsoft.com/office/drawing/2010/main" Requires="a14">
          <p:sp>
            <p:nvSpPr>
              <p:cNvPr id="7" name="TextBox 6"/>
              <p:cNvSpPr txBox="1"/>
              <p:nvPr/>
            </p:nvSpPr>
            <p:spPr>
              <a:xfrm>
                <a:off x="533399" y="1524000"/>
                <a:ext cx="8153401" cy="4548040"/>
              </a:xfrm>
              <a:prstGeom prst="rect">
                <a:avLst/>
              </a:prstGeom>
              <a:noFill/>
            </p:spPr>
            <p:txBody>
              <a:bodyPr wrap="square" rtlCol="0">
                <a:spAutoFit/>
              </a:bodyPr>
              <a:lstStyle/>
              <a:p>
                <a:pPr lvl="1"/>
                <a:endParaRPr lang="en-US" sz="1200" dirty="0" smtClean="0"/>
              </a:p>
              <a:p>
                <a:pPr marL="0" lvl="1" indent="-457200"/>
                <a:endParaRPr lang="en-US" sz="1200" dirty="0" smtClean="0"/>
              </a:p>
              <a:p>
                <a:pPr marL="342900" lvl="2" indent="-342900">
                  <a:buFont typeface="Wingdings" pitchFamily="2" charset="2"/>
                  <a:buChar char="Ø"/>
                </a:pPr>
                <a:r>
                  <a:rPr lang="en-US" sz="2400" dirty="0">
                    <a:latin typeface="Times New Roman" pitchFamily="18" charset="0"/>
                    <a:cs typeface="Times New Roman" pitchFamily="18" charset="0"/>
                  </a:rPr>
                  <a:t>For a secondary of length </a:t>
                </a:r>
                <a14:m>
                  <m:oMath xmlns:m="http://schemas.openxmlformats.org/officeDocument/2006/math">
                    <m:r>
                      <a:rPr lang="en-US" sz="2400" i="1" dirty="0">
                        <a:latin typeface="Cambria Math"/>
                      </a:rPr>
                      <m:t>𝐿</m:t>
                    </m:r>
                  </m:oMath>
                </a14:m>
                <a:r>
                  <a:rPr lang="en-US" sz="2400" dirty="0">
                    <a:latin typeface="Times New Roman" pitchFamily="18" charset="0"/>
                    <a:cs typeface="Times New Roman" pitchFamily="18" charset="0"/>
                  </a:rPr>
                  <a:t>:</a:t>
                </a:r>
              </a:p>
              <a:p>
                <a:pPr marL="0" lvl="1" indent="-457200"/>
                <a:r>
                  <a:rPr lang="en-US" sz="2400" dirty="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r>
                          <a:rPr lang="en-US" sz="2000" i="1">
                            <a:latin typeface="Cambria Math"/>
                          </a:rPr>
                          <m:t>𝑍</m:t>
                        </m:r>
                        <m:r>
                          <m:rPr>
                            <m:nor/>
                          </m:rPr>
                          <a:rPr lang="en-US" sz="2000">
                            <a:latin typeface="Times New Roman" pitchFamily="18" charset="0"/>
                            <a:cs typeface="Times New Roman" pitchFamily="18" charset="0"/>
                          </a:rPr>
                          <m:t> </m:t>
                        </m:r>
                        <m:r>
                          <m:rPr>
                            <m:nor/>
                          </m:rPr>
                          <a:rPr lang="en-US" sz="2000">
                            <a:latin typeface="Times New Roman" pitchFamily="18" charset="0"/>
                            <a:cs typeface="Times New Roman" pitchFamily="18" charset="0"/>
                          </a:rPr>
                          <m:t>sec</m:t>
                        </m:r>
                      </m:e>
                    </m:d>
                    <m:r>
                      <a:rPr lang="en-US" sz="2000" i="1">
                        <a:latin typeface="Cambria Math"/>
                      </a:rPr>
                      <m:t>=</m:t>
                    </m:r>
                    <m:d>
                      <m:dPr>
                        <m:begChr m:val="["/>
                        <m:endChr m:val="]"/>
                        <m:ctrlPr>
                          <a:rPr lang="en-US" sz="2000" i="1">
                            <a:latin typeface="Cambria Math"/>
                          </a:rPr>
                        </m:ctrlPr>
                      </m:dPr>
                      <m:e>
                        <m:r>
                          <a:rPr lang="en-US" sz="2000" i="1">
                            <a:latin typeface="Cambria Math"/>
                          </a:rPr>
                          <m:t>𝑧𝑠</m:t>
                        </m:r>
                      </m:e>
                    </m:d>
                    <m:r>
                      <a:rPr lang="en-US" sz="2000" i="1">
                        <a:latin typeface="Cambria Math"/>
                      </a:rPr>
                      <m:t>∙</m:t>
                    </m:r>
                    <m:r>
                      <a:rPr lang="en-US" sz="2000" i="1">
                        <a:latin typeface="Cambria Math"/>
                      </a:rPr>
                      <m:t>𝐿</m:t>
                    </m:r>
                    <m:r>
                      <a:rPr lang="en-US" sz="2000" i="1">
                        <a:latin typeface="Cambria Math"/>
                      </a:rPr>
                      <m:t>=</m:t>
                    </m:r>
                    <m:d>
                      <m:dPr>
                        <m:begChr m:val="["/>
                        <m:endChr m:val="]"/>
                        <m:ctrlPr>
                          <a:rPr lang="en-US" sz="2000" i="1">
                            <a:latin typeface="Cambria Math"/>
                          </a:rPr>
                        </m:ctrlPr>
                      </m:dPr>
                      <m:e>
                        <m:m>
                          <m:mPr>
                            <m:mcs>
                              <m:mc>
                                <m:mcPr>
                                  <m:count m:val="2"/>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𝑍</m:t>
                                  </m:r>
                                  <m:r>
                                    <m:rPr>
                                      <m:nor/>
                                    </m:rPr>
                                    <a:rPr lang="en-US" sz="2000">
                                      <a:latin typeface="Times New Roman" pitchFamily="18" charset="0"/>
                                      <a:cs typeface="Times New Roman" pitchFamily="18" charset="0"/>
                                    </a:rPr>
                                    <m:t> </m:t>
                                  </m:r>
                                  <m:r>
                                    <m:rPr>
                                      <m:nor/>
                                    </m:rPr>
                                    <a:rPr lang="en-US" sz="2000">
                                      <a:latin typeface="Times New Roman" pitchFamily="18" charset="0"/>
                                      <a:cs typeface="Times New Roman" pitchFamily="18" charset="0"/>
                                    </a:rPr>
                                    <m:t>sec</m:t>
                                  </m:r>
                                </m:e>
                                <m:sub>
                                  <m:r>
                                    <a:rPr lang="en-US" sz="2000" i="1">
                                      <a:latin typeface="Cambria Math"/>
                                    </a:rPr>
                                    <m:t>11</m:t>
                                  </m:r>
                                </m:sub>
                              </m:sSub>
                            </m:e>
                            <m:e>
                              <m:sSub>
                                <m:sSubPr>
                                  <m:ctrlPr>
                                    <a:rPr lang="en-US" sz="2000" i="1">
                                      <a:latin typeface="Cambria Math"/>
                                    </a:rPr>
                                  </m:ctrlPr>
                                </m:sSubPr>
                                <m:e>
                                  <m:r>
                                    <a:rPr lang="en-US" sz="2000" i="1">
                                      <a:latin typeface="Cambria Math"/>
                                    </a:rPr>
                                    <m:t>𝑍</m:t>
                                  </m:r>
                                  <m:r>
                                    <m:rPr>
                                      <m:nor/>
                                    </m:rPr>
                                    <a:rPr lang="en-US" sz="2000">
                                      <a:latin typeface="Times New Roman" pitchFamily="18" charset="0"/>
                                      <a:cs typeface="Times New Roman" pitchFamily="18" charset="0"/>
                                    </a:rPr>
                                    <m:t> </m:t>
                                  </m:r>
                                  <m:r>
                                    <m:rPr>
                                      <m:nor/>
                                    </m:rPr>
                                    <a:rPr lang="en-US" sz="2000">
                                      <a:latin typeface="Times New Roman" pitchFamily="18" charset="0"/>
                                      <a:cs typeface="Times New Roman" pitchFamily="18" charset="0"/>
                                    </a:rPr>
                                    <m:t>sec</m:t>
                                  </m:r>
                                </m:e>
                                <m:sub>
                                  <m:r>
                                    <a:rPr lang="en-US" sz="2000" i="1">
                                      <a:latin typeface="Cambria Math"/>
                                    </a:rPr>
                                    <m:t>12</m:t>
                                  </m:r>
                                </m:sub>
                              </m:sSub>
                            </m:e>
                          </m:mr>
                          <m:mr>
                            <m:e>
                              <m:sSub>
                                <m:sSubPr>
                                  <m:ctrlPr>
                                    <a:rPr lang="en-US" sz="2000" i="1">
                                      <a:latin typeface="Cambria Math"/>
                                    </a:rPr>
                                  </m:ctrlPr>
                                </m:sSubPr>
                                <m:e>
                                  <m:r>
                                    <a:rPr lang="en-US" sz="2000" i="1">
                                      <a:latin typeface="Cambria Math"/>
                                    </a:rPr>
                                    <m:t>𝑍</m:t>
                                  </m:r>
                                  <m:r>
                                    <m:rPr>
                                      <m:nor/>
                                    </m:rPr>
                                    <a:rPr lang="en-US" sz="2000">
                                      <a:latin typeface="Times New Roman" pitchFamily="18" charset="0"/>
                                      <a:cs typeface="Times New Roman" pitchFamily="18" charset="0"/>
                                    </a:rPr>
                                    <m:t> </m:t>
                                  </m:r>
                                  <m:r>
                                    <m:rPr>
                                      <m:nor/>
                                    </m:rPr>
                                    <a:rPr lang="en-US" sz="2000">
                                      <a:latin typeface="Times New Roman" pitchFamily="18" charset="0"/>
                                      <a:cs typeface="Times New Roman" pitchFamily="18" charset="0"/>
                                    </a:rPr>
                                    <m:t>sec</m:t>
                                  </m:r>
                                </m:e>
                                <m:sub>
                                  <m:r>
                                    <a:rPr lang="en-US" sz="2000" i="1">
                                      <a:latin typeface="Cambria Math"/>
                                    </a:rPr>
                                    <m:t>21</m:t>
                                  </m:r>
                                </m:sub>
                              </m:sSub>
                            </m:e>
                            <m:e>
                              <m:sSub>
                                <m:sSubPr>
                                  <m:ctrlPr>
                                    <a:rPr lang="en-US" sz="2000" i="1">
                                      <a:latin typeface="Cambria Math"/>
                                    </a:rPr>
                                  </m:ctrlPr>
                                </m:sSubPr>
                                <m:e>
                                  <m:r>
                                    <a:rPr lang="en-US" sz="2000" i="1">
                                      <a:latin typeface="Cambria Math"/>
                                    </a:rPr>
                                    <m:t>𝑍</m:t>
                                  </m:r>
                                  <m:r>
                                    <m:rPr>
                                      <m:nor/>
                                    </m:rPr>
                                    <a:rPr lang="en-US" sz="2000">
                                      <a:latin typeface="Times New Roman" pitchFamily="18" charset="0"/>
                                      <a:cs typeface="Times New Roman" pitchFamily="18" charset="0"/>
                                    </a:rPr>
                                    <m:t> </m:t>
                                  </m:r>
                                  <m:r>
                                    <m:rPr>
                                      <m:nor/>
                                    </m:rPr>
                                    <a:rPr lang="en-US" sz="2000">
                                      <a:latin typeface="Times New Roman" pitchFamily="18" charset="0"/>
                                      <a:cs typeface="Times New Roman" pitchFamily="18" charset="0"/>
                                    </a:rPr>
                                    <m:t>sec</m:t>
                                  </m:r>
                                </m:e>
                                <m:sub>
                                  <m:r>
                                    <a:rPr lang="en-US" sz="2000" i="1">
                                      <a:latin typeface="Cambria Math"/>
                                    </a:rPr>
                                    <m:t>22</m:t>
                                  </m:r>
                                </m:sub>
                              </m:sSub>
                            </m:e>
                          </m:mr>
                        </m:m>
                      </m:e>
                    </m:d>
                  </m:oMath>
                </a14:m>
                <a:r>
                  <a:rPr lang="en-US" sz="2000" b="1" dirty="0">
                    <a:solidFill>
                      <a:srgbClr val="FF0000"/>
                    </a:solidFill>
                    <a:latin typeface="Times New Roman" pitchFamily="18" charset="0"/>
                    <a:cs typeface="Times New Roman" pitchFamily="18" charset="0"/>
                  </a:rPr>
                  <a:t>	</a:t>
                </a:r>
                <a:r>
                  <a:rPr lang="en-US" sz="2000" b="1" dirty="0" smtClean="0">
                    <a:solidFill>
                      <a:srgbClr val="FF0000"/>
                    </a:solidFill>
                    <a:latin typeface="Times New Roman" pitchFamily="18" charset="0"/>
                    <a:cs typeface="Times New Roman" pitchFamily="18" charset="0"/>
                  </a:rPr>
                  <a:t>	</a:t>
                </a:r>
                <a:r>
                  <a:rPr lang="en-US" sz="2000" dirty="0" smtClean="0">
                    <a:latin typeface="Times New Roman" pitchFamily="18" charset="0"/>
                    <a:cs typeface="Times New Roman" pitchFamily="18" charset="0"/>
                  </a:rPr>
                  <a:t>(</a:t>
                </a:r>
                <a:r>
                  <a:rPr lang="en-US" sz="2000" dirty="0" smtClean="0">
                    <a:latin typeface="Times New Roman" pitchFamily="18" charset="0"/>
                    <a:cs typeface="Times New Roman" pitchFamily="18" charset="0"/>
                  </a:rPr>
                  <a:t>183)</a:t>
                </a:r>
                <a:endParaRPr lang="en-US" sz="2000" dirty="0">
                  <a:latin typeface="Times New Roman" pitchFamily="18" charset="0"/>
                  <a:cs typeface="Times New Roman" pitchFamily="18" charset="0"/>
                </a:endParaRPr>
              </a:p>
              <a:p>
                <a:pPr marL="0" lvl="2"/>
                <a:endParaRPr lang="en-US" sz="1200" dirty="0" smtClean="0"/>
              </a:p>
              <a:p>
                <a:pPr marL="342900" lvl="2" indent="-342900">
                  <a:buFont typeface="Wingdings" pitchFamily="2" charset="2"/>
                  <a:buChar char="Ø"/>
                </a:pPr>
                <a:r>
                  <a:rPr lang="en-US" sz="2400" dirty="0" smtClean="0">
                    <a:latin typeface="Times New Roman" pitchFamily="18" charset="0"/>
                    <a:cs typeface="Times New Roman" pitchFamily="18" charset="0"/>
                  </a:rPr>
                  <a:t>Referring to Figure 16.0, the secondary output voltages of the transformer are given by: </a:t>
                </a:r>
              </a:p>
              <a:p>
                <a:pPr marL="800100" lvl="3" indent="-342900"/>
                <a:endParaRPr lang="en-US" sz="2400" b="1" dirty="0" smtClean="0">
                  <a:solidFill>
                    <a:srgbClr val="FF0000"/>
                  </a:solidFill>
                  <a:latin typeface="Times New Roman" pitchFamily="18" charset="0"/>
                  <a:cs typeface="Times New Roman" pitchFamily="18" charset="0"/>
                </a:endParaRPr>
              </a:p>
              <a:p>
                <a:pPr marL="342900" lvl="2" indent="-342900" algn="just"/>
                <a:r>
                  <a:rPr lang="en-US" sz="24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m:t>
                                  </m:r>
                                </m:e>
                                <m:sub>
                                  <m:r>
                                    <a:rPr lang="en-US" sz="2000" i="1">
                                      <a:latin typeface="Cambria Math"/>
                                    </a:rPr>
                                    <m:t>1</m:t>
                                  </m:r>
                                </m:sub>
                              </m:sSub>
                            </m:e>
                          </m:mr>
                          <m:mr>
                            <m:e>
                              <m:sSub>
                                <m:sSubPr>
                                  <m:ctrlPr>
                                    <a:rPr lang="en-US" sz="2000" i="1">
                                      <a:latin typeface="Cambria Math"/>
                                    </a:rPr>
                                  </m:ctrlPr>
                                </m:sSubPr>
                                <m:e>
                                  <m:r>
                                    <a:rPr lang="en-US" sz="2000" i="1">
                                      <a:latin typeface="Cambria Math"/>
                                    </a:rPr>
                                    <m:t>𝑉</m:t>
                                  </m:r>
                                </m:e>
                                <m:sub>
                                  <m:r>
                                    <a:rPr lang="en-US" sz="2000" i="1">
                                      <a:latin typeface="Cambria Math"/>
                                    </a:rPr>
                                    <m:t>2</m:t>
                                  </m:r>
                                </m:sub>
                              </m:sSub>
                            </m:e>
                          </m:mr>
                        </m:m>
                      </m:e>
                    </m:d>
                    <m:r>
                      <a:rPr lang="en-US" sz="2000" i="1">
                        <a:latin typeface="Cambria Math"/>
                      </a:rPr>
                      <m:t>=</m:t>
                    </m:r>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𝑉𝐿</m:t>
                                  </m:r>
                                </m:e>
                                <m:sub>
                                  <m:r>
                                    <a:rPr lang="en-US" sz="2000" i="1">
                                      <a:latin typeface="Cambria Math"/>
                                    </a:rPr>
                                    <m:t>1</m:t>
                                  </m:r>
                                </m:sub>
                              </m:sSub>
                            </m:e>
                          </m:mr>
                          <m:mr>
                            <m:e>
                              <m:sSub>
                                <m:sSubPr>
                                  <m:ctrlPr>
                                    <a:rPr lang="en-US" sz="2000" i="1">
                                      <a:latin typeface="Cambria Math"/>
                                    </a:rPr>
                                  </m:ctrlPr>
                                </m:sSubPr>
                                <m:e>
                                  <m:r>
                                    <a:rPr lang="en-US" sz="2000" i="1">
                                      <a:latin typeface="Cambria Math"/>
                                    </a:rPr>
                                    <m:t>𝑉𝐿</m:t>
                                  </m:r>
                                </m:e>
                                <m:sub>
                                  <m:r>
                                    <a:rPr lang="en-US" sz="2000" i="1">
                                      <a:latin typeface="Cambria Math"/>
                                    </a:rPr>
                                    <m:t>2</m:t>
                                  </m:r>
                                </m:sub>
                              </m:sSub>
                            </m:e>
                          </m:mr>
                        </m:m>
                      </m:e>
                    </m:d>
                    <m:r>
                      <a:rPr lang="en-US" sz="2000" i="1">
                        <a:latin typeface="Cambria Math"/>
                      </a:rPr>
                      <m:t>+</m:t>
                    </m:r>
                    <m:d>
                      <m:dPr>
                        <m:begChr m:val="["/>
                        <m:endChr m:val="]"/>
                        <m:ctrlPr>
                          <a:rPr lang="en-US" sz="2000" i="1">
                            <a:latin typeface="Cambria Math"/>
                          </a:rPr>
                        </m:ctrlPr>
                      </m:dPr>
                      <m:e>
                        <m:m>
                          <m:mPr>
                            <m:mcs>
                              <m:mc>
                                <m:mcPr>
                                  <m:count m:val="2"/>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𝑍</m:t>
                                  </m:r>
                                  <m:r>
                                    <m:rPr>
                                      <m:nor/>
                                    </m:rPr>
                                    <a:rPr lang="en-US" sz="2000">
                                      <a:latin typeface="Times New Roman" pitchFamily="18" charset="0"/>
                                      <a:cs typeface="Times New Roman" pitchFamily="18" charset="0"/>
                                    </a:rPr>
                                    <m:t> </m:t>
                                  </m:r>
                                  <m:r>
                                    <m:rPr>
                                      <m:nor/>
                                    </m:rPr>
                                    <a:rPr lang="en-US" sz="2000">
                                      <a:latin typeface="Times New Roman" pitchFamily="18" charset="0"/>
                                      <a:cs typeface="Times New Roman" pitchFamily="18" charset="0"/>
                                    </a:rPr>
                                    <m:t>sec</m:t>
                                  </m:r>
                                </m:e>
                                <m:sub>
                                  <m:r>
                                    <a:rPr lang="en-US" sz="2000" i="1">
                                      <a:latin typeface="Cambria Math"/>
                                    </a:rPr>
                                    <m:t>11</m:t>
                                  </m:r>
                                </m:sub>
                              </m:sSub>
                            </m:e>
                            <m:e>
                              <m:sSub>
                                <m:sSubPr>
                                  <m:ctrlPr>
                                    <a:rPr lang="en-US" sz="2000" i="1">
                                      <a:latin typeface="Cambria Math"/>
                                    </a:rPr>
                                  </m:ctrlPr>
                                </m:sSubPr>
                                <m:e>
                                  <m:r>
                                    <a:rPr lang="en-US" sz="2000" i="1">
                                      <a:latin typeface="Cambria Math"/>
                                    </a:rPr>
                                    <m:t>𝑍</m:t>
                                  </m:r>
                                  <m:r>
                                    <m:rPr>
                                      <m:nor/>
                                    </m:rPr>
                                    <a:rPr lang="en-US" sz="2000">
                                      <a:latin typeface="Times New Roman" pitchFamily="18" charset="0"/>
                                      <a:cs typeface="Times New Roman" pitchFamily="18" charset="0"/>
                                    </a:rPr>
                                    <m:t> </m:t>
                                  </m:r>
                                  <m:r>
                                    <m:rPr>
                                      <m:nor/>
                                    </m:rPr>
                                    <a:rPr lang="en-US" sz="2000">
                                      <a:latin typeface="Times New Roman" pitchFamily="18" charset="0"/>
                                      <a:cs typeface="Times New Roman" pitchFamily="18" charset="0"/>
                                    </a:rPr>
                                    <m:t>sec</m:t>
                                  </m:r>
                                </m:e>
                                <m:sub>
                                  <m:r>
                                    <a:rPr lang="en-US" sz="2000" i="1">
                                      <a:latin typeface="Cambria Math"/>
                                    </a:rPr>
                                    <m:t>12</m:t>
                                  </m:r>
                                </m:sub>
                              </m:sSub>
                            </m:e>
                          </m:mr>
                          <m:mr>
                            <m:e>
                              <m:sSub>
                                <m:sSubPr>
                                  <m:ctrlPr>
                                    <a:rPr lang="en-US" sz="2000" i="1">
                                      <a:latin typeface="Cambria Math"/>
                                    </a:rPr>
                                  </m:ctrlPr>
                                </m:sSubPr>
                                <m:e>
                                  <m:r>
                                    <a:rPr lang="en-US" sz="2000" i="1">
                                      <a:latin typeface="Cambria Math"/>
                                    </a:rPr>
                                    <m:t>−</m:t>
                                  </m:r>
                                  <m:r>
                                    <a:rPr lang="en-US" sz="2000" i="1">
                                      <a:latin typeface="Cambria Math"/>
                                    </a:rPr>
                                    <m:t>𝑍</m:t>
                                  </m:r>
                                  <m:r>
                                    <m:rPr>
                                      <m:nor/>
                                    </m:rPr>
                                    <a:rPr lang="en-US" sz="2000">
                                      <a:latin typeface="Times New Roman" pitchFamily="18" charset="0"/>
                                      <a:cs typeface="Times New Roman" pitchFamily="18" charset="0"/>
                                    </a:rPr>
                                    <m:t> </m:t>
                                  </m:r>
                                  <m:r>
                                    <m:rPr>
                                      <m:nor/>
                                    </m:rPr>
                                    <a:rPr lang="en-US" sz="2000">
                                      <a:latin typeface="Times New Roman" pitchFamily="18" charset="0"/>
                                      <a:cs typeface="Times New Roman" pitchFamily="18" charset="0"/>
                                    </a:rPr>
                                    <m:t>sec</m:t>
                                  </m:r>
                                </m:e>
                                <m:sub>
                                  <m:r>
                                    <a:rPr lang="en-US" sz="2000" i="1">
                                      <a:latin typeface="Cambria Math"/>
                                    </a:rPr>
                                    <m:t>21</m:t>
                                  </m:r>
                                </m:sub>
                              </m:sSub>
                            </m:e>
                            <m:e>
                              <m:sSub>
                                <m:sSubPr>
                                  <m:ctrlPr>
                                    <a:rPr lang="en-US" sz="2000" i="1">
                                      <a:latin typeface="Cambria Math"/>
                                    </a:rPr>
                                  </m:ctrlPr>
                                </m:sSubPr>
                                <m:e>
                                  <m:r>
                                    <a:rPr lang="en-US" sz="2000" i="1">
                                      <a:latin typeface="Cambria Math"/>
                                    </a:rPr>
                                    <m:t>−</m:t>
                                  </m:r>
                                  <m:r>
                                    <a:rPr lang="en-US" sz="2000" i="1">
                                      <a:latin typeface="Cambria Math"/>
                                    </a:rPr>
                                    <m:t>𝑍</m:t>
                                  </m:r>
                                  <m:r>
                                    <m:rPr>
                                      <m:nor/>
                                    </m:rPr>
                                    <a:rPr lang="en-US" sz="2000">
                                      <a:latin typeface="Times New Roman" pitchFamily="18" charset="0"/>
                                      <a:cs typeface="Times New Roman" pitchFamily="18" charset="0"/>
                                    </a:rPr>
                                    <m:t> </m:t>
                                  </m:r>
                                  <m:r>
                                    <m:rPr>
                                      <m:nor/>
                                    </m:rPr>
                                    <a:rPr lang="en-US" sz="2000">
                                      <a:latin typeface="Times New Roman" pitchFamily="18" charset="0"/>
                                      <a:cs typeface="Times New Roman" pitchFamily="18" charset="0"/>
                                    </a:rPr>
                                    <m:t>sec</m:t>
                                  </m:r>
                                </m:e>
                                <m:sub>
                                  <m:r>
                                    <a:rPr lang="en-US" sz="2000" i="1">
                                      <a:latin typeface="Cambria Math"/>
                                    </a:rPr>
                                    <m:t>22</m:t>
                                  </m:r>
                                </m:sub>
                              </m:sSub>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1</m:t>
                                  </m:r>
                                </m:sub>
                              </m:sSub>
                            </m:e>
                          </m:mr>
                          <m:mr>
                            <m:e>
                              <m:sSub>
                                <m:sSubPr>
                                  <m:ctrlPr>
                                    <a:rPr lang="en-US" sz="2000" i="1">
                                      <a:latin typeface="Cambria Math"/>
                                    </a:rPr>
                                  </m:ctrlPr>
                                </m:sSubPr>
                                <m:e>
                                  <m:r>
                                    <a:rPr lang="en-US" sz="2000" i="1">
                                      <a:latin typeface="Cambria Math"/>
                                    </a:rPr>
                                    <m:t>𝐼</m:t>
                                  </m:r>
                                </m:e>
                                <m:sub>
                                  <m:r>
                                    <a:rPr lang="en-US" sz="2000" i="1">
                                      <a:latin typeface="Cambria Math"/>
                                    </a:rPr>
                                    <m:t>2</m:t>
                                  </m:r>
                                </m:sub>
                              </m:sSub>
                            </m:e>
                          </m:mr>
                        </m:m>
                      </m:e>
                    </m:d>
                  </m:oMath>
                </a14:m>
                <a:r>
                  <a:rPr lang="en-US" sz="2000" b="1" dirty="0" smtClean="0">
                    <a:solidFill>
                      <a:srgbClr val="FF0000"/>
                    </a:solidFill>
                    <a:latin typeface="Times New Roman" pitchFamily="18" charset="0"/>
                    <a:cs typeface="Times New Roman" pitchFamily="18" charset="0"/>
                  </a:rPr>
                  <a:t>	</a:t>
                </a:r>
                <a:r>
                  <a:rPr lang="en-US" sz="2000" b="1" dirty="0" smtClean="0">
                    <a:solidFill>
                      <a:srgbClr val="FF0000"/>
                    </a:solidFill>
                    <a:latin typeface="Times New Roman" pitchFamily="18" charset="0"/>
                    <a:cs typeface="Times New Roman" pitchFamily="18" charset="0"/>
                  </a:rPr>
                  <a:t>	</a:t>
                </a:r>
                <a:r>
                  <a:rPr lang="en-US" sz="2000" dirty="0" smtClean="0">
                    <a:latin typeface="Times New Roman" pitchFamily="18" charset="0"/>
                    <a:cs typeface="Times New Roman" pitchFamily="18" charset="0"/>
                  </a:rPr>
                  <a:t>(</a:t>
                </a:r>
                <a:r>
                  <a:rPr lang="en-US" sz="2000" dirty="0" smtClean="0">
                    <a:latin typeface="Times New Roman" pitchFamily="18" charset="0"/>
                    <a:cs typeface="Times New Roman" pitchFamily="18" charset="0"/>
                  </a:rPr>
                  <a:t>184)</a:t>
                </a:r>
              </a:p>
              <a:p>
                <a:pPr marL="342900" lvl="2" indent="-342900" algn="just"/>
                <a:endParaRPr lang="en-US" sz="2000" dirty="0" smtClean="0">
                  <a:latin typeface="Times New Roman" pitchFamily="18" charset="0"/>
                  <a:cs typeface="Times New Roman" pitchFamily="18" charset="0"/>
                </a:endParaRPr>
              </a:p>
              <a:p>
                <a:pPr marL="342900" lvl="2" indent="-342900" algn="just"/>
                <a:r>
                  <a:rPr lang="en-US" sz="20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12</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m:t>
                            </m:r>
                          </m:e>
                          <m:sub>
                            <m:r>
                              <a:rPr lang="en-US" sz="2000" i="1">
                                <a:latin typeface="Cambria Math"/>
                              </a:rPr>
                              <m:t>12</m:t>
                            </m:r>
                          </m:sub>
                        </m:sSub>
                      </m:e>
                    </m:d>
                    <m:r>
                      <a:rPr lang="en-US" sz="2000" i="1">
                        <a:latin typeface="Cambria Math"/>
                      </a:rPr>
                      <m:t>+</m:t>
                    </m:r>
                    <m:d>
                      <m:dPr>
                        <m:begChr m:val="["/>
                        <m:endChr m:val="]"/>
                        <m:ctrlPr>
                          <a:rPr lang="en-US" sz="2000" i="1">
                            <a:latin typeface="Cambria Math"/>
                          </a:rPr>
                        </m:ctrlPr>
                      </m:dPr>
                      <m:e>
                        <m:r>
                          <a:rPr lang="en-US" sz="2000" i="1">
                            <a:latin typeface="Cambria Math"/>
                          </a:rPr>
                          <m:t>𝑍𝑠</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12</m:t>
                            </m:r>
                          </m:sub>
                        </m:sSub>
                      </m:e>
                    </m:d>
                  </m:oMath>
                </a14:m>
                <a:endParaRPr lang="en-US" sz="2000" dirty="0" smtClean="0">
                  <a:latin typeface="Times New Roman" pitchFamily="18" charset="0"/>
                  <a:cs typeface="Times New Roman" pitchFamily="18" charset="0"/>
                </a:endParaRPr>
              </a:p>
              <a:p>
                <a:pPr marL="342900" lvl="2" indent="-342900" algn="just"/>
                <a:endParaRPr lang="en-US" sz="20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The transformer primary voltage is given by  equation (172).</a:t>
                </a:r>
                <a:endParaRPr lang="en-US" dirty="0" smtClean="0"/>
              </a:p>
            </p:txBody>
          </p:sp>
        </mc:Choice>
        <mc:Fallback>
          <p:sp>
            <p:nvSpPr>
              <p:cNvPr id="7" name="TextBox 6"/>
              <p:cNvSpPr txBox="1">
                <a:spLocks noRot="1" noChangeAspect="1" noMove="1" noResize="1" noEditPoints="1" noAdjustHandles="1" noChangeArrowheads="1" noChangeShapeType="1" noTextEdit="1"/>
              </p:cNvSpPr>
              <p:nvPr/>
            </p:nvSpPr>
            <p:spPr>
              <a:xfrm>
                <a:off x="533399" y="1524000"/>
                <a:ext cx="8153401" cy="4548040"/>
              </a:xfrm>
              <a:prstGeom prst="rect">
                <a:avLst/>
              </a:prstGeom>
              <a:blipFill rotWithShape="1">
                <a:blip r:embed="rId3"/>
                <a:stretch>
                  <a:fillRect l="-972" r="-747" b="-2011"/>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225</a:t>
            </a:fld>
            <a:endParaRPr lang="en-US" dirty="0"/>
          </a:p>
        </p:txBody>
      </p:sp>
      <p:sp>
        <p:nvSpPr>
          <p:cNvPr id="8" name="TextBox 7"/>
          <p:cNvSpPr txBox="1"/>
          <p:nvPr/>
        </p:nvSpPr>
        <p:spPr>
          <a:xfrm>
            <a:off x="0" y="381000"/>
            <a:ext cx="9144000" cy="1077218"/>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a:t>
            </a:r>
            <a:r>
              <a:rPr lang="en-US" sz="3200" dirty="0" smtClean="0">
                <a:latin typeface="Times New Roman" pitchFamily="18" charset="0"/>
                <a:cs typeface="Times New Roman" pitchFamily="18" charset="0"/>
              </a:rPr>
              <a:t>Transformer</a:t>
            </a:r>
          </a:p>
          <a:p>
            <a:pPr marL="0" lvl="1" algn="ctr"/>
            <a:r>
              <a:rPr lang="en-US" sz="2400" dirty="0">
                <a:latin typeface="Times New Roman" pitchFamily="18" charset="0"/>
                <a:cs typeface="Times New Roman" pitchFamily="18" charset="0"/>
              </a:rPr>
              <a:t>Center-Tapped Transformer Serving Loads through a Triplex </a:t>
            </a:r>
            <a:r>
              <a:rPr lang="en-US" sz="2400" dirty="0" smtClean="0">
                <a:latin typeface="Times New Roman" pitchFamily="18" charset="0"/>
                <a:cs typeface="Times New Roman" pitchFamily="18" charset="0"/>
              </a:rPr>
              <a:t>Secondary</a:t>
            </a:r>
            <a:r>
              <a:rPr lang="en-US" sz="3200" dirty="0" smtClean="0">
                <a:latin typeface="Times New Roman" pitchFamily="18" charset="0"/>
                <a:cs typeface="Times New Roman" pitchFamily="18" charset="0"/>
              </a:rPr>
              <a:t> </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39106269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mc:Choice xmlns:a14="http://schemas.microsoft.com/office/drawing/2010/main" Requires="a14">
          <p:sp>
            <p:nvSpPr>
              <p:cNvPr id="7" name="TextBox 6"/>
              <p:cNvSpPr txBox="1"/>
              <p:nvPr/>
            </p:nvSpPr>
            <p:spPr>
              <a:xfrm>
                <a:off x="609600" y="1787538"/>
                <a:ext cx="8077200" cy="4384662"/>
              </a:xfrm>
              <a:prstGeom prst="rect">
                <a:avLst/>
              </a:prstGeom>
              <a:noFill/>
            </p:spPr>
            <p:txBody>
              <a:bodyPr wrap="square" rtlCol="0">
                <a:spAutoFit/>
              </a:bodyPr>
              <a:lstStyle/>
              <a:p>
                <a:pPr marL="342900" lvl="2" indent="-342900">
                  <a:buFont typeface="Arial" pitchFamily="34" charset="0"/>
                  <a:buChar char="•"/>
                </a:pPr>
                <a:endParaRPr lang="en-US" dirty="0" smtClean="0"/>
              </a:p>
              <a:p>
                <a:pPr marL="342900" lvl="2" indent="-342900">
                  <a:buFont typeface="Wingdings" pitchFamily="2" charset="2"/>
                  <a:buChar char="Ø"/>
                </a:pPr>
                <a:r>
                  <a:rPr lang="en-US" sz="2400" dirty="0" smtClean="0">
                    <a:latin typeface="Times New Roman" pitchFamily="18" charset="0"/>
                    <a:cs typeface="Times New Roman" pitchFamily="18" charset="0"/>
                  </a:rPr>
                  <a:t>Substituting equation (184)</a:t>
                </a:r>
                <a:r>
                  <a:rPr lang="en-US" sz="2400" b="1" dirty="0" smtClean="0">
                    <a:solidFill>
                      <a:srgbClr val="FF0000"/>
                    </a:solidFill>
                    <a:latin typeface="Times New Roman" pitchFamily="18" charset="0"/>
                    <a:cs typeface="Times New Roman" pitchFamily="18" charset="0"/>
                  </a:rPr>
                  <a:t> </a:t>
                </a:r>
                <a:r>
                  <a:rPr lang="en-US" sz="2400" dirty="0" smtClean="0">
                    <a:latin typeface="Times New Roman" pitchFamily="18" charset="0"/>
                    <a:cs typeface="Times New Roman" pitchFamily="18" charset="0"/>
                  </a:rPr>
                  <a:t>into equation (172):</a:t>
                </a:r>
              </a:p>
              <a:p>
                <a:pPr marL="342900" lvl="2" indent="-342900">
                  <a:buFont typeface="Arial" pitchFamily="34" charset="0"/>
                  <a:buChar char="•"/>
                </a:pPr>
                <a:endParaRPr lang="en-US" sz="2400" dirty="0" smtClean="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𝑆𝑆</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𝑎</m:t>
                            </m:r>
                          </m:e>
                          <m:sub>
                            <m:r>
                              <a:rPr lang="en-US" sz="2000" i="1">
                                <a:latin typeface="Cambria Math"/>
                              </a:rPr>
                              <m:t>1</m:t>
                            </m:r>
                          </m:sub>
                        </m:sSub>
                      </m:e>
                    </m:d>
                    <m:d>
                      <m:dPr>
                        <m:ctrlPr>
                          <a:rPr lang="en-US" sz="2000" i="1">
                            <a:latin typeface="Cambria Math"/>
                          </a:rPr>
                        </m:ctrlPr>
                      </m:dP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m:t>
                                </m:r>
                              </m:e>
                              <m:sub>
                                <m:r>
                                  <a:rPr lang="en-US" sz="2000" i="1">
                                    <a:latin typeface="Cambria Math"/>
                                  </a:rPr>
                                  <m:t>12</m:t>
                                </m:r>
                              </m:sub>
                            </m:sSub>
                          </m:e>
                        </m:d>
                        <m:r>
                          <a:rPr lang="en-US" sz="2000" i="1">
                            <a:latin typeface="Cambria Math"/>
                          </a:rPr>
                          <m:t>+</m:t>
                        </m:r>
                        <m:d>
                          <m:dPr>
                            <m:begChr m:val="["/>
                            <m:endChr m:val="]"/>
                            <m:ctrlPr>
                              <a:rPr lang="en-US" sz="2000" i="1">
                                <a:latin typeface="Cambria Math"/>
                              </a:rPr>
                            </m:ctrlPr>
                          </m:dPr>
                          <m:e>
                            <m:r>
                              <a:rPr lang="en-US" sz="2000" i="1">
                                <a:latin typeface="Cambria Math"/>
                              </a:rPr>
                              <m:t>𝑍𝑠</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12</m:t>
                                </m:r>
                              </m:sub>
                            </m:sSub>
                          </m:e>
                        </m:d>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𝑏</m:t>
                            </m:r>
                          </m:e>
                          <m:sub>
                            <m:r>
                              <a:rPr lang="en-US" sz="2000" i="1">
                                <a:latin typeface="Cambria Math"/>
                              </a:rPr>
                              <m:t>1</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12</m:t>
                            </m:r>
                          </m:sub>
                        </m:sSub>
                      </m:e>
                    </m:d>
                  </m:oMath>
                </a14:m>
                <a:endParaRPr lang="en-US" sz="2000" i="1" dirty="0" smtClean="0">
                  <a:latin typeface="Times New Roman" pitchFamily="18" charset="0"/>
                  <a:cs typeface="Times New Roman" pitchFamily="18" charset="0"/>
                </a:endParaRPr>
              </a:p>
              <a:p>
                <a:pPr algn="just"/>
                <a:endParaRPr lang="en-US" sz="2000" i="1" dirty="0" smtClean="0">
                  <a:latin typeface="Times New Roman" pitchFamily="18" charset="0"/>
                  <a:cs typeface="Times New Roman" pitchFamily="18" charset="0"/>
                </a:endParaRPr>
              </a:p>
              <a:p>
                <a:pPr algn="just"/>
                <a:r>
                  <a:rPr lang="en-US" sz="20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𝑆𝑆</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𝑎</m:t>
                            </m:r>
                          </m:e>
                          <m:sub>
                            <m:r>
                              <a:rPr lang="en-US" sz="2000" i="1">
                                <a:latin typeface="Cambria Math"/>
                              </a:rPr>
                              <m:t>1</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m:t>
                            </m:r>
                          </m:e>
                          <m:sub>
                            <m:r>
                              <a:rPr lang="en-US" sz="2000" i="1">
                                <a:latin typeface="Cambria Math"/>
                              </a:rPr>
                              <m:t>12</m:t>
                            </m:r>
                          </m:sub>
                        </m:sSub>
                      </m:e>
                    </m:d>
                    <m:r>
                      <a:rPr lang="en-US" sz="2000" i="1">
                        <a:latin typeface="Cambria Math"/>
                      </a:rPr>
                      <m:t>+</m:t>
                    </m:r>
                    <m:d>
                      <m:dPr>
                        <m:ctrlPr>
                          <a:rPr lang="en-US" sz="2000" i="1">
                            <a:latin typeface="Cambria Math"/>
                          </a:rPr>
                        </m:ctrlPr>
                      </m:dP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𝑎</m:t>
                                </m:r>
                              </m:e>
                              <m:sub>
                                <m:r>
                                  <a:rPr lang="en-US" sz="2000" i="1">
                                    <a:latin typeface="Cambria Math"/>
                                  </a:rPr>
                                  <m:t>1</m:t>
                                </m:r>
                              </m:sub>
                            </m:sSub>
                          </m:e>
                        </m:d>
                        <m:d>
                          <m:dPr>
                            <m:begChr m:val="["/>
                            <m:endChr m:val="]"/>
                            <m:ctrlPr>
                              <a:rPr lang="en-US" sz="2000" i="1">
                                <a:latin typeface="Cambria Math"/>
                              </a:rPr>
                            </m:ctrlPr>
                          </m:dPr>
                          <m:e>
                            <m:r>
                              <a:rPr lang="en-US" sz="2000" i="1">
                                <a:latin typeface="Cambria Math"/>
                              </a:rPr>
                              <m:t>𝑍𝑠</m:t>
                            </m:r>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𝑏</m:t>
                                </m:r>
                              </m:e>
                              <m:sub>
                                <m:r>
                                  <a:rPr lang="en-US" sz="2000" i="1">
                                    <a:latin typeface="Cambria Math"/>
                                  </a:rPr>
                                  <m:t>1</m:t>
                                </m:r>
                              </m:sub>
                            </m:sSub>
                          </m:e>
                        </m:d>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12</m:t>
                            </m:r>
                          </m:sub>
                        </m:sSub>
                      </m:e>
                    </m:d>
                  </m:oMath>
                </a14:m>
                <a:endParaRPr lang="en-US" sz="2000" i="1" dirty="0" smtClean="0">
                  <a:latin typeface="Times New Roman" pitchFamily="18" charset="0"/>
                  <a:cs typeface="Times New Roman" pitchFamily="18" charset="0"/>
                </a:endParaRPr>
              </a:p>
              <a:p>
                <a:pPr algn="just"/>
                <a:endParaRPr lang="en-US" sz="2000" i="1" dirty="0" smtClean="0">
                  <a:latin typeface="Times New Roman" pitchFamily="18" charset="0"/>
                  <a:cs typeface="Times New Roman" pitchFamily="18" charset="0"/>
                </a:endParaRPr>
              </a:p>
              <a:p>
                <a:pPr algn="just"/>
                <a:r>
                  <a:rPr lang="en-US" sz="20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𝑆𝑆</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𝑎</m:t>
                            </m:r>
                          </m:e>
                          <m:sub>
                            <m:r>
                              <a:rPr lang="en-US" sz="2000" i="1">
                                <a:latin typeface="Cambria Math"/>
                              </a:rPr>
                              <m:t>𝑒𝑞</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m:t>
                            </m:r>
                          </m:e>
                          <m:sub>
                            <m:r>
                              <a:rPr lang="en-US" sz="2000" i="1">
                                <a:latin typeface="Cambria Math"/>
                              </a:rPr>
                              <m:t>12</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𝑏</m:t>
                            </m:r>
                          </m:e>
                          <m:sub>
                            <m:r>
                              <a:rPr lang="en-US" sz="2000" i="1">
                                <a:latin typeface="Cambria Math"/>
                              </a:rPr>
                              <m:t>𝑒𝑞</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12</m:t>
                            </m:r>
                          </m:sub>
                        </m:sSub>
                      </m:e>
                    </m:d>
                  </m:oMath>
                </a14:m>
                <a:endParaRPr lang="en-US" sz="2000" i="1" dirty="0" smtClean="0">
                  <a:latin typeface="Times New Roman" pitchFamily="18" charset="0"/>
                  <a:cs typeface="Times New Roman" pitchFamily="18" charset="0"/>
                </a:endParaRPr>
              </a:p>
              <a:p>
                <a:pPr algn="just"/>
                <a:endParaRPr lang="en-US" sz="2000" i="1" dirty="0" smtClean="0">
                  <a:latin typeface="Times New Roman" pitchFamily="18" charset="0"/>
                  <a:cs typeface="Times New Roman" pitchFamily="18" charset="0"/>
                </a:endParaRPr>
              </a:p>
              <a:p>
                <a:pPr algn="just"/>
                <a:r>
                  <a:rPr lang="en-US" sz="2000" i="1" dirty="0" smtClean="0">
                    <a:latin typeface="Times New Roman" pitchFamily="18" charset="0"/>
                    <a:cs typeface="Times New Roman" pitchFamily="18" charset="0"/>
                  </a:rPr>
                  <a:t>								</a:t>
                </a:r>
                <a:r>
                  <a:rPr lang="en-US" sz="2000" dirty="0" smtClean="0">
                    <a:latin typeface="Times New Roman" pitchFamily="18" charset="0"/>
                    <a:cs typeface="Times New Roman" pitchFamily="18" charset="0"/>
                  </a:rPr>
                  <a:t>(</a:t>
                </a:r>
                <a:r>
                  <a:rPr lang="en-US" sz="2000" dirty="0" smtClean="0">
                    <a:latin typeface="Times New Roman" pitchFamily="18" charset="0"/>
                    <a:cs typeface="Times New Roman" pitchFamily="18" charset="0"/>
                  </a:rPr>
                  <a:t>185)</a:t>
                </a:r>
              </a:p>
              <a:p>
                <a:pPr algn="just"/>
                <a:r>
                  <a:rPr lang="en-US" sz="2000" dirty="0" smtClean="0">
                    <a:latin typeface="Times New Roman" pitchFamily="18" charset="0"/>
                    <a:cs typeface="Times New Roman" pitchFamily="18" charset="0"/>
                  </a:rPr>
                  <a:t>		where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𝑎</m:t>
                            </m:r>
                          </m:e>
                          <m:sub>
                            <m:r>
                              <a:rPr lang="en-US" sz="2000" i="1">
                                <a:latin typeface="Cambria Math"/>
                              </a:rPr>
                              <m:t>𝑒𝑞</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𝑎</m:t>
                            </m:r>
                          </m:e>
                          <m:sub>
                            <m:r>
                              <a:rPr lang="en-US" sz="2000" i="1">
                                <a:latin typeface="Cambria Math"/>
                              </a:rPr>
                              <m:t>1</m:t>
                            </m:r>
                          </m:sub>
                        </m:sSub>
                      </m:e>
                    </m:d>
                  </m:oMath>
                </a14:m>
                <a:endParaRPr lang="en-US" sz="2000" i="1" dirty="0" smtClean="0">
                  <a:latin typeface="Times New Roman" pitchFamily="18" charset="0"/>
                  <a:cs typeface="Times New Roman" pitchFamily="18" charset="0"/>
                </a:endParaRPr>
              </a:p>
              <a:p>
                <a:pPr algn="just"/>
                <a:endParaRPr lang="en-US" sz="2000" i="1" dirty="0" smtClean="0">
                  <a:latin typeface="Times New Roman" pitchFamily="18" charset="0"/>
                  <a:cs typeface="Times New Roman" pitchFamily="18" charset="0"/>
                </a:endParaRPr>
              </a:p>
              <a:p>
                <a:pPr algn="just"/>
                <a:r>
                  <a:rPr lang="en-US" sz="20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𝑏</m:t>
                            </m:r>
                          </m:e>
                          <m:sub>
                            <m:r>
                              <a:rPr lang="en-US" sz="2000" i="1">
                                <a:latin typeface="Cambria Math"/>
                              </a:rPr>
                              <m:t>𝑒𝑞</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𝑎</m:t>
                            </m:r>
                          </m:e>
                          <m:sub>
                            <m:r>
                              <a:rPr lang="en-US" sz="2000" i="1">
                                <a:latin typeface="Cambria Math"/>
                              </a:rPr>
                              <m:t>1</m:t>
                            </m:r>
                          </m:sub>
                        </m:sSub>
                      </m:e>
                    </m:d>
                    <m:d>
                      <m:dPr>
                        <m:begChr m:val="["/>
                        <m:endChr m:val="]"/>
                        <m:ctrlPr>
                          <a:rPr lang="en-US" sz="2000" i="1">
                            <a:latin typeface="Cambria Math"/>
                          </a:rPr>
                        </m:ctrlPr>
                      </m:dPr>
                      <m:e>
                        <m:r>
                          <a:rPr lang="en-US" sz="2000" i="1">
                            <a:latin typeface="Cambria Math"/>
                          </a:rPr>
                          <m:t>𝑍𝑠</m:t>
                        </m:r>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𝑏</m:t>
                            </m:r>
                          </m:e>
                          <m:sub>
                            <m:r>
                              <a:rPr lang="en-US" sz="2000" i="1">
                                <a:latin typeface="Cambria Math"/>
                              </a:rPr>
                              <m:t>1</m:t>
                            </m:r>
                          </m:sub>
                        </m:sSub>
                      </m:e>
                    </m:d>
                  </m:oMath>
                </a14:m>
                <a:endParaRPr lang="en-US" sz="2000" dirty="0">
                  <a:latin typeface="Times New Roman" pitchFamily="18" charset="0"/>
                  <a:cs typeface="Times New Roman" pitchFamily="18" charset="0"/>
                </a:endParaRPr>
              </a:p>
            </p:txBody>
          </p:sp>
        </mc:Choice>
        <mc:Fallback>
          <p:sp>
            <p:nvSpPr>
              <p:cNvPr id="7" name="TextBox 6"/>
              <p:cNvSpPr txBox="1">
                <a:spLocks noRot="1" noChangeAspect="1" noMove="1" noResize="1" noEditPoints="1" noAdjustHandles="1" noChangeArrowheads="1" noChangeShapeType="1" noTextEdit="1"/>
              </p:cNvSpPr>
              <p:nvPr/>
            </p:nvSpPr>
            <p:spPr>
              <a:xfrm>
                <a:off x="609600" y="1787538"/>
                <a:ext cx="8077200" cy="4384662"/>
              </a:xfrm>
              <a:prstGeom prst="rect">
                <a:avLst/>
              </a:prstGeom>
              <a:blipFill rotWithShape="1">
                <a:blip r:embed="rId3"/>
                <a:stretch>
                  <a:fillRect l="-981" r="-453"/>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226</a:t>
            </a:fld>
            <a:endParaRPr lang="en-US"/>
          </a:p>
        </p:txBody>
      </p:sp>
      <p:sp>
        <p:nvSpPr>
          <p:cNvPr id="8" name="TextBox 7"/>
          <p:cNvSpPr txBox="1"/>
          <p:nvPr/>
        </p:nvSpPr>
        <p:spPr>
          <a:xfrm>
            <a:off x="0" y="381000"/>
            <a:ext cx="9144000" cy="1077218"/>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a:t>
            </a:r>
            <a:r>
              <a:rPr lang="en-US" sz="3200" dirty="0" smtClean="0">
                <a:latin typeface="Times New Roman" pitchFamily="18" charset="0"/>
                <a:cs typeface="Times New Roman" pitchFamily="18" charset="0"/>
              </a:rPr>
              <a:t>Transformer</a:t>
            </a:r>
          </a:p>
          <a:p>
            <a:pPr marL="0" lvl="1" algn="ctr"/>
            <a:r>
              <a:rPr lang="en-US" sz="2400" dirty="0">
                <a:latin typeface="Times New Roman" pitchFamily="18" charset="0"/>
                <a:cs typeface="Times New Roman" pitchFamily="18" charset="0"/>
              </a:rPr>
              <a:t>Center-Tapped Transformer Serving Loads through a Triplex </a:t>
            </a:r>
            <a:r>
              <a:rPr lang="en-US" sz="2400" dirty="0" smtClean="0">
                <a:latin typeface="Times New Roman" pitchFamily="18" charset="0"/>
                <a:cs typeface="Times New Roman" pitchFamily="18" charset="0"/>
              </a:rPr>
              <a:t>Secondary</a:t>
            </a:r>
            <a:r>
              <a:rPr lang="en-US" sz="3200" dirty="0" smtClean="0">
                <a:latin typeface="Times New Roman" pitchFamily="18" charset="0"/>
                <a:cs typeface="Times New Roman" pitchFamily="18" charset="0"/>
              </a:rPr>
              <a:t> </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775781133"/>
      </p:ext>
    </p:extLst>
  </p:cSld>
  <p:clrMapOvr>
    <a:masterClrMapping/>
  </p:clrMapOvr>
  <p:timing>
    <p:tnLst>
      <p:par>
        <p:cT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Rectangle 3"/>
              <p:cNvSpPr/>
              <p:nvPr/>
            </p:nvSpPr>
            <p:spPr>
              <a:xfrm>
                <a:off x="381000" y="1924701"/>
                <a:ext cx="8458200" cy="4857099"/>
              </a:xfrm>
              <a:prstGeom prst="rect">
                <a:avLst/>
              </a:prstGeom>
            </p:spPr>
            <p:txBody>
              <a:bodyPr wrap="square">
                <a:spAutoFit/>
              </a:bodyPr>
              <a:lstStyle/>
              <a:p>
                <a:pPr marL="342900" lvl="2" indent="-342900">
                  <a:buFont typeface="Wingdings" pitchFamily="2" charset="2"/>
                  <a:buChar char="Ø"/>
                </a:pPr>
                <a:r>
                  <a:rPr lang="en-US" sz="2400" dirty="0">
                    <a:latin typeface="Times New Roman" pitchFamily="18" charset="0"/>
                    <a:cs typeface="Times New Roman" pitchFamily="18" charset="0"/>
                  </a:rPr>
                  <a:t>Since there are no shunt elements in the secondary, the primary current as a  function of the secondary currents is still given by  equation (</a:t>
                </a:r>
                <a:r>
                  <a:rPr lang="en-US" sz="2400" dirty="0" smtClean="0">
                    <a:latin typeface="Times New Roman" pitchFamily="18" charset="0"/>
                    <a:cs typeface="Times New Roman" pitchFamily="18" charset="0"/>
                  </a:rPr>
                  <a:t>164).</a:t>
                </a:r>
                <a:endParaRPr lang="en-US" sz="2400" dirty="0">
                  <a:latin typeface="Times New Roman" pitchFamily="18" charset="0"/>
                  <a:cs typeface="Times New Roman" pitchFamily="18" charset="0"/>
                </a:endParaRPr>
              </a:p>
              <a:p>
                <a:pPr marL="342900" lvl="2" indent="-342900">
                  <a:buFont typeface="Arial" pitchFamily="34" charset="0"/>
                  <a:buChar char="•"/>
                </a:pPr>
                <a:endParaRPr lang="en-US" dirty="0" smtClean="0"/>
              </a:p>
              <a:p>
                <a:pPr marL="342900" lvl="2" indent="-342900">
                  <a:buFont typeface="Wingdings" pitchFamily="2" charset="2"/>
                  <a:buChar char="Ø"/>
                </a:pPr>
                <a:r>
                  <a:rPr lang="en-US" sz="2400" dirty="0" smtClean="0">
                    <a:latin typeface="Times New Roman" pitchFamily="18" charset="0"/>
                    <a:cs typeface="Times New Roman" pitchFamily="18" charset="0"/>
                  </a:rPr>
                  <a:t>Equation (185) </a:t>
                </a:r>
                <a:r>
                  <a:rPr lang="en-US" sz="2400" dirty="0">
                    <a:latin typeface="Times New Roman" pitchFamily="18" charset="0"/>
                    <a:cs typeface="Times New Roman" pitchFamily="18" charset="0"/>
                  </a:rPr>
                  <a:t>can be used to solve for the load voltages when the primary source voltages and the secondary currents are </a:t>
                </a:r>
                <a:r>
                  <a:rPr lang="en-US" sz="2400" dirty="0" smtClean="0">
                    <a:latin typeface="Times New Roman" pitchFamily="18" charset="0"/>
                    <a:cs typeface="Times New Roman" pitchFamily="18" charset="0"/>
                  </a:rPr>
                  <a:t>known.</a:t>
                </a:r>
              </a:p>
              <a:p>
                <a:pPr marL="0" lvl="2"/>
                <a:r>
                  <a:rPr lang="en-US" sz="24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m:t>
                            </m:r>
                          </m:e>
                          <m:sub>
                            <m:r>
                              <a:rPr lang="en-US" sz="2000" i="1">
                                <a:latin typeface="Cambria Math"/>
                              </a:rPr>
                              <m:t>12</m:t>
                            </m:r>
                          </m:sub>
                        </m:sSub>
                      </m:e>
                    </m:d>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𝑎</m:t>
                                </m:r>
                              </m:e>
                              <m:sub>
                                <m:r>
                                  <a:rPr lang="en-US" sz="2000" i="1">
                                    <a:latin typeface="Cambria Math"/>
                                  </a:rPr>
                                  <m:t>𝑒𝑞</m:t>
                                </m:r>
                              </m:sub>
                            </m:sSub>
                          </m:e>
                        </m:d>
                      </m:e>
                      <m:sup>
                        <m:r>
                          <a:rPr lang="en-US" sz="2000" i="1">
                            <a:latin typeface="Cambria Math"/>
                          </a:rPr>
                          <m:t>−1</m:t>
                        </m:r>
                      </m:sup>
                    </m:sSup>
                    <m:d>
                      <m:dPr>
                        <m:ctrlPr>
                          <a:rPr lang="en-US" sz="2000" i="1">
                            <a:latin typeface="Cambria Math"/>
                          </a:rPr>
                        </m:ctrlPr>
                      </m:dP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𝑆𝑆</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𝑏</m:t>
                                </m:r>
                              </m:e>
                              <m:sub>
                                <m:r>
                                  <a:rPr lang="en-US" sz="2000" i="1">
                                    <a:latin typeface="Cambria Math"/>
                                  </a:rPr>
                                  <m:t>𝑒𝑞</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12</m:t>
                                </m:r>
                              </m:sub>
                            </m:sSub>
                          </m:e>
                        </m:d>
                      </m:e>
                    </m:d>
                  </m:oMath>
                </a14:m>
                <a:endParaRPr lang="en-US" sz="2000" i="1" dirty="0" smtClean="0"/>
              </a:p>
              <a:p>
                <a:pPr marL="0" lvl="2"/>
                <a:r>
                  <a:rPr lang="en-US" sz="20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m:t>
                            </m:r>
                          </m:e>
                          <m:sub>
                            <m:r>
                              <a:rPr lang="en-US" sz="2000" i="1">
                                <a:latin typeface="Cambria Math"/>
                              </a:rPr>
                              <m:t>12</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𝑒𝑞</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𝑆𝑆</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𝐵</m:t>
                            </m:r>
                          </m:e>
                          <m:sub>
                            <m:r>
                              <a:rPr lang="en-US" sz="2000" i="1">
                                <a:latin typeface="Cambria Math"/>
                              </a:rPr>
                              <m:t>𝑒𝑞</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12</m:t>
                            </m:r>
                          </m:sub>
                        </m:sSub>
                      </m:e>
                    </m:d>
                  </m:oMath>
                </a14:m>
                <a:endParaRPr lang="en-US" sz="2000" i="1" dirty="0" smtClean="0"/>
              </a:p>
              <a:p>
                <a:pPr marL="0" lvl="2"/>
                <a:endParaRPr lang="en-US" sz="2000" i="1" dirty="0" smtClean="0"/>
              </a:p>
              <a:p>
                <a:pPr marL="0" lvl="2"/>
                <a:r>
                  <a:rPr lang="en-US" sz="2000" dirty="0" smtClean="0"/>
                  <a:t>		</a:t>
                </a:r>
                <a:r>
                  <a:rPr lang="en-US" sz="2000" dirty="0" smtClean="0">
                    <a:latin typeface="Times New Roman" pitchFamily="18" charset="0"/>
                    <a:cs typeface="Times New Roman" pitchFamily="18" charset="0"/>
                  </a:rPr>
                  <a:t>where</a:t>
                </a:r>
                <a:r>
                  <a:rPr lang="en-US" sz="20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𝑒𝑞</m:t>
                            </m:r>
                          </m:sub>
                        </m:sSub>
                      </m:e>
                    </m:d>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𝑎</m:t>
                                </m:r>
                              </m:e>
                              <m:sub>
                                <m:r>
                                  <a:rPr lang="en-US" sz="2000" i="1">
                                    <a:latin typeface="Cambria Math"/>
                                  </a:rPr>
                                  <m:t>𝑒𝑞</m:t>
                                </m:r>
                              </m:sub>
                            </m:sSub>
                          </m:e>
                        </m:d>
                      </m:e>
                      <m:sup>
                        <m:r>
                          <a:rPr lang="en-US" sz="2000" i="1">
                            <a:latin typeface="Cambria Math"/>
                          </a:rPr>
                          <m:t>−1</m:t>
                        </m:r>
                      </m:sup>
                    </m:sSup>
                  </m:oMath>
                </a14:m>
                <a:r>
                  <a:rPr lang="en-US" sz="2000" i="1" dirty="0" smtClean="0"/>
                  <a:t>			</a:t>
                </a:r>
                <a:r>
                  <a:rPr lang="en-US" sz="2000" dirty="0" smtClean="0">
                    <a:latin typeface="Times New Roman" pitchFamily="18" charset="0"/>
                    <a:cs typeface="Times New Roman" pitchFamily="18" charset="0"/>
                  </a:rPr>
                  <a:t>(186)</a:t>
                </a:r>
              </a:p>
              <a:p>
                <a:pPr marL="0" lvl="2"/>
                <a:r>
                  <a:rPr lang="en-US" sz="20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𝐵</m:t>
                            </m:r>
                          </m:e>
                          <m:sub>
                            <m:r>
                              <a:rPr lang="en-US" sz="2000" i="1">
                                <a:latin typeface="Cambria Math"/>
                              </a:rPr>
                              <m:t>𝑒𝑞</m:t>
                            </m:r>
                          </m:sub>
                        </m:sSub>
                      </m:e>
                    </m:d>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𝑎</m:t>
                                </m:r>
                              </m:e>
                              <m:sub>
                                <m:r>
                                  <a:rPr lang="en-US" sz="2000" i="1">
                                    <a:latin typeface="Cambria Math"/>
                                  </a:rPr>
                                  <m:t>𝑒𝑞</m:t>
                                </m:r>
                              </m:sub>
                            </m:sSub>
                          </m:e>
                        </m:d>
                      </m:e>
                      <m:sup>
                        <m:r>
                          <a:rPr lang="en-US" sz="2000" i="1">
                            <a:latin typeface="Cambria Math"/>
                          </a:rPr>
                          <m:t>−1</m:t>
                        </m:r>
                      </m:sup>
                    </m:sSup>
                    <m:d>
                      <m:dPr>
                        <m:begChr m:val="["/>
                        <m:endChr m:val="]"/>
                        <m:ctrlPr>
                          <a:rPr lang="en-US" sz="2000" i="1">
                            <a:latin typeface="Cambria Math"/>
                          </a:rPr>
                        </m:ctrlPr>
                      </m:dPr>
                      <m:e>
                        <m:sSub>
                          <m:sSubPr>
                            <m:ctrlPr>
                              <a:rPr lang="en-US" sz="2000" i="1">
                                <a:latin typeface="Cambria Math"/>
                              </a:rPr>
                            </m:ctrlPr>
                          </m:sSubPr>
                          <m:e>
                            <m:r>
                              <a:rPr lang="en-US" sz="2000" i="1">
                                <a:latin typeface="Cambria Math"/>
                              </a:rPr>
                              <m:t>𝑏</m:t>
                            </m:r>
                          </m:e>
                          <m:sub>
                            <m:r>
                              <a:rPr lang="en-US" sz="2000" i="1">
                                <a:latin typeface="Cambria Math"/>
                              </a:rPr>
                              <m:t>1</m:t>
                            </m:r>
                          </m:sub>
                        </m:sSub>
                      </m:e>
                    </m:d>
                  </m:oMath>
                </a14:m>
                <a:endParaRPr lang="en-US" sz="2000" dirty="0"/>
              </a:p>
              <a:p>
                <a:pPr marL="800100" lvl="3" indent="-342900"/>
                <a:endParaRPr lang="en-US" sz="2400" b="1" dirty="0">
                  <a:solidFill>
                    <a:srgbClr val="FF0000"/>
                  </a:solidFill>
                </a:endParaRPr>
              </a:p>
            </p:txBody>
          </p:sp>
        </mc:Choice>
        <mc:Fallback>
          <p:sp>
            <p:nvSpPr>
              <p:cNvPr id="4" name="Rectangle 3"/>
              <p:cNvSpPr>
                <a:spLocks noRot="1" noChangeAspect="1" noMove="1" noResize="1" noEditPoints="1" noAdjustHandles="1" noChangeArrowheads="1" noChangeShapeType="1" noTextEdit="1"/>
              </p:cNvSpPr>
              <p:nvPr/>
            </p:nvSpPr>
            <p:spPr>
              <a:xfrm>
                <a:off x="381000" y="1924701"/>
                <a:ext cx="8458200" cy="4857099"/>
              </a:xfrm>
              <a:prstGeom prst="rect">
                <a:avLst/>
              </a:prstGeom>
              <a:blipFill rotWithShape="1">
                <a:blip r:embed="rId2"/>
                <a:stretch>
                  <a:fillRect l="-1009" t="-1004"/>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B6F15528-21DE-4FAA-801E-634DDDAF4B2B}" type="slidenum">
              <a:rPr lang="en-US" smtClean="0"/>
              <a:pPr/>
              <a:t>227</a:t>
            </a:fld>
            <a:endParaRPr lang="en-US"/>
          </a:p>
        </p:txBody>
      </p:sp>
      <p:sp>
        <p:nvSpPr>
          <p:cNvPr id="6" name="TextBox 5"/>
          <p:cNvSpPr txBox="1"/>
          <p:nvPr/>
        </p:nvSpPr>
        <p:spPr>
          <a:xfrm>
            <a:off x="0" y="381000"/>
            <a:ext cx="9144000" cy="1077218"/>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a:t>
            </a:r>
            <a:r>
              <a:rPr lang="en-US" sz="3200" dirty="0" smtClean="0">
                <a:latin typeface="Times New Roman" pitchFamily="18" charset="0"/>
                <a:cs typeface="Times New Roman" pitchFamily="18" charset="0"/>
              </a:rPr>
              <a:t>Transformer</a:t>
            </a:r>
          </a:p>
          <a:p>
            <a:pPr marL="0" lvl="1" algn="ctr"/>
            <a:r>
              <a:rPr lang="en-US" sz="2400" dirty="0">
                <a:latin typeface="Times New Roman" pitchFamily="18" charset="0"/>
                <a:cs typeface="Times New Roman" pitchFamily="18" charset="0"/>
              </a:rPr>
              <a:t>Center-Tapped Transformer Serving Loads through a Triplex </a:t>
            </a:r>
            <a:r>
              <a:rPr lang="en-US" sz="2400" dirty="0" smtClean="0">
                <a:latin typeface="Times New Roman" pitchFamily="18" charset="0"/>
                <a:cs typeface="Times New Roman" pitchFamily="18" charset="0"/>
              </a:rPr>
              <a:t>Secondary</a:t>
            </a:r>
            <a:r>
              <a:rPr lang="en-US" sz="3200" dirty="0" smtClean="0">
                <a:latin typeface="Times New Roman" pitchFamily="18" charset="0"/>
                <a:cs typeface="Times New Roman" pitchFamily="18" charset="0"/>
              </a:rPr>
              <a:t> </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3126547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Rectangle 3"/>
              <p:cNvSpPr/>
              <p:nvPr/>
            </p:nvSpPr>
            <p:spPr>
              <a:xfrm>
                <a:off x="685800" y="2209800"/>
                <a:ext cx="8077200" cy="1809278"/>
              </a:xfrm>
              <a:prstGeom prst="rect">
                <a:avLst/>
              </a:prstGeom>
            </p:spPr>
            <p:txBody>
              <a:bodyPr wrap="square">
                <a:spAutoFit/>
              </a:bodyPr>
              <a:lstStyle/>
              <a:p>
                <a:pPr marL="800100" lvl="3" indent="-342900"/>
                <a:endParaRPr lang="en-US" b="1" dirty="0" smtClean="0">
                  <a:solidFill>
                    <a:srgbClr val="FF0000"/>
                  </a:solidFill>
                </a:endParaRPr>
              </a:p>
              <a:p>
                <a:pPr marL="800100" lvl="3" indent="-342900"/>
                <a:endParaRPr lang="en-US" b="1" dirty="0">
                  <a:solidFill>
                    <a:srgbClr val="FF0000"/>
                  </a:solidFill>
                </a:endParaRPr>
              </a:p>
              <a:p>
                <a:pPr marL="342900" lvl="2" indent="-342900">
                  <a:buFont typeface="Wingdings" pitchFamily="2" charset="2"/>
                  <a:buChar char="Ø"/>
                </a:pPr>
                <a:r>
                  <a:rPr lang="en-US" sz="2400" dirty="0">
                    <a:latin typeface="Times New Roman" pitchFamily="18" charset="0"/>
                    <a:cs typeface="Times New Roman" pitchFamily="18" charset="0"/>
                  </a:rPr>
                  <a:t>In the matrix </a:t>
                </a:r>
                <a:r>
                  <a:rPr lang="en-US" sz="2400" dirty="0" smtClean="0">
                    <a:latin typeface="Times New Roman" pitchFamily="18" charset="0"/>
                    <a:cs typeface="Times New Roman" pitchFamily="18" charset="0"/>
                  </a:rPr>
                  <a:t>form, </a:t>
                </a:r>
                <a:r>
                  <a:rPr lang="en-US" sz="2400" dirty="0">
                    <a:latin typeface="Times New Roman" pitchFamily="18" charset="0"/>
                    <a:cs typeface="Times New Roman" pitchFamily="18" charset="0"/>
                  </a:rPr>
                  <a:t>equation </a:t>
                </a:r>
                <a:r>
                  <a:rPr lang="en-US" sz="2400" dirty="0" smtClean="0">
                    <a:latin typeface="Times New Roman" pitchFamily="18" charset="0"/>
                    <a:cs typeface="Times New Roman" pitchFamily="18" charset="0"/>
                  </a:rPr>
                  <a:t>(186) can </a:t>
                </a:r>
                <a:r>
                  <a:rPr lang="en-US" sz="2400" dirty="0">
                    <a:latin typeface="Times New Roman" pitchFamily="18" charset="0"/>
                    <a:cs typeface="Times New Roman" pitchFamily="18" charset="0"/>
                  </a:rPr>
                  <a:t>be given </a:t>
                </a:r>
                <a:r>
                  <a:rPr lang="en-US" sz="2400" dirty="0" smtClean="0">
                    <a:latin typeface="Times New Roman" pitchFamily="18" charset="0"/>
                    <a:cs typeface="Times New Roman" pitchFamily="18" charset="0"/>
                  </a:rPr>
                  <a:t>by:</a:t>
                </a:r>
                <a:endParaRPr lang="en-US" sz="2400" dirty="0">
                  <a:latin typeface="Times New Roman" pitchFamily="18" charset="0"/>
                  <a:cs typeface="Times New Roman" pitchFamily="18" charset="0"/>
                </a:endParaRPr>
              </a:p>
              <a:p>
                <a:pPr marL="800100" lvl="3" indent="-342900"/>
                <a:endParaRPr lang="en-US" sz="2400" b="1" dirty="0">
                  <a:solidFill>
                    <a:srgbClr val="FF0000"/>
                  </a:solidFill>
                  <a:latin typeface="Times New Roman" pitchFamily="18" charset="0"/>
                  <a:cs typeface="Times New Roman" pitchFamily="18" charset="0"/>
                </a:endParaRPr>
              </a:p>
              <a:p>
                <a:r>
                  <a:rPr lang="en-US" sz="24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m:t>
                            </m:r>
                          </m:e>
                          <m:sub>
                            <m:r>
                              <a:rPr lang="en-US" sz="2000" i="1">
                                <a:latin typeface="Cambria Math"/>
                              </a:rPr>
                              <m:t>12</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𝑒𝑞</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𝑆𝑆</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𝐵</m:t>
                            </m:r>
                          </m:e>
                          <m:sub>
                            <m:r>
                              <a:rPr lang="en-US" sz="2000" i="1">
                                <a:latin typeface="Cambria Math"/>
                              </a:rPr>
                              <m:t>𝑒𝑞</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12</m:t>
                            </m:r>
                          </m:sub>
                        </m:sSub>
                      </m:e>
                    </m:d>
                  </m:oMath>
                </a14:m>
                <a:r>
                  <a:rPr lang="en-US" sz="2000" dirty="0" smtClean="0">
                    <a:latin typeface="Times New Roman" pitchFamily="18" charset="0"/>
                    <a:cs typeface="Times New Roman" pitchFamily="18" charset="0"/>
                  </a:rPr>
                  <a:t>		(187)</a:t>
                </a:r>
                <a:endParaRPr lang="en-US" sz="2000" dirty="0">
                  <a:latin typeface="Times New Roman" pitchFamily="18" charset="0"/>
                  <a:cs typeface="Times New Roman" pitchFamily="18" charset="0"/>
                </a:endParaRPr>
              </a:p>
            </p:txBody>
          </p:sp>
        </mc:Choice>
        <mc:Fallback>
          <p:sp>
            <p:nvSpPr>
              <p:cNvPr id="4" name="Rectangle 3"/>
              <p:cNvSpPr>
                <a:spLocks noRot="1" noChangeAspect="1" noMove="1" noResize="1" noEditPoints="1" noAdjustHandles="1" noChangeArrowheads="1" noChangeShapeType="1" noTextEdit="1"/>
              </p:cNvSpPr>
              <p:nvPr/>
            </p:nvSpPr>
            <p:spPr>
              <a:xfrm>
                <a:off x="685800" y="2209800"/>
                <a:ext cx="8077200" cy="1809278"/>
              </a:xfrm>
              <a:prstGeom prst="rect">
                <a:avLst/>
              </a:prstGeom>
              <a:blipFill rotWithShape="1">
                <a:blip r:embed="rId2"/>
                <a:stretch>
                  <a:fillRect l="-1057" b="-67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B6F15528-21DE-4FAA-801E-634DDDAF4B2B}" type="slidenum">
              <a:rPr lang="en-US" smtClean="0"/>
              <a:pPr/>
              <a:t>228</a:t>
            </a:fld>
            <a:endParaRPr lang="en-US"/>
          </a:p>
        </p:txBody>
      </p:sp>
      <p:sp>
        <p:nvSpPr>
          <p:cNvPr id="6" name="TextBox 5"/>
          <p:cNvSpPr txBox="1"/>
          <p:nvPr/>
        </p:nvSpPr>
        <p:spPr>
          <a:xfrm>
            <a:off x="0" y="381000"/>
            <a:ext cx="9144000" cy="1077218"/>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a:t>
            </a:r>
            <a:r>
              <a:rPr lang="en-US" sz="3200" dirty="0" smtClean="0">
                <a:latin typeface="Times New Roman" pitchFamily="18" charset="0"/>
                <a:cs typeface="Times New Roman" pitchFamily="18" charset="0"/>
              </a:rPr>
              <a:t>Transformer</a:t>
            </a:r>
          </a:p>
          <a:p>
            <a:pPr marL="0" lvl="1" algn="ctr"/>
            <a:r>
              <a:rPr lang="en-US" sz="2400" dirty="0">
                <a:latin typeface="Times New Roman" pitchFamily="18" charset="0"/>
                <a:cs typeface="Times New Roman" pitchFamily="18" charset="0"/>
              </a:rPr>
              <a:t>Center-Tapped Transformer Serving Loads through a Triplex </a:t>
            </a:r>
            <a:r>
              <a:rPr lang="en-US" sz="2400" dirty="0" smtClean="0">
                <a:latin typeface="Times New Roman" pitchFamily="18" charset="0"/>
                <a:cs typeface="Times New Roman" pitchFamily="18" charset="0"/>
              </a:rPr>
              <a:t>Secondary</a:t>
            </a:r>
            <a:r>
              <a:rPr lang="en-US" sz="3200" dirty="0" smtClean="0">
                <a:latin typeface="Times New Roman" pitchFamily="18" charset="0"/>
                <a:cs typeface="Times New Roman" pitchFamily="18" charset="0"/>
              </a:rPr>
              <a:t> </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2386491659"/>
      </p:ext>
    </p:extLst>
  </p:cSld>
  <p:clrMapOvr>
    <a:masterClrMapping/>
  </p:clrMapOvr>
  <p:timing>
    <p:tnLst>
      <p:par>
        <p:cTn id="1" dur="indefinite" restart="never" nodeType="tmRoot"/>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lvl="1" algn="ctr" rtl="0">
              <a:spcBef>
                <a:spcPct val="0"/>
              </a:spcBef>
            </a:pPr>
            <a:r>
              <a:rPr lang="en-US" sz="3200" dirty="0">
                <a:latin typeface="Times New Roman" pitchFamily="18" charset="0"/>
                <a:cs typeface="Times New Roman" pitchFamily="18" charset="0"/>
              </a:rPr>
              <a:t>Part </a:t>
            </a:r>
            <a:r>
              <a:rPr lang="en-US" sz="3200" dirty="0" smtClean="0">
                <a:latin typeface="Times New Roman" pitchFamily="18" charset="0"/>
                <a:cs typeface="Times New Roman" pitchFamily="18" charset="0"/>
              </a:rPr>
              <a:t>4: Center –Tapped Transformers and </a:t>
            </a:r>
            <a:r>
              <a:rPr lang="en-US" sz="3200" dirty="0" err="1" smtClean="0">
                <a:latin typeface="Times New Roman" pitchFamily="18" charset="0"/>
                <a:cs typeface="Times New Roman" pitchFamily="18" charset="0"/>
              </a:rPr>
              <a:t>Secondaries</a:t>
            </a:r>
            <a:r>
              <a:rPr lang="en-US" sz="3200" dirty="0" smtClean="0">
                <a:latin typeface="Times New Roman" pitchFamily="18" charset="0"/>
                <a:cs typeface="Times New Roman" pitchFamily="18" charset="0"/>
              </a:rPr>
              <a:t/>
            </a:r>
            <a:br>
              <a:rPr lang="en-US" sz="3200" dirty="0" smtClean="0">
                <a:latin typeface="Times New Roman" pitchFamily="18" charset="0"/>
                <a:cs typeface="Times New Roman" pitchFamily="18" charset="0"/>
              </a:rPr>
            </a:br>
            <a:endParaRPr lang="en-US" sz="3200" dirty="0">
              <a:latin typeface="Times New Roman" pitchFamily="18" charset="0"/>
              <a:cs typeface="Times New Roman" pitchFamily="18" charset="0"/>
            </a:endParaRPr>
          </a:p>
        </p:txBody>
      </p:sp>
      <p:sp>
        <p:nvSpPr>
          <p:cNvPr id="3" name="Content Placeholder 2"/>
          <p:cNvSpPr>
            <a:spLocks noGrp="1"/>
          </p:cNvSpPr>
          <p:nvPr>
            <p:ph idx="1"/>
          </p:nvPr>
        </p:nvSpPr>
        <p:spPr>
          <a:xfrm>
            <a:off x="533400" y="1219200"/>
            <a:ext cx="8229600" cy="5181600"/>
          </a:xfrm>
        </p:spPr>
        <p:txBody>
          <a:bodyPr>
            <a:normAutofit/>
          </a:bodyPr>
          <a:lstStyle/>
          <a:p>
            <a:r>
              <a:rPr lang="en-US" sz="2600" dirty="0" smtClean="0"/>
              <a:t>Center </a:t>
            </a:r>
            <a:r>
              <a:rPr lang="en-US" sz="2600" dirty="0"/>
              <a:t>–Tapped Transformers and </a:t>
            </a:r>
            <a:r>
              <a:rPr lang="en-US" sz="2600" dirty="0" err="1"/>
              <a:t>Secondaries</a:t>
            </a:r>
            <a:endParaRPr lang="en-US" sz="2600" dirty="0"/>
          </a:p>
          <a:p>
            <a:pPr lvl="1"/>
            <a:r>
              <a:rPr lang="en-US" sz="2400" dirty="0" smtClean="0"/>
              <a:t>Center-Tapped </a:t>
            </a:r>
            <a:r>
              <a:rPr lang="en-US" sz="2400" dirty="0"/>
              <a:t>Single-Phase Transformer</a:t>
            </a:r>
          </a:p>
          <a:p>
            <a:pPr lvl="2"/>
            <a:r>
              <a:rPr lang="en-US" sz="2400" dirty="0"/>
              <a:t>Matrix Equations</a:t>
            </a:r>
          </a:p>
          <a:p>
            <a:pPr lvl="2"/>
            <a:r>
              <a:rPr lang="en-US" sz="2400" dirty="0"/>
              <a:t>Center-Tapped Transformer Serving Loads through a Triplex Secondary</a:t>
            </a:r>
          </a:p>
          <a:p>
            <a:pPr lvl="1"/>
            <a:r>
              <a:rPr lang="en-US" sz="2400" b="1" u="sng" dirty="0" smtClean="0"/>
              <a:t>Underground </a:t>
            </a:r>
            <a:r>
              <a:rPr lang="en-US" sz="2400" b="1" u="sng" dirty="0"/>
              <a:t>Wye-Delta Transformer Bank with a Center Tapped Transformer</a:t>
            </a:r>
            <a:r>
              <a:rPr lang="en-US" sz="2400" dirty="0"/>
              <a:t> </a:t>
            </a:r>
            <a:endParaRPr lang="en-US" sz="2400" dirty="0" smtClean="0"/>
          </a:p>
          <a:p>
            <a:pPr lvl="1"/>
            <a:r>
              <a:rPr lang="en-US" sz="2400" dirty="0" smtClean="0"/>
              <a:t>Leading </a:t>
            </a:r>
            <a:r>
              <a:rPr lang="en-US" sz="2400" dirty="0"/>
              <a:t>Open Wye-Open Delta Transformer </a:t>
            </a:r>
            <a:r>
              <a:rPr lang="en-US" sz="2400" dirty="0" smtClean="0"/>
              <a:t>Connection</a:t>
            </a:r>
          </a:p>
          <a:p>
            <a:pPr lvl="1"/>
            <a:r>
              <a:rPr lang="en-US" sz="2400" dirty="0" smtClean="0"/>
              <a:t>Lagging </a:t>
            </a:r>
            <a:r>
              <a:rPr lang="en-US" sz="2400" dirty="0"/>
              <a:t>Open Wye-Open Delta </a:t>
            </a:r>
            <a:r>
              <a:rPr lang="en-US" sz="2400" dirty="0" smtClean="0"/>
              <a:t>Connection</a:t>
            </a:r>
          </a:p>
          <a:p>
            <a:pPr lvl="1"/>
            <a:r>
              <a:rPr lang="en-US" sz="2400" dirty="0" smtClean="0"/>
              <a:t>Four </a:t>
            </a:r>
            <a:r>
              <a:rPr lang="en-US" sz="2400" dirty="0"/>
              <a:t>Wire Secondary</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229</a:t>
            </a:fld>
            <a:endParaRPr lang="en-US"/>
          </a:p>
        </p:txBody>
      </p:sp>
    </p:spTree>
    <p:extLst>
      <p:ext uri="{BB962C8B-B14F-4D97-AF65-F5344CB8AC3E}">
        <p14:creationId xmlns:p14="http://schemas.microsoft.com/office/powerpoint/2010/main" val="29411387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1: </a:t>
            </a:r>
            <a:r>
              <a:rPr lang="en-US" dirty="0"/>
              <a:t>Overhead Lines </a:t>
            </a:r>
          </a:p>
        </p:txBody>
      </p:sp>
      <p:sp>
        <p:nvSpPr>
          <p:cNvPr id="3" name="Content Placeholder 2"/>
          <p:cNvSpPr>
            <a:spLocks noGrp="1"/>
          </p:cNvSpPr>
          <p:nvPr>
            <p:ph idx="1"/>
          </p:nvPr>
        </p:nvSpPr>
        <p:spPr/>
        <p:txBody>
          <a:bodyPr>
            <a:normAutofit fontScale="77500" lnSpcReduction="20000"/>
          </a:bodyPr>
          <a:lstStyle/>
          <a:p>
            <a:pPr>
              <a:spcAft>
                <a:spcPts val="600"/>
              </a:spcAft>
            </a:pPr>
            <a:r>
              <a:rPr lang="en-US" sz="3100" dirty="0" smtClean="0"/>
              <a:t>Series </a:t>
            </a:r>
            <a:r>
              <a:rPr lang="en-US" sz="3100" dirty="0"/>
              <a:t>impedance of Overhead Lines</a:t>
            </a:r>
          </a:p>
          <a:p>
            <a:pPr marL="971550" lvl="1" indent="-457200">
              <a:spcAft>
                <a:spcPts val="600"/>
              </a:spcAft>
            </a:pPr>
            <a:r>
              <a:rPr lang="en-US" sz="2600" dirty="0"/>
              <a:t>Transposed Three-phase Lines</a:t>
            </a:r>
          </a:p>
          <a:p>
            <a:pPr marL="971550" lvl="1" indent="-457200">
              <a:spcAft>
                <a:spcPts val="600"/>
              </a:spcAft>
            </a:pPr>
            <a:r>
              <a:rPr lang="en-US" sz="2600" dirty="0" err="1"/>
              <a:t>Untransposed</a:t>
            </a:r>
            <a:r>
              <a:rPr lang="en-US" sz="2600" dirty="0"/>
              <a:t> Distribution Lines</a:t>
            </a:r>
          </a:p>
          <a:p>
            <a:pPr marL="971550" lvl="1" indent="-457200">
              <a:spcAft>
                <a:spcPts val="600"/>
              </a:spcAft>
            </a:pPr>
            <a:r>
              <a:rPr lang="en-US" sz="2600" dirty="0"/>
              <a:t>Carson’s Equations</a:t>
            </a:r>
          </a:p>
          <a:p>
            <a:pPr marL="971550" lvl="1" indent="-457200">
              <a:spcAft>
                <a:spcPts val="600"/>
              </a:spcAft>
            </a:pPr>
            <a:r>
              <a:rPr lang="en-US" sz="2600" b="1" u="sng" dirty="0"/>
              <a:t>Modified Carson’s Equations</a:t>
            </a:r>
          </a:p>
          <a:p>
            <a:pPr marL="971550" lvl="1" indent="-457200">
              <a:spcAft>
                <a:spcPts val="600"/>
              </a:spcAft>
            </a:pPr>
            <a:r>
              <a:rPr lang="en-US" sz="2600" dirty="0"/>
              <a:t>Primitive Impedance Matrix for Overhead Lines</a:t>
            </a:r>
          </a:p>
          <a:p>
            <a:pPr marL="971550" lvl="1" indent="-457200">
              <a:spcAft>
                <a:spcPts val="600"/>
              </a:spcAft>
            </a:pPr>
            <a:r>
              <a:rPr lang="en-US" sz="2600" dirty="0"/>
              <a:t>Phase Impedance Matrix for Overhead Lines</a:t>
            </a:r>
          </a:p>
          <a:p>
            <a:pPr marL="971550" lvl="1" indent="-457200">
              <a:spcAft>
                <a:spcPts val="600"/>
              </a:spcAft>
            </a:pPr>
            <a:r>
              <a:rPr lang="en-US" sz="2600" dirty="0"/>
              <a:t>Sequence Impedances</a:t>
            </a:r>
          </a:p>
          <a:p>
            <a:pPr marL="971550" lvl="1" indent="-457200">
              <a:spcAft>
                <a:spcPts val="600"/>
              </a:spcAft>
            </a:pPr>
            <a:r>
              <a:rPr lang="en-US" sz="2600" dirty="0"/>
              <a:t>Parallel Overhead Distribution Lines</a:t>
            </a:r>
          </a:p>
          <a:p>
            <a:pPr>
              <a:spcAft>
                <a:spcPts val="600"/>
              </a:spcAft>
            </a:pPr>
            <a:r>
              <a:rPr lang="en-US" sz="3100" dirty="0"/>
              <a:t>Shunt Admittance of Overhead Parallel Lines</a:t>
            </a:r>
          </a:p>
          <a:p>
            <a:pPr>
              <a:spcAft>
                <a:spcPts val="600"/>
              </a:spcAft>
            </a:pPr>
            <a:r>
              <a:rPr lang="en-US" sz="3100" dirty="0"/>
              <a:t>General Voltage Drop </a:t>
            </a:r>
            <a:r>
              <a:rPr lang="en-US" sz="3100" dirty="0" smtClean="0"/>
              <a:t>Equation</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23</a:t>
            </a:fld>
            <a:endParaRPr lang="en-US"/>
          </a:p>
        </p:txBody>
      </p:sp>
    </p:spTree>
    <p:extLst>
      <p:ext uri="{BB962C8B-B14F-4D97-AF65-F5344CB8AC3E}">
        <p14:creationId xmlns:p14="http://schemas.microsoft.com/office/powerpoint/2010/main" val="3015956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533400" y="2478881"/>
            <a:ext cx="8229600" cy="3693319"/>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Ungrounded </a:t>
            </a:r>
            <a:r>
              <a:rPr lang="en-US" sz="2400" dirty="0" smtClean="0">
                <a:latin typeface="Times New Roman" pitchFamily="18" charset="0"/>
                <a:cs typeface="Times New Roman" pitchFamily="18" charset="0"/>
              </a:rPr>
              <a:t>wye-delta transformer connection is used for providing service to a combination of three-phase and single-phase loads.</a:t>
            </a:r>
          </a:p>
          <a:p>
            <a:pPr marL="0" lvl="2"/>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In order to provide three-wire service for single-phase loads, one of the transformers is a center tap transformer.</a:t>
            </a:r>
          </a:p>
          <a:p>
            <a:pPr marL="0" lvl="2"/>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This transformer is called the “lighting” transformer and the other two transformers are called the “power” transformers.</a:t>
            </a:r>
          </a:p>
          <a:p>
            <a:pPr marL="0" lvl="2"/>
            <a:endParaRPr lang="en-US" dirty="0" smtClean="0"/>
          </a:p>
        </p:txBody>
      </p:sp>
      <p:sp>
        <p:nvSpPr>
          <p:cNvPr id="3" name="Slide Number Placeholder 2"/>
          <p:cNvSpPr>
            <a:spLocks noGrp="1"/>
          </p:cNvSpPr>
          <p:nvPr>
            <p:ph type="sldNum" sz="quarter" idx="12"/>
          </p:nvPr>
        </p:nvSpPr>
        <p:spPr/>
        <p:txBody>
          <a:bodyPr/>
          <a:lstStyle/>
          <a:p>
            <a:fld id="{B6F15528-21DE-4FAA-801E-634DDDAF4B2B}" type="slidenum">
              <a:rPr lang="en-US" smtClean="0"/>
              <a:pPr/>
              <a:t>230</a:t>
            </a:fld>
            <a:endParaRPr lang="en-US"/>
          </a:p>
        </p:txBody>
      </p:sp>
      <p:sp>
        <p:nvSpPr>
          <p:cNvPr id="8" name="TextBox 7"/>
          <p:cNvSpPr txBox="1"/>
          <p:nvPr/>
        </p:nvSpPr>
        <p:spPr>
          <a:xfrm>
            <a:off x="0" y="381000"/>
            <a:ext cx="9144000" cy="1323439"/>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a:t>
            </a:r>
            <a:r>
              <a:rPr lang="en-US" sz="3200" dirty="0" smtClean="0">
                <a:latin typeface="Times New Roman" pitchFamily="18" charset="0"/>
                <a:cs typeface="Times New Roman" pitchFamily="18" charset="0"/>
              </a:rPr>
              <a:t>Transformer</a:t>
            </a:r>
          </a:p>
          <a:p>
            <a:pPr algn="ctr"/>
            <a:r>
              <a:rPr lang="en-US" sz="2400" dirty="0" smtClean="0">
                <a:latin typeface="Times New Roman" pitchFamily="18" charset="0"/>
                <a:cs typeface="Times New Roman" pitchFamily="18" charset="0"/>
              </a:rPr>
              <a:t>Underground </a:t>
            </a:r>
            <a:r>
              <a:rPr lang="en-US" sz="2400" dirty="0">
                <a:latin typeface="Times New Roman" pitchFamily="18" charset="0"/>
                <a:cs typeface="Times New Roman" pitchFamily="18" charset="0"/>
              </a:rPr>
              <a:t>Wye-Delta Transformer Bank with a Center Tapped Transformer </a:t>
            </a:r>
          </a:p>
        </p:txBody>
      </p:sp>
    </p:spTree>
    <p:extLst>
      <p:ext uri="{BB962C8B-B14F-4D97-AF65-F5344CB8AC3E}">
        <p14:creationId xmlns:p14="http://schemas.microsoft.com/office/powerpoint/2010/main" val="700590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00400" y="2209800"/>
            <a:ext cx="5358523" cy="4343400"/>
          </a:xfrm>
          <a:prstGeom prst="rect">
            <a:avLst/>
          </a:prstGeom>
        </p:spPr>
      </p:pic>
      <p:sp>
        <p:nvSpPr>
          <p:cNvPr id="5" name="Rectangle 4"/>
          <p:cNvSpPr/>
          <p:nvPr/>
        </p:nvSpPr>
        <p:spPr>
          <a:xfrm>
            <a:off x="489751" y="2209800"/>
            <a:ext cx="2558249" cy="1938992"/>
          </a:xfrm>
          <a:prstGeom prst="rect">
            <a:avLst/>
          </a:prstGeom>
        </p:spPr>
        <p:txBody>
          <a:bodyPr wrap="square">
            <a:spAutoFit/>
          </a:bodyPr>
          <a:lstStyle/>
          <a:p>
            <a:pPr marL="342900" lvl="2" indent="-342900">
              <a:buFont typeface="Wingdings" pitchFamily="2" charset="2"/>
              <a:buChar char="Ø"/>
            </a:pPr>
            <a:r>
              <a:rPr lang="en-US" sz="2400" dirty="0">
                <a:latin typeface="Times New Roman" pitchFamily="18" charset="0"/>
                <a:cs typeface="Times New Roman" pitchFamily="18" charset="0"/>
              </a:rPr>
              <a:t>Figure </a:t>
            </a:r>
            <a:r>
              <a:rPr lang="en-US" sz="2400" dirty="0" smtClean="0">
                <a:latin typeface="Times New Roman" pitchFamily="18" charset="0"/>
                <a:cs typeface="Times New Roman" pitchFamily="18" charset="0"/>
              </a:rPr>
              <a:t>18.0 : Ungrounded wye-delta with center-tapped transformer</a:t>
            </a:r>
            <a:endParaRPr lang="en-US" sz="2400" dirty="0">
              <a:latin typeface="Times New Roman" pitchFamily="18" charset="0"/>
              <a:cs typeface="Times New Roman" pitchFamily="18" charset="0"/>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pPr/>
              <a:t>231</a:t>
            </a:fld>
            <a:endParaRPr lang="en-US"/>
          </a:p>
        </p:txBody>
      </p:sp>
      <p:sp>
        <p:nvSpPr>
          <p:cNvPr id="7" name="TextBox 6"/>
          <p:cNvSpPr txBox="1"/>
          <p:nvPr/>
        </p:nvSpPr>
        <p:spPr>
          <a:xfrm>
            <a:off x="0" y="381000"/>
            <a:ext cx="9144000" cy="1323439"/>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a:t>
            </a:r>
            <a:r>
              <a:rPr lang="en-US" sz="3200" dirty="0" smtClean="0">
                <a:latin typeface="Times New Roman" pitchFamily="18" charset="0"/>
                <a:cs typeface="Times New Roman" pitchFamily="18" charset="0"/>
              </a:rPr>
              <a:t>Transformer</a:t>
            </a:r>
          </a:p>
          <a:p>
            <a:pPr algn="ctr"/>
            <a:r>
              <a:rPr lang="en-US" sz="2400" dirty="0" smtClean="0">
                <a:latin typeface="Times New Roman" pitchFamily="18" charset="0"/>
                <a:cs typeface="Times New Roman" pitchFamily="18" charset="0"/>
              </a:rPr>
              <a:t>Underground </a:t>
            </a:r>
            <a:r>
              <a:rPr lang="en-US" sz="2400" dirty="0">
                <a:latin typeface="Times New Roman" pitchFamily="18" charset="0"/>
                <a:cs typeface="Times New Roman" pitchFamily="18" charset="0"/>
              </a:rPr>
              <a:t>Wye-Delta Transformer Bank with a Center Tapped Transformer </a:t>
            </a:r>
          </a:p>
        </p:txBody>
      </p:sp>
    </p:spTree>
    <p:extLst>
      <p:ext uri="{BB962C8B-B14F-4D97-AF65-F5344CB8AC3E}">
        <p14:creationId xmlns:p14="http://schemas.microsoft.com/office/powerpoint/2010/main" val="1717579920"/>
      </p:ext>
    </p:extLst>
  </p:cSld>
  <p:clrMapOvr>
    <a:masterClrMapping/>
  </p:clrMapOvr>
  <p:timing>
    <p:tnLst>
      <p:par>
        <p:cTn id="1" dur="indefinite" restart="never" nodeType="tmRoot"/>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6096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mc:Choice xmlns:a14="http://schemas.microsoft.com/office/drawing/2010/main" Requires="a14">
          <p:sp>
            <p:nvSpPr>
              <p:cNvPr id="7" name="TextBox 6"/>
              <p:cNvSpPr txBox="1"/>
              <p:nvPr/>
            </p:nvSpPr>
            <p:spPr>
              <a:xfrm>
                <a:off x="457199" y="2362200"/>
                <a:ext cx="8382001" cy="3967817"/>
              </a:xfrm>
              <a:prstGeom prst="rect">
                <a:avLst/>
              </a:prstGeom>
              <a:noFill/>
            </p:spPr>
            <p:txBody>
              <a:bodyPr wrap="square" rtlCol="0">
                <a:spAutoFit/>
              </a:bodyPr>
              <a:lstStyle/>
              <a:p>
                <a:pPr marL="342900" lvl="2" indent="-342900"/>
                <a:r>
                  <a:rPr lang="en-US" sz="2800" dirty="0" smtClean="0">
                    <a:latin typeface="Times New Roman" pitchFamily="18" charset="0"/>
                    <a:cs typeface="Times New Roman" pitchFamily="18" charset="0"/>
                  </a:rPr>
                  <a:t>Backward </a:t>
                </a:r>
                <a:r>
                  <a:rPr lang="en-US" sz="2800" dirty="0" smtClean="0">
                    <a:latin typeface="Times New Roman" pitchFamily="18" charset="0"/>
                    <a:cs typeface="Times New Roman" pitchFamily="18" charset="0"/>
                  </a:rPr>
                  <a:t>Sweep Equations </a:t>
                </a:r>
              </a:p>
              <a:p>
                <a:pPr marL="800100" lvl="3" indent="-342900"/>
                <a:endParaRPr lang="en-US" sz="900" b="1" u="sng" dirty="0" smtClean="0"/>
              </a:p>
              <a:p>
                <a:pPr marL="342900" lvl="2" indent="-342900">
                  <a:buFont typeface="Wingdings" pitchFamily="2" charset="2"/>
                  <a:buChar char="Ø"/>
                </a:pPr>
                <a:r>
                  <a:rPr lang="en-US" sz="2400" dirty="0" smtClean="0">
                    <a:latin typeface="Times New Roman" pitchFamily="18" charset="0"/>
                    <a:cs typeface="Times New Roman" pitchFamily="18" charset="0"/>
                  </a:rPr>
                  <a:t>In order to compute the source side voltages and currents from the secondary side voltages and currents, from Figure 18.0, define the secondary terminal voltages as:</a:t>
                </a:r>
              </a:p>
              <a:p>
                <a:pPr marL="342900" lvl="2" indent="-342900">
                  <a:buFont typeface="Arial" pitchFamily="34" charset="0"/>
                  <a:buChar char="•"/>
                </a:pPr>
                <a:endParaRPr lang="en-US" sz="2400" dirty="0" smtClean="0">
                  <a:latin typeface="Times New Roman" pitchFamily="18" charset="0"/>
                  <a:cs typeface="Times New Roman" pitchFamily="18" charset="0"/>
                </a:endParaRPr>
              </a:p>
              <a:p>
                <a:pPr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𝑎𝑛𝑏𝑐</m:t>
                            </m:r>
                          </m:sub>
                        </m:sSub>
                      </m:e>
                    </m:d>
                    <m:r>
                      <a:rPr lang="en-US" sz="2000" i="1">
                        <a:latin typeface="Cambria Math"/>
                      </a:rPr>
                      <m:t>=</m:t>
                    </m:r>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m:t>
                                  </m:r>
                                </m:e>
                                <m:sub>
                                  <m:r>
                                    <a:rPr lang="en-US" sz="2000" i="1">
                                      <a:latin typeface="Cambria Math"/>
                                    </a:rPr>
                                    <m:t>𝑎𝑛</m:t>
                                  </m:r>
                                </m:sub>
                              </m:sSub>
                            </m:e>
                          </m:mr>
                          <m:mr>
                            <m:e>
                              <m:sSub>
                                <m:sSubPr>
                                  <m:ctrlPr>
                                    <a:rPr lang="en-US" sz="2000" i="1">
                                      <a:latin typeface="Cambria Math"/>
                                    </a:rPr>
                                  </m:ctrlPr>
                                </m:sSubPr>
                                <m:e>
                                  <m:r>
                                    <a:rPr lang="en-US" sz="2000" i="1">
                                      <a:latin typeface="Cambria Math"/>
                                    </a:rPr>
                                    <m:t>𝑉</m:t>
                                  </m:r>
                                </m:e>
                                <m:sub>
                                  <m:r>
                                    <a:rPr lang="en-US" sz="2000" i="1">
                                      <a:latin typeface="Cambria Math"/>
                                    </a:rPr>
                                    <m:t>𝑛𝑏</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m:t>
                                        </m:r>
                                      </m:e>
                                      <m:sub>
                                        <m:r>
                                          <a:rPr lang="en-US" sz="2000" i="1">
                                            <a:latin typeface="Cambria Math"/>
                                          </a:rPr>
                                          <m:t>𝑏𝑐</m:t>
                                        </m:r>
                                      </m:sub>
                                    </m:sSub>
                                  </m:e>
                                </m:mr>
                                <m:mr>
                                  <m:e>
                                    <m:sSub>
                                      <m:sSubPr>
                                        <m:ctrlPr>
                                          <a:rPr lang="en-US" sz="2000" i="1">
                                            <a:latin typeface="Cambria Math"/>
                                          </a:rPr>
                                        </m:ctrlPr>
                                      </m:sSubPr>
                                      <m:e>
                                        <m:r>
                                          <a:rPr lang="en-US" sz="2000" i="1">
                                            <a:latin typeface="Cambria Math"/>
                                          </a:rPr>
                                          <m:t>𝑉</m:t>
                                        </m:r>
                                      </m:e>
                                      <m:sub>
                                        <m:r>
                                          <a:rPr lang="en-US" sz="2000" i="1">
                                            <a:latin typeface="Cambria Math"/>
                                          </a:rPr>
                                          <m:t>𝑐𝑎</m:t>
                                        </m:r>
                                      </m:sub>
                                    </m:sSub>
                                  </m:e>
                                </m:mr>
                              </m:m>
                            </m:e>
                          </m:mr>
                        </m:m>
                      </m:e>
                    </m:d>
                  </m:oMath>
                </a14:m>
                <a:r>
                  <a:rPr lang="en-US" sz="2000" dirty="0" smtClean="0">
                    <a:latin typeface="Times New Roman" pitchFamily="18" charset="0"/>
                    <a:cs typeface="Times New Roman" pitchFamily="18" charset="0"/>
                  </a:rPr>
                  <a:t>	(188)</a:t>
                </a:r>
                <a:endParaRPr lang="en-US" sz="2000" dirty="0">
                  <a:latin typeface="Times New Roman" pitchFamily="18" charset="0"/>
                  <a:cs typeface="Times New Roman" pitchFamily="18" charset="0"/>
                </a:endParaRPr>
              </a:p>
              <a:p>
                <a:pPr marL="800100" lvl="3" indent="-342900"/>
                <a:endParaRPr lang="en-US" sz="2400" b="1" dirty="0" smtClean="0">
                  <a:solidFill>
                    <a:srgbClr val="FF0000"/>
                  </a:solidFill>
                  <a:latin typeface="Times New Roman" pitchFamily="18" charset="0"/>
                  <a:cs typeface="Times New Roman" pitchFamily="18" charset="0"/>
                </a:endParaRPr>
              </a:p>
              <a:p>
                <a:pPr marL="342900" lvl="2" indent="-342900"/>
                <a:endParaRPr lang="en-US" dirty="0" smtClean="0"/>
              </a:p>
            </p:txBody>
          </p:sp>
        </mc:Choice>
        <mc:Fallback>
          <p:sp>
            <p:nvSpPr>
              <p:cNvPr id="7" name="TextBox 6"/>
              <p:cNvSpPr txBox="1">
                <a:spLocks noRot="1" noChangeAspect="1" noMove="1" noResize="1" noEditPoints="1" noAdjustHandles="1" noChangeArrowheads="1" noChangeShapeType="1" noTextEdit="1"/>
              </p:cNvSpPr>
              <p:nvPr/>
            </p:nvSpPr>
            <p:spPr>
              <a:xfrm>
                <a:off x="457199" y="2362200"/>
                <a:ext cx="8382001" cy="3967817"/>
              </a:xfrm>
              <a:prstGeom prst="rect">
                <a:avLst/>
              </a:prstGeom>
              <a:blipFill rotWithShape="1">
                <a:blip r:embed="rId3"/>
                <a:stretch>
                  <a:fillRect l="-1455" t="-1538"/>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232</a:t>
            </a:fld>
            <a:endParaRPr lang="en-US"/>
          </a:p>
        </p:txBody>
      </p:sp>
      <p:sp>
        <p:nvSpPr>
          <p:cNvPr id="8" name="TextBox 7"/>
          <p:cNvSpPr txBox="1"/>
          <p:nvPr/>
        </p:nvSpPr>
        <p:spPr>
          <a:xfrm>
            <a:off x="0" y="381000"/>
            <a:ext cx="9144000" cy="1323439"/>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a:t>
            </a:r>
            <a:r>
              <a:rPr lang="en-US" sz="3200" dirty="0" smtClean="0">
                <a:latin typeface="Times New Roman" pitchFamily="18" charset="0"/>
                <a:cs typeface="Times New Roman" pitchFamily="18" charset="0"/>
              </a:rPr>
              <a:t>Transformer</a:t>
            </a:r>
          </a:p>
          <a:p>
            <a:pPr algn="ctr"/>
            <a:r>
              <a:rPr lang="en-US" sz="2400" dirty="0" smtClean="0">
                <a:latin typeface="Times New Roman" pitchFamily="18" charset="0"/>
                <a:cs typeface="Times New Roman" pitchFamily="18" charset="0"/>
              </a:rPr>
              <a:t>Underground </a:t>
            </a:r>
            <a:r>
              <a:rPr lang="en-US" sz="2400" dirty="0">
                <a:latin typeface="Times New Roman" pitchFamily="18" charset="0"/>
                <a:cs typeface="Times New Roman" pitchFamily="18" charset="0"/>
              </a:rPr>
              <a:t>Wye-Delta Transformer Bank with a Center Tapped Transformer </a:t>
            </a:r>
          </a:p>
        </p:txBody>
      </p:sp>
    </p:spTree>
    <p:extLst>
      <p:ext uri="{BB962C8B-B14F-4D97-AF65-F5344CB8AC3E}">
        <p14:creationId xmlns:p14="http://schemas.microsoft.com/office/powerpoint/2010/main" val="2935509830"/>
      </p:ext>
    </p:extLst>
  </p:cSld>
  <p:clrMapOvr>
    <a:masterClrMapping/>
  </p:clrMapOvr>
  <p:timing>
    <p:tnLst>
      <p:par>
        <p:cTn id="1" dur="indefinite" restart="never" nodeType="tmRoot"/>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6096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mc:Choice xmlns:a14="http://schemas.microsoft.com/office/drawing/2010/main" Requires="a14">
          <p:sp>
            <p:nvSpPr>
              <p:cNvPr id="7" name="TextBox 6"/>
              <p:cNvSpPr txBox="1"/>
              <p:nvPr/>
            </p:nvSpPr>
            <p:spPr>
              <a:xfrm>
                <a:off x="381000" y="2127054"/>
                <a:ext cx="8305800" cy="4045146"/>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The </a:t>
                </a:r>
                <a:r>
                  <a:rPr lang="en-US" sz="2400" dirty="0" smtClean="0">
                    <a:latin typeface="Times New Roman" pitchFamily="18" charset="0"/>
                    <a:cs typeface="Times New Roman" pitchFamily="18" charset="0"/>
                  </a:rPr>
                  <a:t>secondary line currents and the currents flowing inside the delta are defined as:</a:t>
                </a:r>
              </a:p>
              <a:p>
                <a:pPr marL="342900" lvl="2" indent="-342900">
                  <a:buFont typeface="Arial" pitchFamily="34" charset="0"/>
                  <a:buChar char="•"/>
                </a:pPr>
                <a:endParaRPr lang="en-US" sz="2400" dirty="0" smtClean="0">
                  <a:latin typeface="Times New Roman" pitchFamily="18" charset="0"/>
                  <a:cs typeface="Times New Roman" pitchFamily="18" charset="0"/>
                </a:endParaRPr>
              </a:p>
              <a:p>
                <a:pPr marL="457200" lvl="3"/>
                <a:r>
                  <a:rPr lang="en-US" sz="24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𝑎</m:t>
                                  </m:r>
                                </m:sub>
                              </m:sSub>
                            </m:e>
                          </m:mr>
                          <m:mr>
                            <m:e>
                              <m:sSub>
                                <m:sSubPr>
                                  <m:ctrlPr>
                                    <a:rPr lang="en-US" sz="2000" i="1">
                                      <a:latin typeface="Cambria Math"/>
                                    </a:rPr>
                                  </m:ctrlPr>
                                </m:sSubPr>
                                <m:e>
                                  <m:r>
                                    <a:rPr lang="en-US" sz="2000" i="1">
                                      <a:latin typeface="Cambria Math"/>
                                    </a:rPr>
                                    <m:t>𝐼</m:t>
                                  </m:r>
                                </m:e>
                                <m:sub>
                                  <m:r>
                                    <a:rPr lang="en-US" sz="2000" i="1">
                                      <a:latin typeface="Cambria Math"/>
                                    </a:rPr>
                                    <m:t>𝑏</m:t>
                                  </m:r>
                                </m:sub>
                              </m:sSub>
                            </m:e>
                          </m:mr>
                          <m:mr>
                            <m:e>
                              <m:sSub>
                                <m:sSubPr>
                                  <m:ctrlPr>
                                    <a:rPr lang="en-US" sz="2000" i="1">
                                      <a:latin typeface="Cambria Math"/>
                                    </a:rPr>
                                  </m:ctrlPr>
                                </m:sSubPr>
                                <m:e>
                                  <m:r>
                                    <a:rPr lang="en-US" sz="2000" i="1">
                                      <a:latin typeface="Cambria Math"/>
                                    </a:rPr>
                                    <m:t>𝐼</m:t>
                                  </m:r>
                                </m:e>
                                <m:sub>
                                  <m:r>
                                    <a:rPr lang="en-US" sz="2000" i="1">
                                      <a:latin typeface="Cambria Math"/>
                                    </a:rPr>
                                    <m:t>𝑐</m:t>
                                  </m:r>
                                </m:sub>
                              </m:sSub>
                            </m:e>
                          </m:mr>
                        </m:m>
                      </m:e>
                    </m:d>
                  </m:oMath>
                </a14:m>
                <a:r>
                  <a:rPr lang="en-US" sz="2000" dirty="0" smtClean="0">
                    <a:latin typeface="Times New Roman" pitchFamily="18" charset="0"/>
                    <a:cs typeface="Times New Roman" pitchFamily="18" charset="0"/>
                  </a:rPr>
                  <a:t>	(189)</a:t>
                </a:r>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𝐼𝐷</m:t>
                            </m:r>
                          </m:e>
                          <m:sub>
                            <m:r>
                              <a:rPr lang="en-US" sz="2000" i="1">
                                <a:latin typeface="Cambria Math"/>
                              </a:rPr>
                              <m:t>𝑎𝑛𝑏𝑐</m:t>
                            </m:r>
                          </m:sub>
                        </m:sSub>
                      </m:e>
                    </m:d>
                    <m:r>
                      <a:rPr lang="en-US" sz="2000" i="1">
                        <a:latin typeface="Cambria Math"/>
                      </a:rPr>
                      <m:t>=</m:t>
                    </m:r>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𝑛𝑎</m:t>
                                  </m:r>
                                </m:sub>
                              </m:sSub>
                            </m:e>
                          </m:mr>
                          <m:mr>
                            <m:e>
                              <m:sSub>
                                <m:sSubPr>
                                  <m:ctrlPr>
                                    <a:rPr lang="en-US" sz="2000" i="1">
                                      <a:latin typeface="Cambria Math"/>
                                    </a:rPr>
                                  </m:ctrlPr>
                                </m:sSubPr>
                                <m:e>
                                  <m:r>
                                    <a:rPr lang="en-US" sz="2000" i="1">
                                      <a:latin typeface="Cambria Math"/>
                                    </a:rPr>
                                    <m:t>𝐼</m:t>
                                  </m:r>
                                </m:e>
                                <m:sub>
                                  <m:r>
                                    <a:rPr lang="en-US" sz="2000" i="1">
                                      <a:latin typeface="Cambria Math"/>
                                    </a:rPr>
                                    <m:t>𝑏𝑛</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𝑐𝑏</m:t>
                                        </m:r>
                                      </m:sub>
                                    </m:sSub>
                                  </m:e>
                                </m:mr>
                                <m:mr>
                                  <m:e>
                                    <m:sSub>
                                      <m:sSubPr>
                                        <m:ctrlPr>
                                          <a:rPr lang="en-US" sz="2000" i="1">
                                            <a:latin typeface="Cambria Math"/>
                                          </a:rPr>
                                        </m:ctrlPr>
                                      </m:sSubPr>
                                      <m:e>
                                        <m:r>
                                          <a:rPr lang="en-US" sz="2000" i="1">
                                            <a:latin typeface="Cambria Math"/>
                                          </a:rPr>
                                          <m:t>𝐼</m:t>
                                        </m:r>
                                      </m:e>
                                      <m:sub>
                                        <m:r>
                                          <a:rPr lang="en-US" sz="2000" i="1">
                                            <a:latin typeface="Cambria Math"/>
                                          </a:rPr>
                                          <m:t>𝑎𝑐</m:t>
                                        </m:r>
                                      </m:sub>
                                    </m:sSub>
                                  </m:e>
                                </m:mr>
                              </m:m>
                            </m:e>
                          </m:mr>
                        </m:m>
                      </m:e>
                    </m:d>
                  </m:oMath>
                </a14:m>
                <a:r>
                  <a:rPr lang="en-US" sz="2000" b="1" dirty="0" smtClean="0">
                    <a:solidFill>
                      <a:srgbClr val="FF0000"/>
                    </a:solidFill>
                    <a:latin typeface="Times New Roman" pitchFamily="18" charset="0"/>
                    <a:cs typeface="Times New Roman" pitchFamily="18" charset="0"/>
                  </a:rPr>
                  <a:t>	</a:t>
                </a:r>
                <a:r>
                  <a:rPr lang="en-US" sz="2000" dirty="0" smtClean="0">
                    <a:latin typeface="Times New Roman" pitchFamily="18" charset="0"/>
                    <a:cs typeface="Times New Roman" pitchFamily="18" charset="0"/>
                  </a:rPr>
                  <a:t>(190)</a:t>
                </a:r>
              </a:p>
              <a:p>
                <a:pPr marL="800100" lvl="3" indent="-342900"/>
                <a:endParaRPr lang="en-US" sz="2400" b="1" dirty="0" smtClean="0">
                  <a:solidFill>
                    <a:srgbClr val="FF0000"/>
                  </a:solidFill>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The transformer ratio is defined as:</a:t>
                </a:r>
              </a:p>
              <a:p>
                <a:pPr marL="800100" lvl="3" indent="-342900"/>
                <a:endParaRPr lang="en-US" sz="2400" b="1" dirty="0" smtClean="0">
                  <a:latin typeface="Times New Roman" pitchFamily="18" charset="0"/>
                  <a:cs typeface="Times New Roman" pitchFamily="18" charset="0"/>
                </a:endParaRPr>
              </a:p>
              <a:p>
                <a:pPr algn="ctr"/>
                <a14:m>
                  <m:oMath xmlns:m="http://schemas.openxmlformats.org/officeDocument/2006/math">
                    <m:sSub>
                      <m:sSubPr>
                        <m:ctrlPr>
                          <a:rPr lang="en-US" sz="2000" i="1">
                            <a:latin typeface="Cambria Math"/>
                          </a:rPr>
                        </m:ctrlPr>
                      </m:sSubPr>
                      <m:e>
                        <m:r>
                          <a:rPr lang="en-US" sz="2000" i="1">
                            <a:latin typeface="Cambria Math"/>
                          </a:rPr>
                          <m:t>𝑛</m:t>
                        </m:r>
                      </m:e>
                      <m:sub>
                        <m:r>
                          <a:rPr lang="en-US" sz="2000" i="1">
                            <a:latin typeface="Cambria Math"/>
                          </a:rPr>
                          <m:t>𝑡</m:t>
                        </m:r>
                      </m:sub>
                    </m:sSub>
                    <m:r>
                      <a:rPr lang="en-US" sz="2000" i="1">
                        <a:latin typeface="Cambria Math"/>
                      </a:rPr>
                      <m:t>=</m:t>
                    </m:r>
                    <m:f>
                      <m:fPr>
                        <m:ctrlPr>
                          <a:rPr lang="en-US" sz="2000" i="1">
                            <a:latin typeface="Cambria Math"/>
                          </a:rPr>
                        </m:ctrlPr>
                      </m:fPr>
                      <m:num>
                        <m:r>
                          <m:rPr>
                            <m:nor/>
                          </m:rPr>
                          <a:rPr lang="en-US" sz="2000">
                            <a:latin typeface="Times New Roman" pitchFamily="18" charset="0"/>
                            <a:cs typeface="Times New Roman" pitchFamily="18" charset="0"/>
                          </a:rPr>
                          <m:t>Rated</m:t>
                        </m:r>
                        <m:r>
                          <m:rPr>
                            <m:nor/>
                          </m:rPr>
                          <a:rPr lang="en-US" sz="2000">
                            <a:latin typeface="Times New Roman" pitchFamily="18" charset="0"/>
                            <a:cs typeface="Times New Roman" pitchFamily="18" charset="0"/>
                          </a:rPr>
                          <m:t> </m:t>
                        </m:r>
                        <m:r>
                          <m:rPr>
                            <m:nor/>
                          </m:rPr>
                          <a:rPr lang="en-US" sz="2000">
                            <a:latin typeface="Times New Roman" pitchFamily="18" charset="0"/>
                            <a:cs typeface="Times New Roman" pitchFamily="18" charset="0"/>
                          </a:rPr>
                          <m:t>Primary</m:t>
                        </m:r>
                        <m:r>
                          <m:rPr>
                            <m:nor/>
                          </m:rPr>
                          <a:rPr lang="en-US" sz="2000">
                            <a:latin typeface="Times New Roman" pitchFamily="18" charset="0"/>
                            <a:cs typeface="Times New Roman" pitchFamily="18" charset="0"/>
                          </a:rPr>
                          <m:t> </m:t>
                        </m:r>
                        <m:r>
                          <m:rPr>
                            <m:nor/>
                          </m:rPr>
                          <a:rPr lang="en-US" sz="2000">
                            <a:latin typeface="Times New Roman" pitchFamily="18" charset="0"/>
                            <a:cs typeface="Times New Roman" pitchFamily="18" charset="0"/>
                          </a:rPr>
                          <m:t>Line</m:t>
                        </m:r>
                        <m:r>
                          <m:rPr>
                            <m:nor/>
                          </m:rPr>
                          <a:rPr lang="en-US" sz="2000" i="1">
                            <a:latin typeface="Times New Roman" pitchFamily="18" charset="0"/>
                            <a:cs typeface="Times New Roman" pitchFamily="18" charset="0"/>
                          </a:rPr>
                          <m:t>−</m:t>
                        </m:r>
                        <m:r>
                          <m:rPr>
                            <m:nor/>
                          </m:rPr>
                          <a:rPr lang="en-US" sz="2000">
                            <a:latin typeface="Times New Roman" pitchFamily="18" charset="0"/>
                            <a:cs typeface="Times New Roman" pitchFamily="18" charset="0"/>
                          </a:rPr>
                          <m:t>to</m:t>
                        </m:r>
                        <m:r>
                          <m:rPr>
                            <m:nor/>
                          </m:rPr>
                          <a:rPr lang="en-US" sz="2000" i="1">
                            <a:latin typeface="Times New Roman" pitchFamily="18" charset="0"/>
                            <a:cs typeface="Times New Roman" pitchFamily="18" charset="0"/>
                          </a:rPr>
                          <m:t>−</m:t>
                        </m:r>
                        <m:r>
                          <m:rPr>
                            <m:nor/>
                          </m:rPr>
                          <a:rPr lang="en-US" sz="2000">
                            <a:latin typeface="Times New Roman" pitchFamily="18" charset="0"/>
                            <a:cs typeface="Times New Roman" pitchFamily="18" charset="0"/>
                          </a:rPr>
                          <m:t>Neutral</m:t>
                        </m:r>
                        <m:r>
                          <m:rPr>
                            <m:nor/>
                          </m:rPr>
                          <a:rPr lang="en-US" sz="2000">
                            <a:latin typeface="Times New Roman" pitchFamily="18" charset="0"/>
                            <a:cs typeface="Times New Roman" pitchFamily="18" charset="0"/>
                          </a:rPr>
                          <m:t> </m:t>
                        </m:r>
                        <m:r>
                          <m:rPr>
                            <m:nor/>
                          </m:rPr>
                          <a:rPr lang="en-US" sz="2000">
                            <a:latin typeface="Times New Roman" pitchFamily="18" charset="0"/>
                            <a:cs typeface="Times New Roman" pitchFamily="18" charset="0"/>
                          </a:rPr>
                          <m:t>Voltage</m:t>
                        </m:r>
                      </m:num>
                      <m:den>
                        <m:r>
                          <a:rPr lang="en-US" sz="2000" i="1">
                            <a:latin typeface="Cambria Math"/>
                          </a:rPr>
                          <m:t>0.5 </m:t>
                        </m:r>
                        <m:r>
                          <m:rPr>
                            <m:nor/>
                          </m:rPr>
                          <a:rPr lang="en-US" sz="2000">
                            <a:latin typeface="Times New Roman" pitchFamily="18" charset="0"/>
                            <a:cs typeface="Times New Roman" pitchFamily="18" charset="0"/>
                          </a:rPr>
                          <m:t>Rated</m:t>
                        </m:r>
                        <m:r>
                          <m:rPr>
                            <m:nor/>
                          </m:rPr>
                          <a:rPr lang="en-US" sz="2000">
                            <a:latin typeface="Times New Roman" pitchFamily="18" charset="0"/>
                            <a:cs typeface="Times New Roman" pitchFamily="18" charset="0"/>
                          </a:rPr>
                          <m:t> </m:t>
                        </m:r>
                        <m:r>
                          <m:rPr>
                            <m:nor/>
                          </m:rPr>
                          <a:rPr lang="en-US" sz="2000">
                            <a:latin typeface="Times New Roman" pitchFamily="18" charset="0"/>
                            <a:cs typeface="Times New Roman" pitchFamily="18" charset="0"/>
                          </a:rPr>
                          <m:t>Secondary</m:t>
                        </m:r>
                        <m:r>
                          <m:rPr>
                            <m:nor/>
                          </m:rPr>
                          <a:rPr lang="en-US" sz="2000">
                            <a:latin typeface="Times New Roman" pitchFamily="18" charset="0"/>
                            <a:cs typeface="Times New Roman" pitchFamily="18" charset="0"/>
                          </a:rPr>
                          <m:t> </m:t>
                        </m:r>
                        <m:r>
                          <m:rPr>
                            <m:nor/>
                          </m:rPr>
                          <a:rPr lang="en-US" sz="2000">
                            <a:latin typeface="Times New Roman" pitchFamily="18" charset="0"/>
                            <a:cs typeface="Times New Roman" pitchFamily="18" charset="0"/>
                          </a:rPr>
                          <m:t>Line</m:t>
                        </m:r>
                        <m:r>
                          <m:rPr>
                            <m:nor/>
                          </m:rPr>
                          <a:rPr lang="en-US" sz="2000" i="1">
                            <a:latin typeface="Times New Roman" pitchFamily="18" charset="0"/>
                            <a:cs typeface="Times New Roman" pitchFamily="18" charset="0"/>
                          </a:rPr>
                          <m:t>−</m:t>
                        </m:r>
                        <m:r>
                          <m:rPr>
                            <m:nor/>
                          </m:rPr>
                          <a:rPr lang="en-US" sz="2000">
                            <a:latin typeface="Times New Roman" pitchFamily="18" charset="0"/>
                            <a:cs typeface="Times New Roman" pitchFamily="18" charset="0"/>
                          </a:rPr>
                          <m:t>to</m:t>
                        </m:r>
                        <m:r>
                          <m:rPr>
                            <m:nor/>
                          </m:rPr>
                          <a:rPr lang="en-US" sz="2000" i="1">
                            <a:latin typeface="Times New Roman" pitchFamily="18" charset="0"/>
                            <a:cs typeface="Times New Roman" pitchFamily="18" charset="0"/>
                          </a:rPr>
                          <m:t>−</m:t>
                        </m:r>
                        <m:r>
                          <m:rPr>
                            <m:nor/>
                          </m:rPr>
                          <a:rPr lang="en-US" sz="2000">
                            <a:latin typeface="Times New Roman" pitchFamily="18" charset="0"/>
                            <a:cs typeface="Times New Roman" pitchFamily="18" charset="0"/>
                          </a:rPr>
                          <m:t>Line</m:t>
                        </m:r>
                        <m:r>
                          <m:rPr>
                            <m:nor/>
                          </m:rPr>
                          <a:rPr lang="en-US" sz="2000">
                            <a:latin typeface="Times New Roman" pitchFamily="18" charset="0"/>
                            <a:cs typeface="Times New Roman" pitchFamily="18" charset="0"/>
                          </a:rPr>
                          <m:t> </m:t>
                        </m:r>
                        <m:r>
                          <m:rPr>
                            <m:nor/>
                          </m:rPr>
                          <a:rPr lang="en-US" sz="2000">
                            <a:latin typeface="Times New Roman" pitchFamily="18" charset="0"/>
                            <a:cs typeface="Times New Roman" pitchFamily="18" charset="0"/>
                          </a:rPr>
                          <m:t>Voltage</m:t>
                        </m:r>
                      </m:den>
                    </m:f>
                  </m:oMath>
                </a14:m>
                <a:r>
                  <a:rPr lang="en-US" sz="2000" dirty="0" smtClean="0">
                    <a:latin typeface="Times New Roman" pitchFamily="18" charset="0"/>
                    <a:cs typeface="Times New Roman" pitchFamily="18" charset="0"/>
                  </a:rPr>
                  <a:t>		(191</a:t>
                </a:r>
                <a:r>
                  <a:rPr lang="en-US" sz="2000" dirty="0" smtClean="0">
                    <a:latin typeface="Times New Roman" pitchFamily="18" charset="0"/>
                    <a:cs typeface="Times New Roman" pitchFamily="18" charset="0"/>
                  </a:rPr>
                  <a:t>)</a:t>
                </a:r>
                <a:endParaRPr lang="en-US" sz="2000" dirty="0">
                  <a:latin typeface="Times New Roman" pitchFamily="18" charset="0"/>
                  <a:cs typeface="Times New Roman" pitchFamily="18" charset="0"/>
                </a:endParaRPr>
              </a:p>
            </p:txBody>
          </p:sp>
        </mc:Choice>
        <mc:Fallback>
          <p:sp>
            <p:nvSpPr>
              <p:cNvPr id="7" name="TextBox 6"/>
              <p:cNvSpPr txBox="1">
                <a:spLocks noRot="1" noChangeAspect="1" noMove="1" noResize="1" noEditPoints="1" noAdjustHandles="1" noChangeArrowheads="1" noChangeShapeType="1" noTextEdit="1"/>
              </p:cNvSpPr>
              <p:nvPr/>
            </p:nvSpPr>
            <p:spPr>
              <a:xfrm>
                <a:off x="381000" y="2127054"/>
                <a:ext cx="8305800" cy="4045146"/>
              </a:xfrm>
              <a:prstGeom prst="rect">
                <a:avLst/>
              </a:prstGeom>
              <a:blipFill rotWithShape="1">
                <a:blip r:embed="rId3"/>
                <a:stretch>
                  <a:fillRect l="-1028" t="-1205" r="-734"/>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233</a:t>
            </a:fld>
            <a:endParaRPr lang="en-US"/>
          </a:p>
        </p:txBody>
      </p:sp>
      <p:sp>
        <p:nvSpPr>
          <p:cNvPr id="8" name="TextBox 7"/>
          <p:cNvSpPr txBox="1"/>
          <p:nvPr/>
        </p:nvSpPr>
        <p:spPr>
          <a:xfrm>
            <a:off x="0" y="381000"/>
            <a:ext cx="9144000" cy="1323439"/>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a:t>
            </a:r>
            <a:r>
              <a:rPr lang="en-US" sz="3200" dirty="0" smtClean="0">
                <a:latin typeface="Times New Roman" pitchFamily="18" charset="0"/>
                <a:cs typeface="Times New Roman" pitchFamily="18" charset="0"/>
              </a:rPr>
              <a:t>Transformer</a:t>
            </a:r>
          </a:p>
          <a:p>
            <a:pPr algn="ctr"/>
            <a:r>
              <a:rPr lang="en-US" sz="2400" dirty="0" smtClean="0">
                <a:latin typeface="Times New Roman" pitchFamily="18" charset="0"/>
                <a:cs typeface="Times New Roman" pitchFamily="18" charset="0"/>
              </a:rPr>
              <a:t>Underground </a:t>
            </a:r>
            <a:r>
              <a:rPr lang="en-US" sz="2400" dirty="0">
                <a:latin typeface="Times New Roman" pitchFamily="18" charset="0"/>
                <a:cs typeface="Times New Roman" pitchFamily="18" charset="0"/>
              </a:rPr>
              <a:t>Wye-Delta Transformer Bank with a Center Tapped Transformer </a:t>
            </a:r>
          </a:p>
        </p:txBody>
      </p:sp>
    </p:spTree>
    <p:extLst>
      <p:ext uri="{BB962C8B-B14F-4D97-AF65-F5344CB8AC3E}">
        <p14:creationId xmlns:p14="http://schemas.microsoft.com/office/powerpoint/2010/main" val="35234280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mc:Choice xmlns:a14="http://schemas.microsoft.com/office/drawing/2010/main" Requires="a14">
          <p:sp>
            <p:nvSpPr>
              <p:cNvPr id="7" name="TextBox 6"/>
              <p:cNvSpPr txBox="1"/>
              <p:nvPr/>
            </p:nvSpPr>
            <p:spPr>
              <a:xfrm>
                <a:off x="457200" y="1837254"/>
                <a:ext cx="8382000" cy="4792146"/>
              </a:xfrm>
              <a:prstGeom prst="rect">
                <a:avLst/>
              </a:prstGeom>
              <a:noFill/>
            </p:spPr>
            <p:txBody>
              <a:bodyPr wrap="square" rtlCol="0">
                <a:spAutoFit/>
              </a:bodyPr>
              <a:lstStyle/>
              <a:p>
                <a:pPr lvl="1"/>
                <a:endParaRPr lang="en-US" sz="1100" dirty="0" smtClean="0"/>
              </a:p>
              <a:p>
                <a:pPr marL="342900" lvl="2" indent="-342900">
                  <a:buFont typeface="Wingdings" pitchFamily="2" charset="2"/>
                  <a:buChar char="Ø"/>
                </a:pPr>
                <a:r>
                  <a:rPr lang="en-US" sz="2400" dirty="0" smtClean="0">
                    <a:latin typeface="Times New Roman" pitchFamily="18" charset="0"/>
                    <a:cs typeface="Times New Roman" pitchFamily="18" charset="0"/>
                  </a:rPr>
                  <a:t>The matrix equation relating the primary ideal transformer voltages to the secondary ideal voltages is:</a:t>
                </a:r>
              </a:p>
              <a:p>
                <a:pPr marL="342900" lvl="2" indent="-342900" algn="just"/>
                <a:r>
                  <a:rPr lang="en-US" sz="24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𝑉𝑇</m:t>
                                  </m:r>
                                </m:e>
                                <m:sub>
                                  <m:r>
                                    <a:rPr lang="en-US" sz="2000" i="1">
                                      <a:latin typeface="Cambria Math"/>
                                    </a:rPr>
                                    <m:t>𝐴𝑁</m:t>
                                  </m:r>
                                </m:sub>
                              </m:sSub>
                            </m:e>
                          </m:mr>
                          <m:mr>
                            <m:e>
                              <m:sSub>
                                <m:sSubPr>
                                  <m:ctrlPr>
                                    <a:rPr lang="en-US" sz="2000" i="1">
                                      <a:latin typeface="Cambria Math"/>
                                    </a:rPr>
                                  </m:ctrlPr>
                                </m:sSubPr>
                                <m:e>
                                  <m:r>
                                    <a:rPr lang="en-US" sz="2000" i="1">
                                      <a:latin typeface="Cambria Math"/>
                                    </a:rPr>
                                    <m:t>𝑉𝑇</m:t>
                                  </m:r>
                                </m:e>
                                <m:sub>
                                  <m:r>
                                    <a:rPr lang="en-US" sz="2000" i="1">
                                      <a:latin typeface="Cambria Math"/>
                                    </a:rPr>
                                    <m:t>𝐵𝑁</m:t>
                                  </m:r>
                                </m:sub>
                              </m:sSub>
                            </m:e>
                          </m:mr>
                          <m:mr>
                            <m:e>
                              <m:sSub>
                                <m:sSubPr>
                                  <m:ctrlPr>
                                    <a:rPr lang="en-US" sz="2000" i="1">
                                      <a:latin typeface="Cambria Math"/>
                                    </a:rPr>
                                  </m:ctrlPr>
                                </m:sSubPr>
                                <m:e>
                                  <m:r>
                                    <a:rPr lang="en-US" sz="2000" i="1">
                                      <a:latin typeface="Cambria Math"/>
                                    </a:rPr>
                                    <m:t>𝑉𝑇</m:t>
                                  </m:r>
                                </m:e>
                                <m:sub>
                                  <m:r>
                                    <a:rPr lang="en-US" sz="2000" i="1">
                                      <a:latin typeface="Cambria Math"/>
                                    </a:rPr>
                                    <m:t>𝐶𝑁</m:t>
                                  </m:r>
                                </m:sub>
                              </m:sSub>
                            </m:e>
                          </m:mr>
                        </m:m>
                      </m:e>
                    </m:d>
                    <m:r>
                      <a:rPr lang="en-US" sz="2000" i="1">
                        <a:latin typeface="Cambria Math"/>
                      </a:rPr>
                      <m:t>=</m:t>
                    </m:r>
                    <m:sSub>
                      <m:sSubPr>
                        <m:ctrlPr>
                          <a:rPr lang="en-US" sz="2000" i="1">
                            <a:latin typeface="Cambria Math"/>
                          </a:rPr>
                        </m:ctrlPr>
                      </m:sSubPr>
                      <m:e>
                        <m:r>
                          <a:rPr lang="en-US" sz="2000" i="1">
                            <a:latin typeface="Cambria Math"/>
                          </a:rPr>
                          <m:t>𝑛</m:t>
                        </m:r>
                      </m:e>
                      <m:sub>
                        <m:r>
                          <a:rPr lang="en-US" sz="2000" i="1">
                            <a:latin typeface="Cambria Math"/>
                          </a:rPr>
                          <m:t>𝑡</m:t>
                        </m:r>
                      </m:sub>
                    </m:sSub>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1</m:t>
                              </m:r>
                            </m:e>
                            <m:e>
                              <m:r>
                                <a:rPr lang="en-US" sz="2000" i="1">
                                  <a:latin typeface="Cambria Math"/>
                                </a:rPr>
                                <m:t>0</m:t>
                              </m:r>
                            </m:e>
                            <m:e>
                              <m:r>
                                <a:rPr lang="en-US" sz="2000" i="1">
                                  <a:latin typeface="Cambria Math"/>
                                </a:rPr>
                                <m:t>0</m:t>
                              </m:r>
                            </m:e>
                          </m:mr>
                          <m:mr>
                            <m:e>
                              <m:r>
                                <a:rPr lang="en-US" sz="2000" i="1">
                                  <a:latin typeface="Cambria Math"/>
                                </a:rPr>
                                <m:t>0</m:t>
                              </m:r>
                            </m:e>
                            <m:e>
                              <m:r>
                                <a:rPr lang="en-US" sz="2000" i="1">
                                  <a:latin typeface="Cambria Math"/>
                                </a:rPr>
                                <m:t>0</m:t>
                              </m:r>
                            </m:e>
                            <m:e>
                              <m:r>
                                <a:rPr lang="en-US" sz="2000" i="1">
                                  <a:latin typeface="Cambria Math"/>
                                </a:rPr>
                                <m:t>0.5</m:t>
                              </m:r>
                            </m:e>
                          </m:mr>
                          <m:mr>
                            <m:e>
                              <m:r>
                                <a:rPr lang="en-US" sz="2000" i="1">
                                  <a:latin typeface="Cambria Math"/>
                                </a:rPr>
                                <m:t>0</m:t>
                              </m:r>
                            </m:e>
                            <m:e>
                              <m:r>
                                <a:rPr lang="en-US" sz="2000" i="1">
                                  <a:latin typeface="Cambria Math"/>
                                </a:rPr>
                                <m:t>0</m:t>
                              </m:r>
                            </m:e>
                            <m:e>
                              <m:r>
                                <a:rPr lang="en-US" sz="2000" i="1">
                                  <a:latin typeface="Cambria Math"/>
                                </a:rPr>
                                <m:t>0</m:t>
                              </m:r>
                            </m:e>
                          </m:mr>
                        </m:m>
                        <m:r>
                          <a:rPr lang="en-US" sz="2000" i="1">
                            <a:latin typeface="Cambria Math"/>
                          </a:rPr>
                          <m:t>    </m:t>
                        </m:r>
                        <m:m>
                          <m:mPr>
                            <m:mcs>
                              <m:mc>
                                <m:mcPr>
                                  <m:count m:val="1"/>
                                  <m:mcJc m:val="center"/>
                                </m:mcPr>
                              </m:mc>
                            </m:mcs>
                            <m:ctrlPr>
                              <a:rPr lang="en-US" sz="2000" i="1">
                                <a:latin typeface="Cambria Math"/>
                              </a:rPr>
                            </m:ctrlPr>
                          </m:mPr>
                          <m:mr>
                            <m:e>
                              <m:r>
                                <a:rPr lang="en-US" sz="2000" i="1">
                                  <a:latin typeface="Cambria Math"/>
                                </a:rPr>
                                <m:t>0</m:t>
                              </m:r>
                            </m:e>
                          </m:mr>
                          <m:mr>
                            <m:e>
                              <m:r>
                                <a:rPr lang="en-US" sz="2000" i="1">
                                  <a:latin typeface="Cambria Math"/>
                                </a:rPr>
                                <m:t>0</m:t>
                              </m:r>
                            </m:e>
                          </m:mr>
                          <m:mr>
                            <m:e>
                              <m:r>
                                <a:rPr lang="en-US" sz="2000" i="1">
                                  <a:latin typeface="Cambria Math"/>
                                </a:rPr>
                                <m:t>0.5</m:t>
                              </m:r>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𝑉𝑡</m:t>
                                  </m:r>
                                </m:e>
                                <m:sub>
                                  <m:r>
                                    <a:rPr lang="en-US" sz="2000" i="1">
                                      <a:latin typeface="Cambria Math"/>
                                    </a:rPr>
                                    <m:t>𝑎𝑛</m:t>
                                  </m:r>
                                </m:sub>
                              </m:sSub>
                            </m:e>
                          </m:mr>
                          <m:mr>
                            <m:e>
                              <m:sSub>
                                <m:sSubPr>
                                  <m:ctrlPr>
                                    <a:rPr lang="en-US" sz="2000" i="1">
                                      <a:latin typeface="Cambria Math"/>
                                    </a:rPr>
                                  </m:ctrlPr>
                                </m:sSubPr>
                                <m:e>
                                  <m:r>
                                    <a:rPr lang="en-US" sz="2000" i="1">
                                      <a:latin typeface="Cambria Math"/>
                                    </a:rPr>
                                    <m:t>𝑉𝑡</m:t>
                                  </m:r>
                                </m:e>
                                <m:sub>
                                  <m:r>
                                    <a:rPr lang="en-US" sz="2000" i="1">
                                      <a:latin typeface="Cambria Math"/>
                                    </a:rPr>
                                    <m:t>𝑛𝑏</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𝑉𝑡</m:t>
                                        </m:r>
                                      </m:e>
                                      <m:sub>
                                        <m:r>
                                          <a:rPr lang="en-US" sz="2000" i="1">
                                            <a:latin typeface="Cambria Math"/>
                                          </a:rPr>
                                          <m:t>𝑏𝑐</m:t>
                                        </m:r>
                                      </m:sub>
                                    </m:sSub>
                                  </m:e>
                                </m:mr>
                                <m:mr>
                                  <m:e>
                                    <m:sSub>
                                      <m:sSubPr>
                                        <m:ctrlPr>
                                          <a:rPr lang="en-US" sz="2000" i="1">
                                            <a:latin typeface="Cambria Math"/>
                                          </a:rPr>
                                        </m:ctrlPr>
                                      </m:sSubPr>
                                      <m:e>
                                        <m:r>
                                          <a:rPr lang="en-US" sz="2000" i="1">
                                            <a:latin typeface="Cambria Math"/>
                                          </a:rPr>
                                          <m:t>𝑉𝑡</m:t>
                                        </m:r>
                                      </m:e>
                                      <m:sub>
                                        <m:r>
                                          <a:rPr lang="en-US" sz="2000" i="1">
                                            <a:latin typeface="Cambria Math"/>
                                          </a:rPr>
                                          <m:t>𝑐𝑎</m:t>
                                        </m:r>
                                      </m:sub>
                                    </m:sSub>
                                  </m:e>
                                </m:mr>
                              </m:m>
                            </m:e>
                          </m:mr>
                        </m:m>
                      </m:e>
                    </m:d>
                  </m:oMath>
                </a14:m>
                <a:r>
                  <a:rPr lang="en-US" sz="2000" b="1" dirty="0" smtClean="0">
                    <a:solidFill>
                      <a:srgbClr val="FF0000"/>
                    </a:solidFill>
                    <a:latin typeface="Times New Roman" pitchFamily="18" charset="0"/>
                    <a:cs typeface="Times New Roman" pitchFamily="18" charset="0"/>
                  </a:rPr>
                  <a:t>	</a:t>
                </a:r>
                <a:r>
                  <a:rPr lang="en-US" sz="2000" b="1" dirty="0" smtClean="0">
                    <a:solidFill>
                      <a:srgbClr val="FF0000"/>
                    </a:solidFill>
                    <a:latin typeface="Times New Roman" pitchFamily="18" charset="0"/>
                    <a:cs typeface="Times New Roman" pitchFamily="18" charset="0"/>
                  </a:rPr>
                  <a:t>	</a:t>
                </a:r>
                <a:r>
                  <a:rPr lang="en-US" sz="2000" dirty="0" smtClean="0">
                    <a:latin typeface="Times New Roman" pitchFamily="18" charset="0"/>
                    <a:cs typeface="Times New Roman" pitchFamily="18" charset="0"/>
                  </a:rPr>
                  <a:t>(</a:t>
                </a:r>
                <a:r>
                  <a:rPr lang="en-US" sz="2000" dirty="0" smtClean="0">
                    <a:latin typeface="Times New Roman" pitchFamily="18" charset="0"/>
                    <a:cs typeface="Times New Roman" pitchFamily="18" charset="0"/>
                  </a:rPr>
                  <a:t>192)</a:t>
                </a: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The primary terminal voltages are given by:</a:t>
                </a:r>
              </a:p>
              <a:p>
                <a:r>
                  <a:rPr lang="en-US" sz="24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m:t>
                                  </m:r>
                                </m:e>
                                <m:sub>
                                  <m:r>
                                    <a:rPr lang="en-US" sz="2000" i="1">
                                      <a:latin typeface="Cambria Math"/>
                                    </a:rPr>
                                    <m:t>𝐴𝑁</m:t>
                                  </m:r>
                                </m:sub>
                              </m:sSub>
                            </m:e>
                          </m:mr>
                          <m:mr>
                            <m:e>
                              <m:sSub>
                                <m:sSubPr>
                                  <m:ctrlPr>
                                    <a:rPr lang="en-US" sz="2000" i="1">
                                      <a:latin typeface="Cambria Math"/>
                                    </a:rPr>
                                  </m:ctrlPr>
                                </m:sSubPr>
                                <m:e>
                                  <m:r>
                                    <a:rPr lang="en-US" sz="2000" i="1">
                                      <a:latin typeface="Cambria Math"/>
                                    </a:rPr>
                                    <m:t>𝑉</m:t>
                                  </m:r>
                                </m:e>
                                <m:sub>
                                  <m:r>
                                    <a:rPr lang="en-US" sz="2000" i="1">
                                      <a:latin typeface="Cambria Math"/>
                                    </a:rPr>
                                    <m:t>𝐵𝑁</m:t>
                                  </m:r>
                                </m:sub>
                              </m:sSub>
                            </m:e>
                          </m:mr>
                          <m:mr>
                            <m:e>
                              <m:sSub>
                                <m:sSubPr>
                                  <m:ctrlPr>
                                    <a:rPr lang="en-US" sz="2000" i="1">
                                      <a:latin typeface="Cambria Math"/>
                                    </a:rPr>
                                  </m:ctrlPr>
                                </m:sSubPr>
                                <m:e>
                                  <m:r>
                                    <a:rPr lang="en-US" sz="2000" i="1">
                                      <a:latin typeface="Cambria Math"/>
                                    </a:rPr>
                                    <m:t>𝑉</m:t>
                                  </m:r>
                                </m:e>
                                <m:sub>
                                  <m:r>
                                    <a:rPr lang="en-US" sz="2000" i="1">
                                      <a:latin typeface="Cambria Math"/>
                                    </a:rPr>
                                    <m:t>𝐶𝑁</m:t>
                                  </m:r>
                                </m:sub>
                              </m:sSub>
                            </m:e>
                          </m:mr>
                        </m:m>
                      </m:e>
                    </m:d>
                    <m:r>
                      <a:rPr lang="en-US" sz="2000" i="1">
                        <a:latin typeface="Cambria Math"/>
                      </a:rPr>
                      <m:t>=</m:t>
                    </m:r>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𝑉𝑇</m:t>
                                  </m:r>
                                </m:e>
                                <m:sub>
                                  <m:r>
                                    <a:rPr lang="en-US" sz="2000" i="1">
                                      <a:latin typeface="Cambria Math"/>
                                    </a:rPr>
                                    <m:t>𝐴𝑁</m:t>
                                  </m:r>
                                </m:sub>
                              </m:sSub>
                            </m:e>
                          </m:mr>
                          <m:mr>
                            <m:e>
                              <m:sSub>
                                <m:sSubPr>
                                  <m:ctrlPr>
                                    <a:rPr lang="en-US" sz="2000" i="1">
                                      <a:latin typeface="Cambria Math"/>
                                    </a:rPr>
                                  </m:ctrlPr>
                                </m:sSubPr>
                                <m:e>
                                  <m:r>
                                    <a:rPr lang="en-US" sz="2000" i="1">
                                      <a:latin typeface="Cambria Math"/>
                                    </a:rPr>
                                    <m:t>𝑉𝑇</m:t>
                                  </m:r>
                                </m:e>
                                <m:sub>
                                  <m:r>
                                    <a:rPr lang="en-US" sz="2000" i="1">
                                      <a:latin typeface="Cambria Math"/>
                                    </a:rPr>
                                    <m:t>𝐵𝑁</m:t>
                                  </m:r>
                                </m:sub>
                              </m:sSub>
                            </m:e>
                          </m:mr>
                          <m:mr>
                            <m:e>
                              <m:sSub>
                                <m:sSubPr>
                                  <m:ctrlPr>
                                    <a:rPr lang="en-US" sz="2000" i="1">
                                      <a:latin typeface="Cambria Math"/>
                                    </a:rPr>
                                  </m:ctrlPr>
                                </m:sSubPr>
                                <m:e>
                                  <m:r>
                                    <a:rPr lang="en-US" sz="2000" i="1">
                                      <a:latin typeface="Cambria Math"/>
                                    </a:rPr>
                                    <m:t>𝑉𝑇</m:t>
                                  </m:r>
                                </m:e>
                                <m:sub>
                                  <m:r>
                                    <a:rPr lang="en-US" sz="2000" i="1">
                                      <a:latin typeface="Cambria Math"/>
                                    </a:rPr>
                                    <m:t>𝐶𝑁</m:t>
                                  </m:r>
                                </m:sub>
                              </m:sSub>
                            </m:e>
                          </m:mr>
                        </m:m>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𝑍</m:t>
                                  </m:r>
                                </m:e>
                                <m:sub>
                                  <m:r>
                                    <a:rPr lang="en-US" sz="2000" i="1">
                                      <a:latin typeface="Cambria Math"/>
                                    </a:rPr>
                                    <m:t>0</m:t>
                                  </m:r>
                                </m:sub>
                              </m:sSub>
                            </m:e>
                            <m:e>
                              <m:r>
                                <a:rPr lang="en-US" sz="2000" i="1">
                                  <a:latin typeface="Cambria Math"/>
                                </a:rPr>
                                <m:t>0</m:t>
                              </m:r>
                            </m:e>
                            <m:e>
                              <m:r>
                                <a:rPr lang="en-US" sz="2000" i="1">
                                  <a:latin typeface="Cambria Math"/>
                                </a:rPr>
                                <m:t>0</m:t>
                              </m:r>
                            </m:e>
                          </m:mr>
                          <m:mr>
                            <m:e>
                              <m:r>
                                <a:rPr lang="en-US" sz="2000" i="1">
                                  <a:latin typeface="Cambria Math"/>
                                </a:rPr>
                                <m:t>0</m:t>
                              </m:r>
                            </m:e>
                            <m:e>
                              <m:r>
                                <a:rPr lang="en-US" sz="2000" i="1">
                                  <a:latin typeface="Cambria Math"/>
                                </a:rPr>
                                <m:t>0</m:t>
                              </m:r>
                            </m:e>
                            <m:e>
                              <m:r>
                                <a:rPr lang="en-US" sz="2000" i="1">
                                  <a:latin typeface="Cambria Math"/>
                                </a:rPr>
                                <m:t>0</m:t>
                              </m:r>
                            </m:e>
                          </m:mr>
                          <m:mr>
                            <m:e>
                              <m:r>
                                <a:rPr lang="en-US" sz="2000" i="1">
                                  <a:latin typeface="Cambria Math"/>
                                </a:rPr>
                                <m:t>0</m:t>
                              </m:r>
                            </m:e>
                            <m:e>
                              <m:r>
                                <a:rPr lang="en-US" sz="2000" i="1">
                                  <a:latin typeface="Cambria Math"/>
                                </a:rPr>
                                <m:t>0</m:t>
                              </m:r>
                            </m:e>
                            <m:e>
                              <m:r>
                                <a:rPr lang="en-US" sz="2000" i="1">
                                  <a:latin typeface="Cambria Math"/>
                                </a:rPr>
                                <m:t>0</m:t>
                              </m:r>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𝐴</m:t>
                                  </m:r>
                                </m:sub>
                              </m:sSub>
                            </m:e>
                          </m:mr>
                          <m:mr>
                            <m:e>
                              <m:sSub>
                                <m:sSubPr>
                                  <m:ctrlPr>
                                    <a:rPr lang="en-US" sz="2000" i="1">
                                      <a:latin typeface="Cambria Math"/>
                                    </a:rPr>
                                  </m:ctrlPr>
                                </m:sSubPr>
                                <m:e>
                                  <m:r>
                                    <a:rPr lang="en-US" sz="2000" i="1">
                                      <a:latin typeface="Cambria Math"/>
                                    </a:rPr>
                                    <m:t>𝐼</m:t>
                                  </m:r>
                                </m:e>
                                <m:sub>
                                  <m:r>
                                    <a:rPr lang="en-US" sz="2000" i="1">
                                      <a:latin typeface="Cambria Math"/>
                                    </a:rPr>
                                    <m:t>𝐵</m:t>
                                  </m:r>
                                </m:sub>
                              </m:sSub>
                            </m:e>
                          </m:mr>
                          <m:mr>
                            <m:e>
                              <m:sSub>
                                <m:sSubPr>
                                  <m:ctrlPr>
                                    <a:rPr lang="en-US" sz="2000" i="1">
                                      <a:latin typeface="Cambria Math"/>
                                    </a:rPr>
                                  </m:ctrlPr>
                                </m:sSubPr>
                                <m:e>
                                  <m:r>
                                    <a:rPr lang="en-US" sz="2000" i="1">
                                      <a:latin typeface="Cambria Math"/>
                                    </a:rPr>
                                    <m:t>𝐼</m:t>
                                  </m:r>
                                </m:e>
                                <m:sub>
                                  <m:r>
                                    <a:rPr lang="en-US" sz="2000" i="1">
                                      <a:latin typeface="Cambria Math"/>
                                    </a:rPr>
                                    <m:t>𝐶</m:t>
                                  </m:r>
                                </m:sub>
                              </m:sSub>
                            </m:e>
                          </m:mr>
                        </m:m>
                      </m:e>
                    </m:d>
                  </m:oMath>
                </a14:m>
                <a:endParaRPr lang="en-US" sz="2000" dirty="0" smtClean="0">
                  <a:latin typeface="Times New Roman" pitchFamily="18" charset="0"/>
                  <a:cs typeface="Times New Roman" pitchFamily="18" charset="0"/>
                </a:endParaRPr>
              </a:p>
              <a:p>
                <a:endParaRPr lang="en-US" sz="2000" dirty="0">
                  <a:latin typeface="Times New Roman" pitchFamily="18" charset="0"/>
                  <a:cs typeface="Times New Roman" pitchFamily="18" charset="0"/>
                </a:endParaRPr>
              </a:p>
              <a:p>
                <a:r>
                  <a:rPr lang="en-US" sz="20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𝑉𝑇</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𝑍𝑇</m:t>
                            </m:r>
                          </m:e>
                          <m:sub>
                            <m:r>
                              <a:rPr lang="en-US" sz="2000" i="1">
                                <a:latin typeface="Cambria Math"/>
                              </a:rPr>
                              <m:t>0</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𝐴𝐵𝐶</m:t>
                            </m:r>
                          </m:sub>
                        </m:sSub>
                      </m:e>
                    </m:d>
                  </m:oMath>
                </a14:m>
                <a:r>
                  <a:rPr lang="en-US" sz="2000" dirty="0" smtClean="0">
                    <a:latin typeface="Times New Roman" pitchFamily="18" charset="0"/>
                    <a:cs typeface="Times New Roman" pitchFamily="18" charset="0"/>
                  </a:rPr>
                  <a:t>		(193)</a:t>
                </a:r>
                <a:endParaRPr lang="en-US" sz="2000" dirty="0">
                  <a:latin typeface="Times New Roman" pitchFamily="18" charset="0"/>
                  <a:cs typeface="Times New Roman" pitchFamily="18" charset="0"/>
                </a:endParaRPr>
              </a:p>
              <a:p>
                <a:pPr marL="342900" lvl="2" indent="-342900">
                  <a:buFont typeface="Arial" pitchFamily="34" charset="0"/>
                  <a:buChar char="•"/>
                </a:pPr>
                <a:endParaRPr lang="en-US" dirty="0" smtClean="0"/>
              </a:p>
            </p:txBody>
          </p:sp>
        </mc:Choice>
        <mc:Fallback>
          <p:sp>
            <p:nvSpPr>
              <p:cNvPr id="7" name="TextBox 6"/>
              <p:cNvSpPr txBox="1">
                <a:spLocks noRot="1" noChangeAspect="1" noMove="1" noResize="1" noEditPoints="1" noAdjustHandles="1" noChangeArrowheads="1" noChangeShapeType="1" noTextEdit="1"/>
              </p:cNvSpPr>
              <p:nvPr/>
            </p:nvSpPr>
            <p:spPr>
              <a:xfrm>
                <a:off x="457200" y="1837254"/>
                <a:ext cx="8382000" cy="4792146"/>
              </a:xfrm>
              <a:prstGeom prst="rect">
                <a:avLst/>
              </a:prstGeom>
              <a:blipFill rotWithShape="1">
                <a:blip r:embed="rId3"/>
                <a:stretch>
                  <a:fillRect l="-945"/>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234</a:t>
            </a:fld>
            <a:endParaRPr lang="en-US"/>
          </a:p>
        </p:txBody>
      </p:sp>
      <p:sp>
        <p:nvSpPr>
          <p:cNvPr id="8" name="TextBox 7"/>
          <p:cNvSpPr txBox="1"/>
          <p:nvPr/>
        </p:nvSpPr>
        <p:spPr>
          <a:xfrm>
            <a:off x="0" y="381000"/>
            <a:ext cx="9144000" cy="1323439"/>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a:t>
            </a:r>
            <a:r>
              <a:rPr lang="en-US" sz="3200" dirty="0" smtClean="0">
                <a:latin typeface="Times New Roman" pitchFamily="18" charset="0"/>
                <a:cs typeface="Times New Roman" pitchFamily="18" charset="0"/>
              </a:rPr>
              <a:t>Transformer</a:t>
            </a:r>
          </a:p>
          <a:p>
            <a:pPr algn="ctr"/>
            <a:r>
              <a:rPr lang="en-US" sz="2400" dirty="0" smtClean="0">
                <a:latin typeface="Times New Roman" pitchFamily="18" charset="0"/>
                <a:cs typeface="Times New Roman" pitchFamily="18" charset="0"/>
              </a:rPr>
              <a:t>Underground </a:t>
            </a:r>
            <a:r>
              <a:rPr lang="en-US" sz="2400" dirty="0">
                <a:latin typeface="Times New Roman" pitchFamily="18" charset="0"/>
                <a:cs typeface="Times New Roman" pitchFamily="18" charset="0"/>
              </a:rPr>
              <a:t>Wye-Delta Transformer Bank with a Center Tapped Transformer </a:t>
            </a:r>
          </a:p>
        </p:txBody>
      </p:sp>
    </p:spTree>
    <p:extLst>
      <p:ext uri="{BB962C8B-B14F-4D97-AF65-F5344CB8AC3E}">
        <p14:creationId xmlns:p14="http://schemas.microsoft.com/office/powerpoint/2010/main" val="1535044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mc:Choice xmlns:a14="http://schemas.microsoft.com/office/drawing/2010/main" Requires="a14">
          <p:sp>
            <p:nvSpPr>
              <p:cNvPr id="7" name="TextBox 6"/>
              <p:cNvSpPr txBox="1"/>
              <p:nvPr/>
            </p:nvSpPr>
            <p:spPr>
              <a:xfrm>
                <a:off x="533400" y="2246084"/>
                <a:ext cx="8077201" cy="4383316"/>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Substitute </a:t>
                </a:r>
                <a:r>
                  <a:rPr lang="en-US" sz="2400" dirty="0">
                    <a:latin typeface="Times New Roman" pitchFamily="18" charset="0"/>
                    <a:cs typeface="Times New Roman" pitchFamily="18" charset="0"/>
                  </a:rPr>
                  <a:t>equation (</a:t>
                </a:r>
                <a:r>
                  <a:rPr lang="en-US" sz="2400" dirty="0" smtClean="0">
                    <a:latin typeface="Times New Roman" pitchFamily="18" charset="0"/>
                    <a:cs typeface="Times New Roman" pitchFamily="18" charset="0"/>
                  </a:rPr>
                  <a:t>192) </a:t>
                </a:r>
                <a:r>
                  <a:rPr lang="en-US" sz="2400" dirty="0">
                    <a:latin typeface="Times New Roman" pitchFamily="18" charset="0"/>
                    <a:cs typeface="Times New Roman" pitchFamily="18" charset="0"/>
                  </a:rPr>
                  <a:t>into equation (</a:t>
                </a:r>
                <a:r>
                  <a:rPr lang="en-US" sz="2400" dirty="0" smtClean="0">
                    <a:latin typeface="Times New Roman" pitchFamily="18" charset="0"/>
                    <a:cs typeface="Times New Roman" pitchFamily="18" charset="0"/>
                  </a:rPr>
                  <a:t>193).</a:t>
                </a:r>
                <a:endParaRPr lang="en-US" sz="2400" dirty="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	</a:t>
                </a:r>
              </a:p>
              <a:p>
                <a:pPr algn="just"/>
                <a:r>
                  <a:rPr lang="en-US" sz="2400" dirty="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r>
                          <a:rPr lang="en-US" sz="2000" i="1">
                            <a:latin typeface="Cambria Math"/>
                          </a:rPr>
                          <m:t>𝐷𝑇</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𝑉𝑡</m:t>
                            </m:r>
                          </m:e>
                          <m:sub>
                            <m:r>
                              <a:rPr lang="en-US" sz="2000" i="1">
                                <a:latin typeface="Cambria Math"/>
                              </a:rPr>
                              <m:t>𝑎𝑛𝑏𝑐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𝑍𝑇</m:t>
                            </m:r>
                          </m:e>
                          <m:sub>
                            <m:r>
                              <a:rPr lang="en-US" sz="2000" i="1">
                                <a:latin typeface="Cambria Math"/>
                              </a:rPr>
                              <m:t>0</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𝐴𝐵𝐶</m:t>
                            </m:r>
                          </m:sub>
                        </m:sSub>
                      </m:e>
                    </m:d>
                  </m:oMath>
                </a14:m>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(194)</a:t>
                </a:r>
                <a:endParaRPr lang="en-US" sz="2000" dirty="0">
                  <a:latin typeface="Times New Roman" pitchFamily="18" charset="0"/>
                  <a:cs typeface="Times New Roman" pitchFamily="18" charset="0"/>
                </a:endParaRPr>
              </a:p>
              <a:p>
                <a:pPr marL="342900" lvl="2" indent="-342900">
                  <a:buFont typeface="Arial" pitchFamily="34" charset="0"/>
                  <a:buChar char="•"/>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The </a:t>
                </a:r>
                <a:r>
                  <a:rPr lang="en-US" sz="2400" dirty="0">
                    <a:latin typeface="Times New Roman" pitchFamily="18" charset="0"/>
                    <a:cs typeface="Times New Roman" pitchFamily="18" charset="0"/>
                  </a:rPr>
                  <a:t>primary line currents as a function of the secondary delta currents are given by</a:t>
                </a:r>
                <a:r>
                  <a:rPr lang="en-US" sz="2400" dirty="0" smtClean="0">
                    <a:latin typeface="Times New Roman" pitchFamily="18" charset="0"/>
                    <a:cs typeface="Times New Roman" pitchFamily="18" charset="0"/>
                  </a:rPr>
                  <a:t>:</a:t>
                </a:r>
              </a:p>
              <a:p>
                <a:pPr algn="just"/>
                <a:r>
                  <a:rPr lang="en-US" sz="24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𝐴</m:t>
                                  </m:r>
                                </m:sub>
                              </m:sSub>
                            </m:e>
                          </m:mr>
                          <m:mr>
                            <m:e>
                              <m:sSub>
                                <m:sSubPr>
                                  <m:ctrlPr>
                                    <a:rPr lang="en-US" sz="2000" i="1">
                                      <a:latin typeface="Cambria Math"/>
                                    </a:rPr>
                                  </m:ctrlPr>
                                </m:sSubPr>
                                <m:e>
                                  <m:r>
                                    <a:rPr lang="en-US" sz="2000" i="1">
                                      <a:latin typeface="Cambria Math"/>
                                    </a:rPr>
                                    <m:t>𝐼</m:t>
                                  </m:r>
                                </m:e>
                                <m:sub>
                                  <m:r>
                                    <a:rPr lang="en-US" sz="2000" i="1">
                                      <a:latin typeface="Cambria Math"/>
                                    </a:rPr>
                                    <m:t>𝐵</m:t>
                                  </m:r>
                                </m:sub>
                              </m:sSub>
                            </m:e>
                          </m:mr>
                          <m:mr>
                            <m:e>
                              <m:sSub>
                                <m:sSubPr>
                                  <m:ctrlPr>
                                    <a:rPr lang="en-US" sz="2000" i="1">
                                      <a:latin typeface="Cambria Math"/>
                                    </a:rPr>
                                  </m:ctrlPr>
                                </m:sSubPr>
                                <m:e>
                                  <m:r>
                                    <a:rPr lang="en-US" sz="2000" i="1">
                                      <a:latin typeface="Cambria Math"/>
                                    </a:rPr>
                                    <m:t>𝐼</m:t>
                                  </m:r>
                                </m:e>
                                <m:sub>
                                  <m:r>
                                    <a:rPr lang="en-US" sz="2000" i="1">
                                      <a:latin typeface="Cambria Math"/>
                                    </a:rPr>
                                    <m:t>𝐶</m:t>
                                  </m:r>
                                </m:sub>
                              </m:sSub>
                            </m:e>
                          </m:mr>
                        </m:m>
                      </m:e>
                    </m:d>
                    <m:r>
                      <a:rPr lang="en-US" sz="2000" i="1">
                        <a:latin typeface="Cambria Math"/>
                      </a:rPr>
                      <m:t>=</m:t>
                    </m:r>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𝑛</m:t>
                            </m:r>
                          </m:e>
                          <m:sub>
                            <m:r>
                              <a:rPr lang="en-US" sz="2000" i="1">
                                <a:latin typeface="Cambria Math"/>
                              </a:rPr>
                              <m:t>𝑡</m:t>
                            </m:r>
                          </m:sub>
                        </m:sSub>
                      </m:den>
                    </m:f>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1</m:t>
                              </m:r>
                            </m:e>
                            <m:e>
                              <m:r>
                                <a:rPr lang="en-US" sz="2000" i="1">
                                  <a:latin typeface="Cambria Math"/>
                                </a:rPr>
                                <m:t>1</m:t>
                              </m:r>
                            </m:e>
                            <m:e>
                              <m:r>
                                <a:rPr lang="en-US" sz="2000" i="1">
                                  <a:latin typeface="Cambria Math"/>
                                </a:rPr>
                                <m:t>0</m:t>
                              </m:r>
                            </m:e>
                          </m:mr>
                          <m:mr>
                            <m:e>
                              <m:r>
                                <a:rPr lang="en-US" sz="2000" i="1">
                                  <a:latin typeface="Cambria Math"/>
                                </a:rPr>
                                <m:t>0</m:t>
                              </m:r>
                            </m:e>
                            <m:e>
                              <m:r>
                                <a:rPr lang="en-US" sz="2000" i="1">
                                  <a:latin typeface="Cambria Math"/>
                                </a:rPr>
                                <m:t>0</m:t>
                              </m:r>
                            </m:e>
                            <m:e>
                              <m:r>
                                <a:rPr lang="en-US" sz="2000" i="1">
                                  <a:latin typeface="Cambria Math"/>
                                </a:rPr>
                                <m:t>2</m:t>
                              </m:r>
                            </m:e>
                          </m:mr>
                          <m:mr>
                            <m:e>
                              <m:r>
                                <a:rPr lang="en-US" sz="2000" i="1">
                                  <a:latin typeface="Cambria Math"/>
                                </a:rPr>
                                <m:t>0</m:t>
                              </m:r>
                            </m:e>
                            <m:e>
                              <m:r>
                                <a:rPr lang="en-US" sz="2000" i="1">
                                  <a:latin typeface="Cambria Math"/>
                                </a:rPr>
                                <m:t>0</m:t>
                              </m:r>
                            </m:e>
                            <m:e>
                              <m:r>
                                <a:rPr lang="en-US" sz="2000" i="1">
                                  <a:latin typeface="Cambria Math"/>
                                </a:rPr>
                                <m:t>0</m:t>
                              </m:r>
                            </m:e>
                          </m:mr>
                        </m:m>
                        <m:r>
                          <a:rPr lang="en-US" sz="2000" i="1">
                            <a:latin typeface="Cambria Math"/>
                          </a:rPr>
                          <m:t>    </m:t>
                        </m:r>
                        <m:m>
                          <m:mPr>
                            <m:mcs>
                              <m:mc>
                                <m:mcPr>
                                  <m:count m:val="1"/>
                                  <m:mcJc m:val="center"/>
                                </m:mcPr>
                              </m:mc>
                            </m:mcs>
                            <m:ctrlPr>
                              <a:rPr lang="en-US" sz="2000" i="1">
                                <a:latin typeface="Cambria Math"/>
                              </a:rPr>
                            </m:ctrlPr>
                          </m:mPr>
                          <m:mr>
                            <m:e>
                              <m:r>
                                <a:rPr lang="en-US" sz="2000" i="1">
                                  <a:latin typeface="Cambria Math"/>
                                </a:rPr>
                                <m:t>0</m:t>
                              </m:r>
                            </m:e>
                          </m:mr>
                          <m:mr>
                            <m:e>
                              <m:r>
                                <a:rPr lang="en-US" sz="2000" i="1">
                                  <a:latin typeface="Cambria Math"/>
                                </a:rPr>
                                <m:t>0</m:t>
                              </m:r>
                            </m:e>
                          </m:mr>
                          <m:mr>
                            <m:e>
                              <m:r>
                                <a:rPr lang="en-US" sz="2000" i="1">
                                  <a:latin typeface="Cambria Math"/>
                                </a:rPr>
                                <m:t>2</m:t>
                              </m:r>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𝑛𝑎</m:t>
                                  </m:r>
                                </m:sub>
                              </m:sSub>
                            </m:e>
                          </m:mr>
                          <m:mr>
                            <m:e>
                              <m:sSub>
                                <m:sSubPr>
                                  <m:ctrlPr>
                                    <a:rPr lang="en-US" sz="2000" i="1">
                                      <a:latin typeface="Cambria Math"/>
                                    </a:rPr>
                                  </m:ctrlPr>
                                </m:sSubPr>
                                <m:e>
                                  <m:r>
                                    <a:rPr lang="en-US" sz="2000" i="1">
                                      <a:latin typeface="Cambria Math"/>
                                    </a:rPr>
                                    <m:t>𝐼</m:t>
                                  </m:r>
                                </m:e>
                                <m:sub>
                                  <m:r>
                                    <a:rPr lang="en-US" sz="2000" i="1">
                                      <a:latin typeface="Cambria Math"/>
                                    </a:rPr>
                                    <m:t>𝑏𝑛</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𝑐𝑏</m:t>
                                        </m:r>
                                      </m:sub>
                                    </m:sSub>
                                  </m:e>
                                </m:mr>
                                <m:mr>
                                  <m:e>
                                    <m:sSub>
                                      <m:sSubPr>
                                        <m:ctrlPr>
                                          <a:rPr lang="en-US" sz="2000" i="1">
                                            <a:latin typeface="Cambria Math"/>
                                          </a:rPr>
                                        </m:ctrlPr>
                                      </m:sSubPr>
                                      <m:e>
                                        <m:r>
                                          <a:rPr lang="en-US" sz="2000" i="1">
                                            <a:latin typeface="Cambria Math"/>
                                          </a:rPr>
                                          <m:t>𝐼</m:t>
                                        </m:r>
                                      </m:e>
                                      <m:sub>
                                        <m:r>
                                          <a:rPr lang="en-US" sz="2000" i="1">
                                            <a:latin typeface="Cambria Math"/>
                                          </a:rPr>
                                          <m:t>𝑎𝑐</m:t>
                                        </m:r>
                                      </m:sub>
                                    </m:sSub>
                                  </m:e>
                                </m:mr>
                              </m:m>
                            </m:e>
                          </m:mr>
                        </m:m>
                      </m:e>
                    </m:d>
                  </m:oMath>
                </a14:m>
                <a:endParaRPr lang="en-US" sz="2000" dirty="0" smtClean="0">
                  <a:latin typeface="Times New Roman" pitchFamily="18" charset="0"/>
                  <a:cs typeface="Times New Roman" pitchFamily="18" charset="0"/>
                </a:endParaRPr>
              </a:p>
              <a:p>
                <a:pPr algn="just"/>
                <a:endParaRPr lang="en-US" sz="2000" dirty="0">
                  <a:latin typeface="Times New Roman" pitchFamily="18" charset="0"/>
                  <a:cs typeface="Times New Roman" pitchFamily="18" charset="0"/>
                </a:endParaRPr>
              </a:p>
              <a:p>
                <a:pPr algn="just"/>
                <a:r>
                  <a:rPr lang="en-US" sz="20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r>
                          <a:rPr lang="en-US" sz="2000" i="1">
                            <a:latin typeface="Cambria Math"/>
                          </a:rPr>
                          <m:t>𝑁</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𝐼𝐷</m:t>
                            </m:r>
                          </m:e>
                          <m:sub>
                            <m:r>
                              <a:rPr lang="en-US" sz="2000" i="1">
                                <a:latin typeface="Cambria Math"/>
                              </a:rPr>
                              <m:t>𝑎𝑛𝑏𝑐</m:t>
                            </m:r>
                          </m:sub>
                        </m:sSub>
                      </m:e>
                    </m:d>
                  </m:oMath>
                </a14:m>
                <a:r>
                  <a:rPr lang="en-US" sz="2000" dirty="0" smtClean="0">
                    <a:latin typeface="Times New Roman" pitchFamily="18" charset="0"/>
                    <a:cs typeface="Times New Roman" pitchFamily="18" charset="0"/>
                  </a:rPr>
                  <a:t>				</a:t>
                </a:r>
                <a:r>
                  <a:rPr lang="en-US" sz="2000" dirty="0" smtClean="0">
                    <a:latin typeface="Times New Roman" pitchFamily="18" charset="0"/>
                    <a:cs typeface="Times New Roman" pitchFamily="18" charset="0"/>
                  </a:rPr>
                  <a:t>(</a:t>
                </a:r>
                <a:r>
                  <a:rPr lang="en-US" sz="2000" dirty="0" smtClean="0">
                    <a:latin typeface="Times New Roman" pitchFamily="18" charset="0"/>
                    <a:cs typeface="Times New Roman" pitchFamily="18" charset="0"/>
                  </a:rPr>
                  <a:t>195)</a:t>
                </a:r>
              </a:p>
              <a:p>
                <a:pPr marL="342900" lvl="2" indent="-342900"/>
                <a:endParaRPr lang="en-US" dirty="0" smtClean="0"/>
              </a:p>
            </p:txBody>
          </p:sp>
        </mc:Choice>
        <mc:Fallback>
          <p:sp>
            <p:nvSpPr>
              <p:cNvPr id="7" name="TextBox 6"/>
              <p:cNvSpPr txBox="1">
                <a:spLocks noRot="1" noChangeAspect="1" noMove="1" noResize="1" noEditPoints="1" noAdjustHandles="1" noChangeArrowheads="1" noChangeShapeType="1" noTextEdit="1"/>
              </p:cNvSpPr>
              <p:nvPr/>
            </p:nvSpPr>
            <p:spPr>
              <a:xfrm>
                <a:off x="533400" y="2246084"/>
                <a:ext cx="8077201" cy="4383316"/>
              </a:xfrm>
              <a:prstGeom prst="rect">
                <a:avLst/>
              </a:prstGeom>
              <a:blipFill rotWithShape="1">
                <a:blip r:embed="rId3"/>
                <a:stretch>
                  <a:fillRect l="-1057" t="-1111" r="-1283"/>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235</a:t>
            </a:fld>
            <a:endParaRPr lang="en-US"/>
          </a:p>
        </p:txBody>
      </p:sp>
      <p:sp>
        <p:nvSpPr>
          <p:cNvPr id="8" name="TextBox 7"/>
          <p:cNvSpPr txBox="1"/>
          <p:nvPr/>
        </p:nvSpPr>
        <p:spPr>
          <a:xfrm>
            <a:off x="0" y="381000"/>
            <a:ext cx="9144000" cy="1323439"/>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a:t>
            </a:r>
            <a:r>
              <a:rPr lang="en-US" sz="3200" dirty="0" smtClean="0">
                <a:latin typeface="Times New Roman" pitchFamily="18" charset="0"/>
                <a:cs typeface="Times New Roman" pitchFamily="18" charset="0"/>
              </a:rPr>
              <a:t>Transformer</a:t>
            </a:r>
          </a:p>
          <a:p>
            <a:pPr algn="ctr"/>
            <a:r>
              <a:rPr lang="en-US" sz="2400" dirty="0" smtClean="0">
                <a:latin typeface="Times New Roman" pitchFamily="18" charset="0"/>
                <a:cs typeface="Times New Roman" pitchFamily="18" charset="0"/>
              </a:rPr>
              <a:t>Underground </a:t>
            </a:r>
            <a:r>
              <a:rPr lang="en-US" sz="2400" dirty="0">
                <a:latin typeface="Times New Roman" pitchFamily="18" charset="0"/>
                <a:cs typeface="Times New Roman" pitchFamily="18" charset="0"/>
              </a:rPr>
              <a:t>Wye-Delta Transformer Bank with a Center Tapped Transformer </a:t>
            </a:r>
          </a:p>
        </p:txBody>
      </p:sp>
    </p:spTree>
    <p:extLst>
      <p:ext uri="{BB962C8B-B14F-4D97-AF65-F5344CB8AC3E}">
        <p14:creationId xmlns:p14="http://schemas.microsoft.com/office/powerpoint/2010/main" val="2541853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mc:Choice xmlns:a14="http://schemas.microsoft.com/office/drawing/2010/main" Requires="a14">
          <p:sp>
            <p:nvSpPr>
              <p:cNvPr id="7" name="TextBox 6"/>
              <p:cNvSpPr txBox="1"/>
              <p:nvPr/>
            </p:nvSpPr>
            <p:spPr>
              <a:xfrm>
                <a:off x="685800" y="2338417"/>
                <a:ext cx="8229600" cy="4290983"/>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Substitute </a:t>
                </a:r>
                <a:r>
                  <a:rPr lang="en-US" sz="2400" dirty="0" smtClean="0">
                    <a:latin typeface="Times New Roman" pitchFamily="18" charset="0"/>
                    <a:cs typeface="Times New Roman" pitchFamily="18" charset="0"/>
                  </a:rPr>
                  <a:t>equation (195) into equation (194):</a:t>
                </a:r>
              </a:p>
              <a:p>
                <a:pPr marL="342900" lvl="2" indent="-342900">
                  <a:buFont typeface="Arial" pitchFamily="34" charset="0"/>
                  <a:buChar char="•"/>
                </a:pPr>
                <a:endParaRPr lang="en-US" sz="2400" dirty="0" smtClean="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r>
                          <a:rPr lang="en-US" sz="2000" i="1">
                            <a:latin typeface="Cambria Math"/>
                          </a:rPr>
                          <m:t>𝐷𝑇</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𝑉𝑡</m:t>
                            </m:r>
                          </m:e>
                          <m:sub>
                            <m:r>
                              <a:rPr lang="en-US" sz="2000" i="1">
                                <a:latin typeface="Cambria Math"/>
                              </a:rPr>
                              <m:t>𝑎𝑛𝑏𝑐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𝑍𝑇</m:t>
                            </m:r>
                          </m:e>
                          <m:sub>
                            <m:r>
                              <a:rPr lang="en-US" sz="2000" i="1">
                                <a:latin typeface="Cambria Math"/>
                              </a:rPr>
                              <m:t>0</m:t>
                            </m:r>
                          </m:sub>
                        </m:sSub>
                      </m:e>
                    </m:d>
                    <m:d>
                      <m:dPr>
                        <m:begChr m:val="["/>
                        <m:endChr m:val="]"/>
                        <m:ctrlPr>
                          <a:rPr lang="en-US" sz="2000" i="1">
                            <a:latin typeface="Cambria Math"/>
                          </a:rPr>
                        </m:ctrlPr>
                      </m:dPr>
                      <m:e>
                        <m:r>
                          <a:rPr lang="en-US" sz="2000" i="1">
                            <a:latin typeface="Cambria Math"/>
                          </a:rPr>
                          <m:t>𝑁</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𝐼𝐷</m:t>
                            </m:r>
                          </m:e>
                          <m:sub>
                            <m:r>
                              <a:rPr lang="en-US" sz="2000" i="1">
                                <a:latin typeface="Cambria Math"/>
                              </a:rPr>
                              <m:t>𝑎𝑛𝑏𝑐</m:t>
                            </m:r>
                          </m:sub>
                        </m:sSub>
                      </m:e>
                    </m:d>
                  </m:oMath>
                </a14:m>
                <a:r>
                  <a:rPr lang="en-US" sz="2000" dirty="0" smtClean="0">
                    <a:latin typeface="Times New Roman" pitchFamily="18" charset="0"/>
                    <a:cs typeface="Times New Roman" pitchFamily="18" charset="0"/>
                  </a:rPr>
                  <a:t>		(196)</a:t>
                </a:r>
                <a:endParaRPr lang="en-US" sz="2000" dirty="0">
                  <a:latin typeface="Times New Roman" pitchFamily="18" charset="0"/>
                  <a:cs typeface="Times New Roman" pitchFamily="18" charset="0"/>
                </a:endParaRPr>
              </a:p>
              <a:p>
                <a:pPr marL="800100" lvl="3" indent="-342900"/>
                <a:endParaRPr lang="en-US" b="1" dirty="0" smtClean="0">
                  <a:solidFill>
                    <a:srgbClr val="FF0000"/>
                  </a:solidFill>
                </a:endParaRPr>
              </a:p>
              <a:p>
                <a:pPr marL="342900" lvl="2" indent="-342900">
                  <a:buFont typeface="Wingdings" pitchFamily="2" charset="2"/>
                  <a:buChar char="Ø"/>
                </a:pPr>
                <a:r>
                  <a:rPr lang="en-US" sz="2400" dirty="0">
                    <a:latin typeface="Times New Roman" pitchFamily="18" charset="0"/>
                    <a:cs typeface="Times New Roman" pitchFamily="18" charset="0"/>
                  </a:rPr>
                  <a:t>The secondary ideal transformer voltages are given by:</a:t>
                </a:r>
              </a:p>
              <a:p>
                <a:pPr marL="800100" lvl="3" indent="-342900"/>
                <a:endParaRPr lang="en-US" sz="2400" dirty="0">
                  <a:latin typeface="Times New Roman" pitchFamily="18" charset="0"/>
                  <a:cs typeface="Times New Roman" pitchFamily="18" charset="0"/>
                </a:endParaRPr>
              </a:p>
              <a:p>
                <a:pPr algn="just"/>
                <a:r>
                  <a:rPr lang="en-US" sz="2400" dirty="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𝑉𝑡</m:t>
                                  </m:r>
                                </m:e>
                                <m:sub>
                                  <m:r>
                                    <a:rPr lang="en-US" sz="2000" i="1">
                                      <a:latin typeface="Cambria Math"/>
                                    </a:rPr>
                                    <m:t>𝑎𝑛</m:t>
                                  </m:r>
                                </m:sub>
                              </m:sSub>
                            </m:e>
                          </m:mr>
                          <m:mr>
                            <m:e>
                              <m:sSub>
                                <m:sSubPr>
                                  <m:ctrlPr>
                                    <a:rPr lang="en-US" sz="2000" i="1">
                                      <a:latin typeface="Cambria Math"/>
                                    </a:rPr>
                                  </m:ctrlPr>
                                </m:sSubPr>
                                <m:e>
                                  <m:r>
                                    <a:rPr lang="en-US" sz="2000" i="1">
                                      <a:latin typeface="Cambria Math"/>
                                    </a:rPr>
                                    <m:t>𝑉𝑡</m:t>
                                  </m:r>
                                </m:e>
                                <m:sub>
                                  <m:r>
                                    <a:rPr lang="en-US" sz="2000" i="1">
                                      <a:latin typeface="Cambria Math"/>
                                    </a:rPr>
                                    <m:t>𝑛𝑏</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𝑉𝑡</m:t>
                                        </m:r>
                                      </m:e>
                                      <m:sub>
                                        <m:r>
                                          <a:rPr lang="en-US" sz="2000" i="1">
                                            <a:latin typeface="Cambria Math"/>
                                          </a:rPr>
                                          <m:t>𝑏𝑐</m:t>
                                        </m:r>
                                      </m:sub>
                                    </m:sSub>
                                  </m:e>
                                </m:mr>
                                <m:mr>
                                  <m:e>
                                    <m:sSub>
                                      <m:sSubPr>
                                        <m:ctrlPr>
                                          <a:rPr lang="en-US" sz="2000" i="1">
                                            <a:latin typeface="Cambria Math"/>
                                          </a:rPr>
                                        </m:ctrlPr>
                                      </m:sSubPr>
                                      <m:e>
                                        <m:r>
                                          <a:rPr lang="en-US" sz="2000" i="1">
                                            <a:latin typeface="Cambria Math"/>
                                          </a:rPr>
                                          <m:t>𝑉𝑡</m:t>
                                        </m:r>
                                      </m:e>
                                      <m:sub>
                                        <m:r>
                                          <a:rPr lang="en-US" sz="2000" i="1">
                                            <a:latin typeface="Cambria Math"/>
                                          </a:rPr>
                                          <m:t>𝑐𝑎</m:t>
                                        </m:r>
                                      </m:sub>
                                    </m:sSub>
                                  </m:e>
                                </m:mr>
                              </m:m>
                            </m:e>
                          </m:mr>
                        </m:m>
                      </m:e>
                    </m:d>
                    <m:r>
                      <a:rPr lang="en-US" sz="2000" i="1">
                        <a:latin typeface="Cambria Math"/>
                      </a:rPr>
                      <m:t>=</m:t>
                    </m:r>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m:t>
                                  </m:r>
                                </m:e>
                                <m:sub>
                                  <m:r>
                                    <a:rPr lang="en-US" sz="2000" i="1">
                                      <a:latin typeface="Cambria Math"/>
                                    </a:rPr>
                                    <m:t>𝑎𝑛</m:t>
                                  </m:r>
                                </m:sub>
                              </m:sSub>
                            </m:e>
                          </m:mr>
                          <m:mr>
                            <m:e>
                              <m:sSub>
                                <m:sSubPr>
                                  <m:ctrlPr>
                                    <a:rPr lang="en-US" sz="2000" i="1">
                                      <a:latin typeface="Cambria Math"/>
                                    </a:rPr>
                                  </m:ctrlPr>
                                </m:sSubPr>
                                <m:e>
                                  <m:r>
                                    <a:rPr lang="en-US" sz="2000" i="1">
                                      <a:latin typeface="Cambria Math"/>
                                    </a:rPr>
                                    <m:t>𝑉</m:t>
                                  </m:r>
                                </m:e>
                                <m:sub>
                                  <m:r>
                                    <a:rPr lang="en-US" sz="2000" i="1">
                                      <a:latin typeface="Cambria Math"/>
                                    </a:rPr>
                                    <m:t>𝑛𝑏</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m:t>
                                        </m:r>
                                      </m:e>
                                      <m:sub>
                                        <m:r>
                                          <a:rPr lang="en-US" sz="2000" i="1">
                                            <a:latin typeface="Cambria Math"/>
                                          </a:rPr>
                                          <m:t>𝑏𝑐</m:t>
                                        </m:r>
                                      </m:sub>
                                    </m:sSub>
                                  </m:e>
                                </m:mr>
                                <m:mr>
                                  <m:e>
                                    <m:sSub>
                                      <m:sSubPr>
                                        <m:ctrlPr>
                                          <a:rPr lang="en-US" sz="2000" i="1">
                                            <a:latin typeface="Cambria Math"/>
                                          </a:rPr>
                                        </m:ctrlPr>
                                      </m:sSubPr>
                                      <m:e>
                                        <m:r>
                                          <a:rPr lang="en-US" sz="2000" i="1">
                                            <a:latin typeface="Cambria Math"/>
                                          </a:rPr>
                                          <m:t>𝑉</m:t>
                                        </m:r>
                                      </m:e>
                                      <m:sub>
                                        <m:r>
                                          <a:rPr lang="en-US" sz="2000" i="1">
                                            <a:latin typeface="Cambria Math"/>
                                          </a:rPr>
                                          <m:t>𝑐𝑎</m:t>
                                        </m:r>
                                      </m:sub>
                                    </m:sSub>
                                  </m:e>
                                </m:mr>
                              </m:m>
                            </m:e>
                          </m:mr>
                        </m:m>
                      </m:e>
                    </m:d>
                    <m:r>
                      <a:rPr lang="en-US" sz="2000" i="1">
                        <a:latin typeface="Cambria Math"/>
                      </a:rPr>
                      <m:t>+</m:t>
                    </m:r>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𝑍</m:t>
                                  </m:r>
                                </m:e>
                                <m:sub>
                                  <m:r>
                                    <a:rPr lang="en-US" sz="2000" i="1">
                                      <a:latin typeface="Cambria Math"/>
                                    </a:rPr>
                                    <m:t>1</m:t>
                                  </m:r>
                                </m:sub>
                              </m:sSub>
                            </m:e>
                          </m:mr>
                          <m:mr>
                            <m:e>
                              <m:m>
                                <m:mPr>
                                  <m:mcs>
                                    <m:mc>
                                      <m:mcPr>
                                        <m:count m:val="1"/>
                                        <m:mcJc m:val="center"/>
                                      </m:mcPr>
                                    </m:mc>
                                  </m:mcs>
                                  <m:ctrlPr>
                                    <a:rPr lang="en-US" sz="2000" i="1">
                                      <a:latin typeface="Cambria Math"/>
                                    </a:rPr>
                                  </m:ctrlPr>
                                </m:mPr>
                                <m:mr>
                                  <m:e>
                                    <m:r>
                                      <a:rPr lang="en-US" sz="2000" i="1">
                                        <a:latin typeface="Cambria Math"/>
                                      </a:rPr>
                                      <m:t>0</m:t>
                                    </m:r>
                                  </m:e>
                                </m:mr>
                                <m:mr>
                                  <m:e>
                                    <m:m>
                                      <m:mPr>
                                        <m:mcs>
                                          <m:mc>
                                            <m:mcPr>
                                              <m:count m:val="1"/>
                                              <m:mcJc m:val="center"/>
                                            </m:mcPr>
                                          </m:mc>
                                        </m:mcs>
                                        <m:ctrlPr>
                                          <a:rPr lang="en-US" sz="2000" i="1">
                                            <a:latin typeface="Cambria Math"/>
                                          </a:rPr>
                                        </m:ctrlPr>
                                      </m:mPr>
                                      <m:mr>
                                        <m:e>
                                          <m:r>
                                            <a:rPr lang="en-US" sz="2000" i="1">
                                              <a:latin typeface="Cambria Math"/>
                                            </a:rPr>
                                            <m:t>0</m:t>
                                          </m:r>
                                        </m:e>
                                      </m:mr>
                                      <m:mr>
                                        <m:e>
                                          <m:r>
                                            <a:rPr lang="en-US" sz="2000" i="1">
                                              <a:latin typeface="Cambria Math"/>
                                            </a:rPr>
                                            <m:t>0</m:t>
                                          </m:r>
                                        </m:e>
                                      </m:mr>
                                    </m:m>
                                  </m:e>
                                </m:mr>
                              </m:m>
                            </m:e>
                          </m:mr>
                        </m:m>
                        <m:r>
                          <a:rPr lang="en-US" sz="2000" i="1">
                            <a:latin typeface="Cambria Math"/>
                          </a:rPr>
                          <m:t>   </m:t>
                        </m:r>
                        <m:m>
                          <m:mPr>
                            <m:mcs>
                              <m:mc>
                                <m:mcPr>
                                  <m:count m:val="1"/>
                                  <m:mcJc m:val="center"/>
                                </m:mcPr>
                              </m:mc>
                            </m:mcs>
                            <m:ctrlPr>
                              <a:rPr lang="en-US" sz="2000" i="1">
                                <a:latin typeface="Cambria Math"/>
                              </a:rPr>
                            </m:ctrlPr>
                          </m:mPr>
                          <m:mr>
                            <m:e>
                              <m:r>
                                <a:rPr lang="en-US" sz="2000" i="1">
                                  <a:latin typeface="Cambria Math"/>
                                </a:rPr>
                                <m:t>0</m:t>
                              </m:r>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𝑍</m:t>
                                        </m:r>
                                      </m:e>
                                      <m:sub>
                                        <m:r>
                                          <a:rPr lang="en-US" sz="2000" i="1">
                                            <a:latin typeface="Cambria Math"/>
                                          </a:rPr>
                                          <m:t>2</m:t>
                                        </m:r>
                                      </m:sub>
                                    </m:sSub>
                                  </m:e>
                                </m:mr>
                                <m:mr>
                                  <m:e>
                                    <m:m>
                                      <m:mPr>
                                        <m:mcs>
                                          <m:mc>
                                            <m:mcPr>
                                              <m:count m:val="1"/>
                                              <m:mcJc m:val="center"/>
                                            </m:mcPr>
                                          </m:mc>
                                        </m:mcs>
                                        <m:ctrlPr>
                                          <a:rPr lang="en-US" sz="2000" i="1">
                                            <a:latin typeface="Cambria Math"/>
                                          </a:rPr>
                                        </m:ctrlPr>
                                      </m:mPr>
                                      <m:mr>
                                        <m:e>
                                          <m:r>
                                            <a:rPr lang="en-US" sz="2000" i="1">
                                              <a:latin typeface="Cambria Math"/>
                                            </a:rPr>
                                            <m:t>0</m:t>
                                          </m:r>
                                        </m:e>
                                      </m:mr>
                                      <m:mr>
                                        <m:e>
                                          <m:r>
                                            <a:rPr lang="en-US" sz="2000" i="1">
                                              <a:latin typeface="Cambria Math"/>
                                            </a:rPr>
                                            <m:t>0</m:t>
                                          </m:r>
                                        </m:e>
                                      </m:mr>
                                    </m:m>
                                  </m:e>
                                </m:mr>
                              </m:m>
                            </m:e>
                          </m:mr>
                        </m:m>
                        <m:r>
                          <a:rPr lang="en-US" sz="2000" i="1">
                            <a:latin typeface="Cambria Math"/>
                          </a:rPr>
                          <m:t>   </m:t>
                        </m:r>
                        <m:m>
                          <m:mPr>
                            <m:mcs>
                              <m:mc>
                                <m:mcPr>
                                  <m:count m:val="1"/>
                                  <m:mcJc m:val="center"/>
                                </m:mcPr>
                              </m:mc>
                            </m:mcs>
                            <m:ctrlPr>
                              <a:rPr lang="en-US" sz="2000" i="1">
                                <a:latin typeface="Cambria Math"/>
                              </a:rPr>
                            </m:ctrlPr>
                          </m:mPr>
                          <m:mr>
                            <m:e>
                              <m:r>
                                <a:rPr lang="en-US" sz="2000" i="1">
                                  <a:latin typeface="Cambria Math"/>
                                </a:rPr>
                                <m:t>0</m:t>
                              </m:r>
                            </m:e>
                          </m:mr>
                          <m:mr>
                            <m:e>
                              <m:m>
                                <m:mPr>
                                  <m:mcs>
                                    <m:mc>
                                      <m:mcPr>
                                        <m:count m:val="1"/>
                                        <m:mcJc m:val="center"/>
                                      </m:mcPr>
                                    </m:mc>
                                  </m:mcs>
                                  <m:ctrlPr>
                                    <a:rPr lang="en-US" sz="2000" i="1">
                                      <a:latin typeface="Cambria Math"/>
                                    </a:rPr>
                                  </m:ctrlPr>
                                </m:mPr>
                                <m:mr>
                                  <m:e>
                                    <m:r>
                                      <a:rPr lang="en-US" sz="2000" i="1">
                                        <a:latin typeface="Cambria Math"/>
                                      </a:rPr>
                                      <m:t>0</m:t>
                                    </m:r>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𝑍</m:t>
                                              </m:r>
                                            </m:e>
                                            <m:sub>
                                              <m:r>
                                                <a:rPr lang="en-US" sz="2000" i="1">
                                                  <a:latin typeface="Cambria Math"/>
                                                </a:rPr>
                                                <m:t>𝑏</m:t>
                                              </m:r>
                                            </m:sub>
                                          </m:sSub>
                                        </m:e>
                                      </m:mr>
                                      <m:mr>
                                        <m:e>
                                          <m:r>
                                            <a:rPr lang="en-US" sz="2000" i="1">
                                              <a:latin typeface="Cambria Math"/>
                                            </a:rPr>
                                            <m:t>0</m:t>
                                          </m:r>
                                        </m:e>
                                      </m:mr>
                                    </m:m>
                                  </m:e>
                                </m:mr>
                              </m:m>
                            </m:e>
                          </m:mr>
                        </m:m>
                        <m:r>
                          <a:rPr lang="en-US" sz="2000" i="1">
                            <a:latin typeface="Cambria Math"/>
                          </a:rPr>
                          <m:t>   </m:t>
                        </m:r>
                        <m:m>
                          <m:mPr>
                            <m:mcs>
                              <m:mc>
                                <m:mcPr>
                                  <m:count m:val="1"/>
                                  <m:mcJc m:val="center"/>
                                </m:mcPr>
                              </m:mc>
                            </m:mcs>
                            <m:ctrlPr>
                              <a:rPr lang="en-US" sz="2000" i="1">
                                <a:latin typeface="Cambria Math"/>
                              </a:rPr>
                            </m:ctrlPr>
                          </m:mPr>
                          <m:mr>
                            <m:e>
                              <m:r>
                                <a:rPr lang="en-US" sz="2000" i="1">
                                  <a:latin typeface="Cambria Math"/>
                                </a:rPr>
                                <m:t>0</m:t>
                              </m:r>
                            </m:e>
                          </m:mr>
                          <m:mr>
                            <m:e>
                              <m:m>
                                <m:mPr>
                                  <m:mcs>
                                    <m:mc>
                                      <m:mcPr>
                                        <m:count m:val="1"/>
                                        <m:mcJc m:val="center"/>
                                      </m:mcPr>
                                    </m:mc>
                                  </m:mcs>
                                  <m:ctrlPr>
                                    <a:rPr lang="en-US" sz="2000" i="1">
                                      <a:latin typeface="Cambria Math"/>
                                    </a:rPr>
                                  </m:ctrlPr>
                                </m:mPr>
                                <m:mr>
                                  <m:e>
                                    <m:r>
                                      <a:rPr lang="en-US" sz="2000" i="1">
                                        <a:latin typeface="Cambria Math"/>
                                      </a:rPr>
                                      <m:t>0</m:t>
                                    </m:r>
                                  </m:e>
                                </m:mr>
                                <m:mr>
                                  <m:e>
                                    <m:m>
                                      <m:mPr>
                                        <m:mcs>
                                          <m:mc>
                                            <m:mcPr>
                                              <m:count m:val="1"/>
                                              <m:mcJc m:val="center"/>
                                            </m:mcPr>
                                          </m:mc>
                                        </m:mcs>
                                        <m:ctrlPr>
                                          <a:rPr lang="en-US" sz="2000" i="1">
                                            <a:latin typeface="Cambria Math"/>
                                          </a:rPr>
                                        </m:ctrlPr>
                                      </m:mPr>
                                      <m:mr>
                                        <m:e>
                                          <m:r>
                                            <a:rPr lang="en-US" sz="2000" i="1">
                                              <a:latin typeface="Cambria Math"/>
                                            </a:rPr>
                                            <m:t>0</m:t>
                                          </m:r>
                                        </m:e>
                                      </m:mr>
                                      <m:mr>
                                        <m:e>
                                          <m:sSub>
                                            <m:sSubPr>
                                              <m:ctrlPr>
                                                <a:rPr lang="en-US" sz="2000" i="1">
                                                  <a:latin typeface="Cambria Math"/>
                                                </a:rPr>
                                              </m:ctrlPr>
                                            </m:sSubPr>
                                            <m:e>
                                              <m:r>
                                                <a:rPr lang="en-US" sz="2000" i="1">
                                                  <a:latin typeface="Cambria Math"/>
                                                </a:rPr>
                                                <m:t>𝑍</m:t>
                                              </m:r>
                                            </m:e>
                                            <m:sub>
                                              <m:r>
                                                <a:rPr lang="en-US" sz="2000" i="1">
                                                  <a:latin typeface="Cambria Math"/>
                                                </a:rPr>
                                                <m:t>𝑐</m:t>
                                              </m:r>
                                            </m:sub>
                                          </m:sSub>
                                        </m:e>
                                      </m:mr>
                                    </m:m>
                                  </m:e>
                                </m:mr>
                              </m:m>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𝑛𝑎</m:t>
                                  </m:r>
                                </m:sub>
                              </m:sSub>
                            </m:e>
                          </m:mr>
                          <m:mr>
                            <m:e>
                              <m:sSub>
                                <m:sSubPr>
                                  <m:ctrlPr>
                                    <a:rPr lang="en-US" sz="2000" i="1">
                                      <a:latin typeface="Cambria Math"/>
                                    </a:rPr>
                                  </m:ctrlPr>
                                </m:sSubPr>
                                <m:e>
                                  <m:r>
                                    <a:rPr lang="en-US" sz="2000" i="1">
                                      <a:latin typeface="Cambria Math"/>
                                    </a:rPr>
                                    <m:t>𝐼</m:t>
                                  </m:r>
                                </m:e>
                                <m:sub>
                                  <m:r>
                                    <a:rPr lang="en-US" sz="2000" i="1">
                                      <a:latin typeface="Cambria Math"/>
                                    </a:rPr>
                                    <m:t>𝑏𝑛</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𝑐𝑏</m:t>
                                        </m:r>
                                      </m:sub>
                                    </m:sSub>
                                  </m:e>
                                </m:mr>
                                <m:mr>
                                  <m:e>
                                    <m:sSub>
                                      <m:sSubPr>
                                        <m:ctrlPr>
                                          <a:rPr lang="en-US" sz="2000" i="1">
                                            <a:latin typeface="Cambria Math"/>
                                          </a:rPr>
                                        </m:ctrlPr>
                                      </m:sSubPr>
                                      <m:e>
                                        <m:r>
                                          <a:rPr lang="en-US" sz="2000" i="1">
                                            <a:latin typeface="Cambria Math"/>
                                          </a:rPr>
                                          <m:t>𝐼</m:t>
                                        </m:r>
                                      </m:e>
                                      <m:sub>
                                        <m:r>
                                          <a:rPr lang="en-US" sz="2000" i="1">
                                            <a:latin typeface="Cambria Math"/>
                                          </a:rPr>
                                          <m:t>𝑎𝑐</m:t>
                                        </m:r>
                                      </m:sub>
                                    </m:sSub>
                                  </m:e>
                                </m:mr>
                              </m:m>
                            </m:e>
                          </m:mr>
                        </m:m>
                      </m:e>
                    </m:d>
                  </m:oMath>
                </a14:m>
                <a:endParaRPr lang="en-US" sz="2000" dirty="0">
                  <a:latin typeface="Times New Roman" pitchFamily="18" charset="0"/>
                  <a:cs typeface="Times New Roman" pitchFamily="18" charset="0"/>
                </a:endParaRPr>
              </a:p>
              <a:p>
                <a:pPr algn="just"/>
                <a:endParaRPr lang="en-US" sz="2000" dirty="0">
                  <a:latin typeface="Times New Roman" pitchFamily="18" charset="0"/>
                  <a:cs typeface="Times New Roman" pitchFamily="18" charset="0"/>
                </a:endParaRPr>
              </a:p>
              <a:p>
                <a:pPr algn="just"/>
                <a:r>
                  <a:rPr lang="en-US" sz="2000" dirty="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𝑉𝑡</m:t>
                            </m:r>
                          </m:e>
                          <m:sub>
                            <m:r>
                              <a:rPr lang="en-US" sz="2000" i="1">
                                <a:latin typeface="Cambria Math"/>
                              </a:rPr>
                              <m:t>𝑎𝑛𝑏𝑐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𝑎𝑛𝑏𝑐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𝑍𝑡</m:t>
                            </m:r>
                          </m:e>
                          <m:sub>
                            <m:r>
                              <a:rPr lang="en-US" sz="2000" i="1">
                                <a:latin typeface="Cambria Math"/>
                              </a:rPr>
                              <m:t>12</m:t>
                            </m:r>
                            <m:r>
                              <a:rPr lang="en-US" sz="2000" i="1">
                                <a:latin typeface="Cambria Math"/>
                              </a:rPr>
                              <m:t>𝑏𝑐</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𝐼𝐷</m:t>
                            </m:r>
                          </m:e>
                          <m:sub>
                            <m:r>
                              <a:rPr lang="en-US" sz="2000" i="1">
                                <a:latin typeface="Cambria Math"/>
                              </a:rPr>
                              <m:t>𝑎𝑛𝑏𝑐</m:t>
                            </m:r>
                          </m:sub>
                        </m:sSub>
                      </m:e>
                    </m:d>
                  </m:oMath>
                </a14:m>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(197)</a:t>
                </a:r>
                <a:endParaRPr lang="en-US" sz="2000" b="1" dirty="0" smtClean="0"/>
              </a:p>
              <a:p>
                <a:pPr marL="342900" lvl="2" indent="-342900"/>
                <a:endParaRPr lang="en-US" dirty="0" smtClean="0"/>
              </a:p>
            </p:txBody>
          </p:sp>
        </mc:Choice>
        <mc:Fallback>
          <p:sp>
            <p:nvSpPr>
              <p:cNvPr id="7" name="TextBox 6"/>
              <p:cNvSpPr txBox="1">
                <a:spLocks noRot="1" noChangeAspect="1" noMove="1" noResize="1" noEditPoints="1" noAdjustHandles="1" noChangeArrowheads="1" noChangeShapeType="1" noTextEdit="1"/>
              </p:cNvSpPr>
              <p:nvPr/>
            </p:nvSpPr>
            <p:spPr>
              <a:xfrm>
                <a:off x="685800" y="2338417"/>
                <a:ext cx="8229600" cy="4290983"/>
              </a:xfrm>
              <a:prstGeom prst="rect">
                <a:avLst/>
              </a:prstGeom>
              <a:blipFill rotWithShape="1">
                <a:blip r:embed="rId3"/>
                <a:stretch>
                  <a:fillRect l="-1037" t="-1136"/>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236</a:t>
            </a:fld>
            <a:endParaRPr lang="en-US"/>
          </a:p>
        </p:txBody>
      </p:sp>
      <p:sp>
        <p:nvSpPr>
          <p:cNvPr id="8" name="TextBox 7"/>
          <p:cNvSpPr txBox="1"/>
          <p:nvPr/>
        </p:nvSpPr>
        <p:spPr>
          <a:xfrm>
            <a:off x="0" y="381000"/>
            <a:ext cx="9144000" cy="1323439"/>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a:t>
            </a:r>
            <a:r>
              <a:rPr lang="en-US" sz="3200" dirty="0" smtClean="0">
                <a:latin typeface="Times New Roman" pitchFamily="18" charset="0"/>
                <a:cs typeface="Times New Roman" pitchFamily="18" charset="0"/>
              </a:rPr>
              <a:t>Transformer</a:t>
            </a:r>
          </a:p>
          <a:p>
            <a:pPr algn="ctr"/>
            <a:r>
              <a:rPr lang="en-US" sz="2400" dirty="0" smtClean="0">
                <a:latin typeface="Times New Roman" pitchFamily="18" charset="0"/>
                <a:cs typeface="Times New Roman" pitchFamily="18" charset="0"/>
              </a:rPr>
              <a:t>Underground </a:t>
            </a:r>
            <a:r>
              <a:rPr lang="en-US" sz="2400" dirty="0">
                <a:latin typeface="Times New Roman" pitchFamily="18" charset="0"/>
                <a:cs typeface="Times New Roman" pitchFamily="18" charset="0"/>
              </a:rPr>
              <a:t>Wye-Delta Transformer Bank with a Center Tapped Transformer </a:t>
            </a:r>
          </a:p>
        </p:txBody>
      </p:sp>
    </p:spTree>
    <p:extLst>
      <p:ext uri="{BB962C8B-B14F-4D97-AF65-F5344CB8AC3E}">
        <p14:creationId xmlns:p14="http://schemas.microsoft.com/office/powerpoint/2010/main" val="3877758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Rectangle 1"/>
              <p:cNvSpPr/>
              <p:nvPr/>
            </p:nvSpPr>
            <p:spPr>
              <a:xfrm>
                <a:off x="457200" y="2320766"/>
                <a:ext cx="8534400" cy="2708434"/>
              </a:xfrm>
              <a:prstGeom prst="rect">
                <a:avLst/>
              </a:prstGeom>
            </p:spPr>
            <p:txBody>
              <a:bodyPr wrap="square">
                <a:spAutoFit/>
              </a:bodyPr>
              <a:lstStyle/>
              <a:p>
                <a:pPr marL="800100" lvl="3" indent="-342900"/>
                <a:endParaRPr lang="en-US" b="1" dirty="0" smtClean="0">
                  <a:solidFill>
                    <a:srgbClr val="FF0000"/>
                  </a:solidFill>
                </a:endParaRPr>
              </a:p>
              <a:p>
                <a:pPr marL="342900" lvl="2" indent="-342900">
                  <a:buFont typeface="Wingdings" pitchFamily="2" charset="2"/>
                  <a:buChar char="Ø"/>
                </a:pPr>
                <a:r>
                  <a:rPr lang="en-US" sz="2400" dirty="0">
                    <a:latin typeface="Times New Roman" pitchFamily="18" charset="0"/>
                    <a:cs typeface="Times New Roman" pitchFamily="18" charset="0"/>
                  </a:rPr>
                  <a:t>Substitute equation </a:t>
                </a:r>
                <a:r>
                  <a:rPr lang="en-US" sz="2400" dirty="0" smtClean="0">
                    <a:latin typeface="Times New Roman" pitchFamily="18" charset="0"/>
                    <a:cs typeface="Times New Roman" pitchFamily="18" charset="0"/>
                  </a:rPr>
                  <a:t>(190) </a:t>
                </a:r>
                <a:r>
                  <a:rPr lang="en-US" sz="2400" dirty="0">
                    <a:latin typeface="Times New Roman" pitchFamily="18" charset="0"/>
                    <a:cs typeface="Times New Roman" pitchFamily="18" charset="0"/>
                  </a:rPr>
                  <a:t>into equation </a:t>
                </a:r>
                <a:r>
                  <a:rPr lang="en-US" sz="2400" dirty="0" smtClean="0">
                    <a:latin typeface="Times New Roman" pitchFamily="18" charset="0"/>
                    <a:cs typeface="Times New Roman" pitchFamily="18" charset="0"/>
                  </a:rPr>
                  <a:t>(196):</a:t>
                </a:r>
              </a:p>
              <a:p>
                <a:pPr marL="342900" lvl="2" indent="-342900">
                  <a:buFont typeface="Wingdings" pitchFamily="2" charset="2"/>
                  <a:buChar char="Ø"/>
                </a:pPr>
                <a:endParaRPr lang="en-US" sz="2400" dirty="0">
                  <a:latin typeface="Times New Roman" pitchFamily="18" charset="0"/>
                  <a:cs typeface="Times New Roman" pitchFamily="18" charset="0"/>
                </a:endParaRPr>
              </a:p>
              <a:p>
                <a:pPr marL="342900" lvl="2" indent="-342900">
                  <a:buFont typeface="Wingdings" pitchFamily="2" charset="2"/>
                  <a:buChar char="Ø"/>
                </a:pPr>
                <a:endParaRPr lang="en-US" sz="2400" dirty="0">
                  <a:latin typeface="Times New Roman" pitchFamily="18" charset="0"/>
                  <a:cs typeface="Times New Roman" pitchFamily="18" charset="0"/>
                </a:endParaRPr>
              </a:p>
              <a:p>
                <a:pPr marL="0" lvl="1" indent="-457200"/>
                <a14:m>
                  <m:oMathPara xmlns:m="http://schemas.openxmlformats.org/officeDocument/2006/math">
                    <m:oMathParaPr>
                      <m:jc m:val="left"/>
                    </m:oMathParaPr>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r>
                            <a:rPr lang="en-US" sz="2000" i="1">
                              <a:latin typeface="Cambria Math"/>
                            </a:rPr>
                            <m:t>𝐷𝑇</m:t>
                          </m:r>
                        </m:e>
                      </m:d>
                      <m:d>
                        <m:dPr>
                          <m:ctrlPr>
                            <a:rPr lang="en-US" sz="2000" i="1">
                              <a:latin typeface="Cambria Math"/>
                            </a:rPr>
                          </m:ctrlPr>
                        </m:dP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𝑎𝑛𝑏𝑐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𝑍𝑡</m:t>
                                  </m:r>
                                </m:e>
                                <m:sub>
                                  <m:r>
                                    <a:rPr lang="en-US" sz="2000" i="1">
                                      <a:latin typeface="Cambria Math"/>
                                    </a:rPr>
                                    <m:t>12</m:t>
                                  </m:r>
                                  <m:r>
                                    <a:rPr lang="en-US" sz="2000" i="1">
                                      <a:latin typeface="Cambria Math"/>
                                    </a:rPr>
                                    <m:t>𝑏𝑐</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𝐼𝐷</m:t>
                                  </m:r>
                                </m:e>
                                <m:sub>
                                  <m:r>
                                    <a:rPr lang="en-US" sz="2000" i="1">
                                      <a:latin typeface="Cambria Math"/>
                                    </a:rPr>
                                    <m:t>𝑎𝑛𝑏𝑐</m:t>
                                  </m:r>
                                </m:sub>
                              </m:sSub>
                            </m:e>
                          </m:d>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𝑍𝑇</m:t>
                              </m:r>
                            </m:e>
                            <m:sub>
                              <m:r>
                                <a:rPr lang="en-US" sz="2000" i="1">
                                  <a:latin typeface="Cambria Math"/>
                                </a:rPr>
                                <m:t>0</m:t>
                              </m:r>
                            </m:sub>
                          </m:sSub>
                        </m:e>
                      </m:d>
                      <m:d>
                        <m:dPr>
                          <m:begChr m:val="["/>
                          <m:endChr m:val="]"/>
                          <m:ctrlPr>
                            <a:rPr lang="en-US" sz="2000" i="1">
                              <a:latin typeface="Cambria Math"/>
                            </a:rPr>
                          </m:ctrlPr>
                        </m:dPr>
                        <m:e>
                          <m:r>
                            <a:rPr lang="en-US" sz="2000" i="1">
                              <a:latin typeface="Cambria Math"/>
                            </a:rPr>
                            <m:t>𝑁</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𝐼𝐷</m:t>
                              </m:r>
                            </m:e>
                            <m:sub>
                              <m:r>
                                <a:rPr lang="en-US" sz="2000" i="1">
                                  <a:latin typeface="Cambria Math"/>
                                </a:rPr>
                                <m:t>𝑎𝑛𝑏𝑐</m:t>
                              </m:r>
                            </m:sub>
                          </m:sSub>
                        </m:e>
                      </m:d>
                    </m:oMath>
                  </m:oMathPara>
                </a14:m>
                <a:endParaRPr lang="en-US" sz="2000" dirty="0" smtClean="0">
                  <a:latin typeface="Times New Roman" pitchFamily="18" charset="0"/>
                  <a:cs typeface="Times New Roman" pitchFamily="18" charset="0"/>
                </a:endParaRPr>
              </a:p>
              <a:p>
                <a:pPr marL="0" lvl="1" indent="-457200"/>
                <a:endParaRPr lang="en-US" sz="2000" dirty="0" smtClean="0">
                  <a:latin typeface="Times New Roman" pitchFamily="18" charset="0"/>
                  <a:cs typeface="Times New Roman" pitchFamily="18" charset="0"/>
                </a:endParaRPr>
              </a:p>
              <a:p>
                <a:pPr algn="just"/>
                <a:endParaRPr lang="en-US" sz="2000" dirty="0">
                  <a:latin typeface="Times New Roman" pitchFamily="18" charset="0"/>
                  <a:cs typeface="Times New Roman" pitchFamily="18" charset="0"/>
                </a:endParaRPr>
              </a:p>
              <a:p>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r>
                          <a:rPr lang="en-US" sz="2000" i="1">
                            <a:latin typeface="Cambria Math"/>
                          </a:rPr>
                          <m:t>𝐷𝑇</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𝑎𝑛𝑏𝑐</m:t>
                            </m:r>
                          </m:sub>
                        </m:sSub>
                      </m:e>
                    </m:d>
                    <m:r>
                      <a:rPr lang="en-US" sz="2000" i="1">
                        <a:latin typeface="Cambria Math"/>
                      </a:rPr>
                      <m:t>+</m:t>
                    </m:r>
                    <m:d>
                      <m:dPr>
                        <m:ctrlPr>
                          <a:rPr lang="en-US" sz="2000" i="1">
                            <a:latin typeface="Cambria Math"/>
                          </a:rPr>
                        </m:ctrlPr>
                      </m:dPr>
                      <m:e>
                        <m:d>
                          <m:dPr>
                            <m:begChr m:val="["/>
                            <m:endChr m:val="]"/>
                            <m:ctrlPr>
                              <a:rPr lang="en-US" sz="2000" i="1">
                                <a:latin typeface="Cambria Math"/>
                              </a:rPr>
                            </m:ctrlPr>
                          </m:dPr>
                          <m:e>
                            <m:r>
                              <a:rPr lang="en-US" sz="2000" i="1">
                                <a:latin typeface="Cambria Math"/>
                              </a:rPr>
                              <m:t>𝐷𝑇</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𝑍𝑡</m:t>
                                </m:r>
                              </m:e>
                              <m:sub>
                                <m:r>
                                  <a:rPr lang="en-US" sz="2000" i="1">
                                    <a:latin typeface="Cambria Math"/>
                                  </a:rPr>
                                  <m:t>12</m:t>
                                </m:r>
                                <m:r>
                                  <a:rPr lang="en-US" sz="2000" i="1">
                                    <a:latin typeface="Cambria Math"/>
                                  </a:rPr>
                                  <m:t>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𝑍𝑇</m:t>
                                </m:r>
                              </m:e>
                              <m:sub>
                                <m:r>
                                  <a:rPr lang="en-US" sz="2000" i="1">
                                    <a:latin typeface="Cambria Math"/>
                                  </a:rPr>
                                  <m:t>0</m:t>
                                </m:r>
                              </m:sub>
                            </m:sSub>
                          </m:e>
                        </m:d>
                        <m:d>
                          <m:dPr>
                            <m:begChr m:val="["/>
                            <m:endChr m:val="]"/>
                            <m:ctrlPr>
                              <a:rPr lang="en-US" sz="2000" i="1">
                                <a:latin typeface="Cambria Math"/>
                              </a:rPr>
                            </m:ctrlPr>
                          </m:dPr>
                          <m:e>
                            <m:r>
                              <a:rPr lang="en-US" sz="2000" i="1">
                                <a:latin typeface="Cambria Math"/>
                              </a:rPr>
                              <m:t>𝑁</m:t>
                            </m:r>
                          </m:e>
                        </m:d>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𝐼𝐷</m:t>
                            </m:r>
                          </m:e>
                          <m:sub>
                            <m:r>
                              <a:rPr lang="en-US" sz="2000" i="1">
                                <a:latin typeface="Cambria Math"/>
                              </a:rPr>
                              <m:t>𝑎𝑛𝑏𝑐</m:t>
                            </m:r>
                          </m:sub>
                        </m:sSub>
                      </m:e>
                    </m:d>
                  </m:oMath>
                </a14:m>
                <a:r>
                  <a:rPr lang="en-US" sz="2000" dirty="0" smtClean="0">
                    <a:latin typeface="Times New Roman" pitchFamily="18" charset="0"/>
                    <a:cs typeface="Times New Roman" pitchFamily="18" charset="0"/>
                  </a:rPr>
                  <a:t>    	(198)</a:t>
                </a:r>
                <a:endParaRPr lang="en-US" sz="2000" dirty="0">
                  <a:latin typeface="Times New Roman" pitchFamily="18" charset="0"/>
                  <a:cs typeface="Times New Roman" pitchFamily="18" charset="0"/>
                </a:endParaRPr>
              </a:p>
            </p:txBody>
          </p:sp>
        </mc:Choice>
        <mc:Fallback>
          <p:sp>
            <p:nvSpPr>
              <p:cNvPr id="2" name="Rectangle 1"/>
              <p:cNvSpPr>
                <a:spLocks noRot="1" noChangeAspect="1" noMove="1" noResize="1" noEditPoints="1" noAdjustHandles="1" noChangeArrowheads="1" noChangeShapeType="1" noTextEdit="1"/>
              </p:cNvSpPr>
              <p:nvPr/>
            </p:nvSpPr>
            <p:spPr>
              <a:xfrm>
                <a:off x="457200" y="2320766"/>
                <a:ext cx="8534400" cy="2708434"/>
              </a:xfrm>
              <a:prstGeom prst="rect">
                <a:avLst/>
              </a:prstGeom>
              <a:blipFill rotWithShape="1">
                <a:blip r:embed="rId2"/>
                <a:stretch>
                  <a:fillRect l="-929" b="-3153"/>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B6F15528-21DE-4FAA-801E-634DDDAF4B2B}" type="slidenum">
              <a:rPr lang="en-US" smtClean="0"/>
              <a:pPr/>
              <a:t>237</a:t>
            </a:fld>
            <a:endParaRPr lang="en-US"/>
          </a:p>
        </p:txBody>
      </p:sp>
      <p:sp>
        <p:nvSpPr>
          <p:cNvPr id="6" name="TextBox 5"/>
          <p:cNvSpPr txBox="1"/>
          <p:nvPr/>
        </p:nvSpPr>
        <p:spPr>
          <a:xfrm>
            <a:off x="0" y="381000"/>
            <a:ext cx="9144000" cy="1323439"/>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a:t>
            </a:r>
            <a:r>
              <a:rPr lang="en-US" sz="3200" dirty="0" smtClean="0">
                <a:latin typeface="Times New Roman" pitchFamily="18" charset="0"/>
                <a:cs typeface="Times New Roman" pitchFamily="18" charset="0"/>
              </a:rPr>
              <a:t>Transformer</a:t>
            </a:r>
          </a:p>
          <a:p>
            <a:pPr algn="ctr"/>
            <a:r>
              <a:rPr lang="en-US" sz="2400" dirty="0" smtClean="0">
                <a:latin typeface="Times New Roman" pitchFamily="18" charset="0"/>
                <a:cs typeface="Times New Roman" pitchFamily="18" charset="0"/>
              </a:rPr>
              <a:t>Underground </a:t>
            </a:r>
            <a:r>
              <a:rPr lang="en-US" sz="2400" dirty="0">
                <a:latin typeface="Times New Roman" pitchFamily="18" charset="0"/>
                <a:cs typeface="Times New Roman" pitchFamily="18" charset="0"/>
              </a:rPr>
              <a:t>Wye-Delta Transformer Bank with a Center Tapped Transformer </a:t>
            </a:r>
          </a:p>
        </p:txBody>
      </p:sp>
    </p:spTree>
    <p:extLst>
      <p:ext uri="{BB962C8B-B14F-4D97-AF65-F5344CB8AC3E}">
        <p14:creationId xmlns:p14="http://schemas.microsoft.com/office/powerpoint/2010/main" val="561207471"/>
      </p:ext>
    </p:extLst>
  </p:cSld>
  <p:clrMapOvr>
    <a:masterClrMapping/>
  </p:clrMapOvr>
  <p:timing>
    <p:tnLst>
      <p:par>
        <p:cTn id="1" dur="indefinite" restart="never" nodeType="tmRoot"/>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lvl="1" algn="ctr" rtl="0">
              <a:spcBef>
                <a:spcPct val="0"/>
              </a:spcBef>
            </a:pPr>
            <a:r>
              <a:rPr lang="en-US" sz="3200" dirty="0">
                <a:latin typeface="Times New Roman" pitchFamily="18" charset="0"/>
                <a:cs typeface="Times New Roman" pitchFamily="18" charset="0"/>
              </a:rPr>
              <a:t>Part </a:t>
            </a:r>
            <a:r>
              <a:rPr lang="en-US" sz="3200" dirty="0" smtClean="0">
                <a:latin typeface="Times New Roman" pitchFamily="18" charset="0"/>
                <a:cs typeface="Times New Roman" pitchFamily="18" charset="0"/>
              </a:rPr>
              <a:t>4: Center –Tapped Transformers and </a:t>
            </a:r>
            <a:r>
              <a:rPr lang="en-US" sz="3200" dirty="0" err="1" smtClean="0">
                <a:latin typeface="Times New Roman" pitchFamily="18" charset="0"/>
                <a:cs typeface="Times New Roman" pitchFamily="18" charset="0"/>
              </a:rPr>
              <a:t>Secondaries</a:t>
            </a:r>
            <a:r>
              <a:rPr lang="en-US" sz="3200" dirty="0" smtClean="0">
                <a:latin typeface="Times New Roman" pitchFamily="18" charset="0"/>
                <a:cs typeface="Times New Roman" pitchFamily="18" charset="0"/>
              </a:rPr>
              <a:t/>
            </a:r>
            <a:br>
              <a:rPr lang="en-US" sz="3200" dirty="0" smtClean="0">
                <a:latin typeface="Times New Roman" pitchFamily="18" charset="0"/>
                <a:cs typeface="Times New Roman" pitchFamily="18" charset="0"/>
              </a:rPr>
            </a:br>
            <a:endParaRPr lang="en-US" sz="3200" dirty="0">
              <a:latin typeface="Times New Roman" pitchFamily="18" charset="0"/>
              <a:cs typeface="Times New Roman" pitchFamily="18" charset="0"/>
            </a:endParaRPr>
          </a:p>
        </p:txBody>
      </p:sp>
      <p:sp>
        <p:nvSpPr>
          <p:cNvPr id="3" name="Content Placeholder 2"/>
          <p:cNvSpPr>
            <a:spLocks noGrp="1"/>
          </p:cNvSpPr>
          <p:nvPr>
            <p:ph idx="1"/>
          </p:nvPr>
        </p:nvSpPr>
        <p:spPr>
          <a:xfrm>
            <a:off x="533400" y="1219200"/>
            <a:ext cx="8229600" cy="5181600"/>
          </a:xfrm>
        </p:spPr>
        <p:txBody>
          <a:bodyPr>
            <a:normAutofit/>
          </a:bodyPr>
          <a:lstStyle/>
          <a:p>
            <a:r>
              <a:rPr lang="en-US" sz="2600" dirty="0" smtClean="0"/>
              <a:t>Center </a:t>
            </a:r>
            <a:r>
              <a:rPr lang="en-US" sz="2600" dirty="0"/>
              <a:t>–Tapped Transformers and </a:t>
            </a:r>
            <a:r>
              <a:rPr lang="en-US" sz="2600" dirty="0" err="1"/>
              <a:t>Secondaries</a:t>
            </a:r>
            <a:endParaRPr lang="en-US" sz="2600" dirty="0"/>
          </a:p>
          <a:p>
            <a:pPr lvl="1"/>
            <a:r>
              <a:rPr lang="en-US" sz="2400" dirty="0" smtClean="0"/>
              <a:t>Center-Tapped </a:t>
            </a:r>
            <a:r>
              <a:rPr lang="en-US" sz="2400" dirty="0"/>
              <a:t>Single-Phase Transformer</a:t>
            </a:r>
          </a:p>
          <a:p>
            <a:pPr lvl="2"/>
            <a:r>
              <a:rPr lang="en-US" sz="2400" dirty="0"/>
              <a:t>Matrix Equations</a:t>
            </a:r>
          </a:p>
          <a:p>
            <a:pPr lvl="2"/>
            <a:r>
              <a:rPr lang="en-US" sz="2400" dirty="0"/>
              <a:t>Center-Tapped Transformer Serving Loads through a Triplex Secondary</a:t>
            </a:r>
          </a:p>
          <a:p>
            <a:pPr lvl="1"/>
            <a:r>
              <a:rPr lang="en-US" sz="2400" dirty="0" smtClean="0"/>
              <a:t>Underground </a:t>
            </a:r>
            <a:r>
              <a:rPr lang="en-US" sz="2400" dirty="0"/>
              <a:t>Wye-Delta Transformer Bank with a Center Tapped</a:t>
            </a:r>
            <a:r>
              <a:rPr lang="en-US" sz="2400" b="1" u="sng" dirty="0"/>
              <a:t> </a:t>
            </a:r>
            <a:r>
              <a:rPr lang="en-US" sz="2400" dirty="0"/>
              <a:t>Transformer </a:t>
            </a:r>
            <a:endParaRPr lang="en-US" sz="2400" dirty="0" smtClean="0"/>
          </a:p>
          <a:p>
            <a:pPr lvl="1"/>
            <a:r>
              <a:rPr lang="en-US" sz="2400" b="1" u="sng" dirty="0" smtClean="0"/>
              <a:t>Leading </a:t>
            </a:r>
            <a:r>
              <a:rPr lang="en-US" sz="2400" b="1" u="sng" dirty="0"/>
              <a:t>Open Wye-Open Delta Transformer </a:t>
            </a:r>
            <a:r>
              <a:rPr lang="en-US" sz="2400" b="1" u="sng" dirty="0" smtClean="0"/>
              <a:t>Connection</a:t>
            </a:r>
          </a:p>
          <a:p>
            <a:pPr lvl="1"/>
            <a:r>
              <a:rPr lang="en-US" sz="2400" dirty="0" smtClean="0"/>
              <a:t>Lagging </a:t>
            </a:r>
            <a:r>
              <a:rPr lang="en-US" sz="2400" dirty="0"/>
              <a:t>Open Wye-Open Delta </a:t>
            </a:r>
            <a:r>
              <a:rPr lang="en-US" sz="2400" dirty="0" smtClean="0"/>
              <a:t>Connection</a:t>
            </a:r>
          </a:p>
          <a:p>
            <a:pPr lvl="1"/>
            <a:r>
              <a:rPr lang="en-US" sz="2400" dirty="0" smtClean="0"/>
              <a:t>Four </a:t>
            </a:r>
            <a:r>
              <a:rPr lang="en-US" sz="2400" dirty="0"/>
              <a:t>Wire Secondary</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238</a:t>
            </a:fld>
            <a:endParaRPr lang="en-US"/>
          </a:p>
        </p:txBody>
      </p:sp>
    </p:spTree>
    <p:extLst>
      <p:ext uri="{BB962C8B-B14F-4D97-AF65-F5344CB8AC3E}">
        <p14:creationId xmlns:p14="http://schemas.microsoft.com/office/powerpoint/2010/main" val="1907180397"/>
      </p:ext>
    </p:extLst>
  </p:cSld>
  <p:clrMapOvr>
    <a:masterClrMapping/>
  </p:clrMapOvr>
  <p:timing>
    <p:tnLst>
      <p:par>
        <p:cTn id="1" dur="indefinite" restart="never" nodeType="tmRoot"/>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609600" y="2286000"/>
            <a:ext cx="8077200" cy="2677656"/>
          </a:xfrm>
          <a:prstGeom prst="rect">
            <a:avLst/>
          </a:prstGeom>
          <a:noFill/>
        </p:spPr>
        <p:txBody>
          <a:bodyPr wrap="square" rtlCol="0">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The </a:t>
            </a:r>
            <a:r>
              <a:rPr lang="en-US" sz="2400" dirty="0" smtClean="0">
                <a:latin typeface="Times New Roman" pitchFamily="18" charset="0"/>
                <a:cs typeface="Times New Roman" pitchFamily="18" charset="0"/>
              </a:rPr>
              <a:t>leading open wye-open delta connection consists of one lighting and one power transformer used to serve a combination of single-phase and three-phase loads. </a:t>
            </a:r>
            <a:endParaRPr lang="en-US" sz="2400" dirty="0">
              <a:latin typeface="Times New Roman" pitchFamily="18" charset="0"/>
              <a:cs typeface="Times New Roman" pitchFamily="18" charset="0"/>
            </a:endParaRPr>
          </a:p>
          <a:p>
            <a:endParaRPr lang="en-US" sz="2400" dirty="0">
              <a:latin typeface="Times New Roman" pitchFamily="18" charset="0"/>
              <a:cs typeface="Times New Roman" pitchFamily="18" charset="0"/>
            </a:endParaRPr>
          </a:p>
          <a:p>
            <a:pPr marL="342900" indent="-342900">
              <a:buFont typeface="Wingdings" pitchFamily="2" charset="2"/>
              <a:buChar char="Ø"/>
            </a:pPr>
            <a:r>
              <a:rPr lang="en-US" sz="2400" dirty="0" smtClean="0">
                <a:latin typeface="Times New Roman" pitchFamily="18" charset="0"/>
                <a:cs typeface="Times New Roman" pitchFamily="18" charset="0"/>
              </a:rPr>
              <a:t>The leading open wye-open delta connection and the no-load voltage </a:t>
            </a:r>
            <a:r>
              <a:rPr lang="en-US" sz="2400" dirty="0" err="1" smtClean="0">
                <a:latin typeface="Times New Roman" pitchFamily="18" charset="0"/>
                <a:cs typeface="Times New Roman" pitchFamily="18" charset="0"/>
              </a:rPr>
              <a:t>phasors</a:t>
            </a:r>
            <a:r>
              <a:rPr lang="en-US" sz="2400" dirty="0" smtClean="0">
                <a:latin typeface="Times New Roman" pitchFamily="18" charset="0"/>
                <a:cs typeface="Times New Roman" pitchFamily="18" charset="0"/>
              </a:rPr>
              <a:t> for this connection are as shown in Figure 19.0 and Figure 20.0.</a:t>
            </a:r>
            <a:endParaRPr lang="en-US" sz="2400" dirty="0">
              <a:latin typeface="Times New Roman" pitchFamily="18" charset="0"/>
              <a:cs typeface="Times New Roman" pitchFamily="18" charset="0"/>
            </a:endParaRPr>
          </a:p>
        </p:txBody>
      </p:sp>
      <p:sp>
        <p:nvSpPr>
          <p:cNvPr id="3" name="Slide Number Placeholder 2"/>
          <p:cNvSpPr>
            <a:spLocks noGrp="1"/>
          </p:cNvSpPr>
          <p:nvPr>
            <p:ph type="sldNum" sz="quarter" idx="12"/>
          </p:nvPr>
        </p:nvSpPr>
        <p:spPr/>
        <p:txBody>
          <a:bodyPr/>
          <a:lstStyle/>
          <a:p>
            <a:fld id="{B6F15528-21DE-4FAA-801E-634DDDAF4B2B}" type="slidenum">
              <a:rPr lang="en-US" smtClean="0"/>
              <a:pPr/>
              <a:t>239</a:t>
            </a:fld>
            <a:endParaRPr lang="en-US"/>
          </a:p>
        </p:txBody>
      </p:sp>
      <p:sp>
        <p:nvSpPr>
          <p:cNvPr id="8" name="TextBox 7"/>
          <p:cNvSpPr txBox="1"/>
          <p:nvPr/>
        </p:nvSpPr>
        <p:spPr>
          <a:xfrm>
            <a:off x="0" y="381000"/>
            <a:ext cx="9144000" cy="1015663"/>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a:t>
            </a:r>
            <a:r>
              <a:rPr lang="en-US" sz="3200" dirty="0" smtClean="0">
                <a:latin typeface="Times New Roman" pitchFamily="18" charset="0"/>
                <a:cs typeface="Times New Roman" pitchFamily="18" charset="0"/>
              </a:rPr>
              <a:t>Transformer</a:t>
            </a:r>
          </a:p>
          <a:p>
            <a:pPr lvl="1"/>
            <a:r>
              <a:rPr lang="en-US" sz="2800" dirty="0">
                <a:latin typeface="Times New Roman" pitchFamily="18" charset="0"/>
                <a:cs typeface="Times New Roman" pitchFamily="18" charset="0"/>
              </a:rPr>
              <a:t>Leading Open Wye-Open Delta Transformer Connection</a:t>
            </a:r>
          </a:p>
        </p:txBody>
      </p:sp>
    </p:spTree>
    <p:extLst>
      <p:ext uri="{BB962C8B-B14F-4D97-AF65-F5344CB8AC3E}">
        <p14:creationId xmlns:p14="http://schemas.microsoft.com/office/powerpoint/2010/main" val="2820618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457200" y="1515670"/>
            <a:ext cx="8839200" cy="5176087"/>
            <a:chOff x="304800" y="1515670"/>
            <a:chExt cx="8839200" cy="5176087"/>
          </a:xfrm>
        </p:grpSpPr>
        <mc:AlternateContent xmlns:mc="http://schemas.openxmlformats.org/markup-compatibility/2006">
          <mc:Choice xmlns:a14="http://schemas.microsoft.com/office/drawing/2010/main" Requires="a14">
            <p:sp>
              <p:nvSpPr>
                <p:cNvPr id="4" name="TextBox 3"/>
                <p:cNvSpPr txBox="1"/>
                <p:nvPr/>
              </p:nvSpPr>
              <p:spPr>
                <a:xfrm>
                  <a:off x="304800" y="1515670"/>
                  <a:ext cx="8839200" cy="1379930"/>
                </a:xfrm>
                <a:prstGeom prst="rect">
                  <a:avLst/>
                </a:prstGeom>
                <a:noFill/>
              </p:spPr>
              <p:txBody>
                <a:bodyPr wrap="square" rtlCol="0">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Approximations:        </a:t>
                  </a:r>
                </a:p>
                <a:p>
                  <a:pPr algn="just"/>
                  <a:r>
                    <a:rPr lang="en-US" sz="2400" dirty="0" smtClean="0"/>
                    <a:t>		</a:t>
                  </a:r>
                  <a14:m>
                    <m:oMath xmlns:m="http://schemas.openxmlformats.org/officeDocument/2006/math">
                      <m:sSub>
                        <m:sSubPr>
                          <m:ctrlPr>
                            <a:rPr lang="en-US" sz="2000" i="1" smtClean="0">
                              <a:latin typeface="Cambria Math"/>
                            </a:rPr>
                          </m:ctrlPr>
                        </m:sSubPr>
                        <m:e>
                          <m:r>
                            <a:rPr lang="en-US" sz="2000" b="0" i="1" smtClean="0">
                              <a:latin typeface="Cambria Math"/>
                            </a:rPr>
                            <m:t>𝑃</m:t>
                          </m:r>
                        </m:e>
                        <m:sub>
                          <m:r>
                            <a:rPr lang="en-US" sz="2000" b="0" i="1" smtClean="0">
                              <a:latin typeface="Cambria Math"/>
                            </a:rPr>
                            <m:t>𝑖𝑗</m:t>
                          </m:r>
                        </m:sub>
                      </m:sSub>
                      <m:r>
                        <a:rPr lang="en-US" sz="2000" b="0" i="1" smtClean="0">
                          <a:latin typeface="Cambria Math"/>
                        </a:rPr>
                        <m:t>= </m:t>
                      </m:r>
                      <m:f>
                        <m:fPr>
                          <m:ctrlPr>
                            <a:rPr lang="en-US" sz="2000" b="0" i="1" smtClean="0">
                              <a:latin typeface="Cambria Math"/>
                            </a:rPr>
                          </m:ctrlPr>
                        </m:fPr>
                        <m:num>
                          <m:r>
                            <a:rPr lang="en-US" sz="2000" b="0" i="1" smtClean="0">
                              <a:latin typeface="Cambria Math"/>
                              <a:ea typeface="Cambria Math"/>
                            </a:rPr>
                            <m:t>𝜋</m:t>
                          </m:r>
                        </m:num>
                        <m:den>
                          <m:r>
                            <a:rPr lang="en-US" sz="2000" b="0" i="1" smtClean="0">
                              <a:latin typeface="Cambria Math"/>
                            </a:rPr>
                            <m:t>8</m:t>
                          </m:r>
                        </m:den>
                      </m:f>
                      <m:r>
                        <a:rPr lang="en-US" sz="2000" b="0" i="1" smtClean="0">
                          <a:latin typeface="Cambria Math"/>
                        </a:rPr>
                        <m:t> </m:t>
                      </m:r>
                    </m:oMath>
                  </a14:m>
                  <a:r>
                    <a:rPr lang="en-US" sz="2000" dirty="0" smtClean="0">
                      <a:latin typeface="Times New Roman" pitchFamily="18" charset="0"/>
                      <a:cs typeface="Times New Roman" pitchFamily="18" charset="0"/>
                    </a:rPr>
                    <a:t>     					</a:t>
                  </a:r>
                  <a:r>
                    <a:rPr lang="en-US" sz="2000" dirty="0" smtClean="0">
                      <a:latin typeface="Times New Roman" pitchFamily="18" charset="0"/>
                      <a:cs typeface="Times New Roman" pitchFamily="18" charset="0"/>
                    </a:rPr>
                    <a:t>(</a:t>
                  </a:r>
                  <a:r>
                    <a:rPr lang="en-US" sz="2000" dirty="0" smtClean="0">
                      <a:latin typeface="Times New Roman" pitchFamily="18" charset="0"/>
                      <a:cs typeface="Times New Roman" pitchFamily="18" charset="0"/>
                    </a:rPr>
                    <a:t>21)       </a:t>
                  </a:r>
                </a:p>
                <a:p>
                  <a:pPr algn="just"/>
                  <a:r>
                    <a:rPr lang="en-US" sz="2000" dirty="0" smtClean="0"/>
                    <a:t>		</a:t>
                  </a:r>
                  <a14:m>
                    <m:oMath xmlns:m="http://schemas.openxmlformats.org/officeDocument/2006/math">
                      <m:sSub>
                        <m:sSubPr>
                          <m:ctrlPr>
                            <a:rPr lang="en-US" sz="2000" i="1" smtClean="0">
                              <a:latin typeface="Cambria Math"/>
                            </a:rPr>
                          </m:ctrlPr>
                        </m:sSubPr>
                        <m:e>
                          <m:r>
                            <a:rPr lang="en-US" sz="2000" b="0" i="1" smtClean="0">
                              <a:latin typeface="Cambria Math"/>
                            </a:rPr>
                            <m:t>𝑄</m:t>
                          </m:r>
                        </m:e>
                        <m:sub>
                          <m:r>
                            <a:rPr lang="en-US" sz="2000" b="0" i="1" smtClean="0">
                              <a:latin typeface="Cambria Math"/>
                            </a:rPr>
                            <m:t>𝑖𝑗</m:t>
                          </m:r>
                        </m:sub>
                      </m:sSub>
                      <m:r>
                        <a:rPr lang="en-US" sz="2000" b="0" i="1" smtClean="0">
                          <a:latin typeface="Cambria Math"/>
                        </a:rPr>
                        <m:t>=−0.0386+</m:t>
                      </m:r>
                      <m:f>
                        <m:fPr>
                          <m:ctrlPr>
                            <a:rPr lang="en-US" sz="2000" b="0" i="1" smtClean="0">
                              <a:latin typeface="Cambria Math"/>
                            </a:rPr>
                          </m:ctrlPr>
                        </m:fPr>
                        <m:num>
                          <m:r>
                            <a:rPr lang="en-US" sz="2000" b="0" i="1" smtClean="0">
                              <a:latin typeface="Cambria Math"/>
                            </a:rPr>
                            <m:t>1</m:t>
                          </m:r>
                        </m:num>
                        <m:den>
                          <m:r>
                            <a:rPr lang="en-US" sz="2000" b="0" i="1" smtClean="0">
                              <a:latin typeface="Cambria Math"/>
                            </a:rPr>
                            <m:t>2</m:t>
                          </m:r>
                        </m:den>
                      </m:f>
                      <m:r>
                        <a:rPr lang="en-US" sz="2000" b="0" i="1" smtClean="0">
                          <a:latin typeface="Cambria Math"/>
                          <a:ea typeface="Cambria Math"/>
                        </a:rPr>
                        <m:t>∙</m:t>
                      </m:r>
                      <m:func>
                        <m:funcPr>
                          <m:ctrlPr>
                            <a:rPr lang="en-US" sz="2000" b="0" i="1" smtClean="0">
                              <a:latin typeface="Cambria Math"/>
                              <a:ea typeface="Cambria Math"/>
                            </a:rPr>
                          </m:ctrlPr>
                        </m:funcPr>
                        <m:fName>
                          <m:r>
                            <m:rPr>
                              <m:sty m:val="p"/>
                            </m:rPr>
                            <a:rPr lang="en-US" sz="2000" b="0" i="0" smtClean="0">
                              <a:latin typeface="Cambria Math"/>
                              <a:ea typeface="Cambria Math"/>
                            </a:rPr>
                            <m:t>ln</m:t>
                          </m:r>
                        </m:fName>
                        <m:e>
                          <m:f>
                            <m:fPr>
                              <m:ctrlPr>
                                <a:rPr lang="en-US" sz="2000" b="0" i="1" smtClean="0">
                                  <a:latin typeface="Cambria Math"/>
                                  <a:ea typeface="Cambria Math"/>
                                </a:rPr>
                              </m:ctrlPr>
                            </m:fPr>
                            <m:num>
                              <m:r>
                                <a:rPr lang="en-US" sz="2000" b="0" i="1" smtClean="0">
                                  <a:latin typeface="Cambria Math"/>
                                  <a:ea typeface="Cambria Math"/>
                                </a:rPr>
                                <m:t>2</m:t>
                              </m:r>
                            </m:num>
                            <m:den>
                              <m:sSub>
                                <m:sSubPr>
                                  <m:ctrlPr>
                                    <a:rPr lang="en-US" sz="2000" b="0" i="1" smtClean="0">
                                      <a:latin typeface="Cambria Math"/>
                                      <a:ea typeface="Cambria Math"/>
                                    </a:rPr>
                                  </m:ctrlPr>
                                </m:sSubPr>
                                <m:e>
                                  <m:r>
                                    <a:rPr lang="en-US" sz="2000" b="0" i="1" smtClean="0">
                                      <a:latin typeface="Cambria Math"/>
                                      <a:ea typeface="Cambria Math"/>
                                    </a:rPr>
                                    <m:t>𝑘</m:t>
                                  </m:r>
                                </m:e>
                                <m:sub>
                                  <m:r>
                                    <a:rPr lang="en-US" sz="2000" b="0" i="1" smtClean="0">
                                      <a:latin typeface="Cambria Math"/>
                                      <a:ea typeface="Cambria Math"/>
                                    </a:rPr>
                                    <m:t>𝑖𝑗</m:t>
                                  </m:r>
                                </m:sub>
                              </m:sSub>
                            </m:den>
                          </m:f>
                          <m:r>
                            <a:rPr lang="en-US" sz="2000" b="0" i="1" smtClean="0">
                              <a:latin typeface="Cambria Math"/>
                              <a:ea typeface="Cambria Math"/>
                            </a:rPr>
                            <m:t>  </m:t>
                          </m:r>
                        </m:e>
                      </m:func>
                    </m:oMath>
                  </a14:m>
                  <a:r>
                    <a:rPr lang="en-US" sz="2000" dirty="0" smtClean="0">
                      <a:latin typeface="Times New Roman" pitchFamily="18" charset="0"/>
                      <a:cs typeface="Times New Roman" pitchFamily="18" charset="0"/>
                    </a:rPr>
                    <a:t>			</a:t>
                  </a:r>
                  <a:r>
                    <a:rPr lang="en-US" sz="2000" dirty="0" smtClean="0">
                      <a:latin typeface="Times New Roman" pitchFamily="18" charset="0"/>
                      <a:cs typeface="Times New Roman" pitchFamily="18" charset="0"/>
                    </a:rPr>
                    <a:t>(</a:t>
                  </a:r>
                  <a:r>
                    <a:rPr lang="en-US" sz="2000" dirty="0" smtClean="0">
                      <a:latin typeface="Times New Roman" pitchFamily="18" charset="0"/>
                      <a:cs typeface="Times New Roman" pitchFamily="18" charset="0"/>
                    </a:rPr>
                    <a:t>22)</a:t>
                  </a:r>
                  <a:endParaRPr lang="en-US" sz="2000" dirty="0">
                    <a:latin typeface="Times New Roman" pitchFamily="18" charset="0"/>
                    <a:cs typeface="Times New Roman" pitchFamily="18" charset="0"/>
                  </a:endParaRPr>
                </a:p>
              </p:txBody>
            </p:sp>
          </mc:Choice>
          <mc:Fallback>
            <p:sp>
              <p:nvSpPr>
                <p:cNvPr id="4" name="TextBox 3"/>
                <p:cNvSpPr txBox="1">
                  <a:spLocks noRot="1" noChangeAspect="1" noMove="1" noResize="1" noEditPoints="1" noAdjustHandles="1" noChangeArrowheads="1" noChangeShapeType="1" noTextEdit="1"/>
                </p:cNvSpPr>
                <p:nvPr/>
              </p:nvSpPr>
              <p:spPr>
                <a:xfrm>
                  <a:off x="304800" y="1515670"/>
                  <a:ext cx="8839200" cy="1379930"/>
                </a:xfrm>
                <a:prstGeom prst="rect">
                  <a:avLst/>
                </a:prstGeom>
                <a:blipFill rotWithShape="1">
                  <a:blip r:embed="rId2"/>
                  <a:stretch>
                    <a:fillRect l="-897" t="-3540" b="-88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 name="TextBox 4"/>
                <p:cNvSpPr txBox="1"/>
                <p:nvPr/>
              </p:nvSpPr>
              <p:spPr>
                <a:xfrm>
                  <a:off x="304800" y="2810826"/>
                  <a:ext cx="8839200" cy="1608774"/>
                </a:xfrm>
                <a:prstGeom prst="rect">
                  <a:avLst/>
                </a:prstGeom>
                <a:noFill/>
              </p:spPr>
              <p:txBody>
                <a:bodyPr wrap="square" rtlCol="0">
                  <a:spAutoFit/>
                </a:bodyPr>
                <a:lstStyle/>
                <a:p>
                  <a:endParaRPr lang="en-US" dirty="0" smtClean="0"/>
                </a:p>
                <a:p>
                  <a:pPr marL="342900" indent="-342900">
                    <a:buFont typeface="Wingdings" pitchFamily="2" charset="2"/>
                    <a:buChar char="Ø"/>
                  </a:pPr>
                  <a:r>
                    <a:rPr lang="en-US" sz="2400" dirty="0" smtClean="0">
                      <a:latin typeface="Times New Roman" pitchFamily="18" charset="0"/>
                      <a:cs typeface="Times New Roman" pitchFamily="18" charset="0"/>
                    </a:rPr>
                    <a:t>Substitute </a:t>
                  </a:r>
                  <a:r>
                    <a:rPr lang="en-US" sz="2400" dirty="0" err="1" smtClean="0">
                      <a:latin typeface="Times New Roman" pitchFamily="18" charset="0"/>
                      <a:cs typeface="Times New Roman" pitchFamily="18" charset="0"/>
                    </a:rPr>
                    <a:t>Eq’n</a:t>
                  </a:r>
                  <a:r>
                    <a:rPr lang="en-US" sz="2400" dirty="0" smtClean="0">
                      <a:latin typeface="Times New Roman" pitchFamily="18" charset="0"/>
                      <a:cs typeface="Times New Roman" pitchFamily="18" charset="0"/>
                    </a:rPr>
                    <a:t> 20 (the value of </a:t>
                  </a:r>
                  <a14:m>
                    <m:oMath xmlns:m="http://schemas.openxmlformats.org/officeDocument/2006/math">
                      <m:sSub>
                        <m:sSubPr>
                          <m:ctrlPr>
                            <a:rPr lang="en-US" sz="2400" i="1" dirty="0" smtClean="0">
                              <a:latin typeface="Cambria Math"/>
                            </a:rPr>
                          </m:ctrlPr>
                        </m:sSubPr>
                        <m:e>
                          <m:r>
                            <a:rPr lang="en-US" sz="2400" b="0" i="1" dirty="0" smtClean="0">
                              <a:latin typeface="Cambria Math"/>
                            </a:rPr>
                            <m:t>𝑘</m:t>
                          </m:r>
                        </m:e>
                        <m:sub>
                          <m:r>
                            <a:rPr lang="en-US" sz="2400" b="0" i="1" dirty="0" smtClean="0">
                              <a:latin typeface="Cambria Math"/>
                            </a:rPr>
                            <m:t>𝑖𝑗</m:t>
                          </m:r>
                        </m:sub>
                      </m:sSub>
                    </m:oMath>
                  </a14:m>
                  <a:r>
                    <a:rPr lang="en-US" sz="2400" dirty="0" smtClean="0">
                      <a:latin typeface="Times New Roman" pitchFamily="18" charset="0"/>
                      <a:cs typeface="Times New Roman" pitchFamily="18" charset="0"/>
                    </a:rPr>
                    <a:t>) into (22) and simplify</a:t>
                  </a:r>
                  <a:r>
                    <a:rPr lang="en-US" sz="2400" dirty="0" smtClean="0">
                      <a:latin typeface="Times New Roman" pitchFamily="18" charset="0"/>
                      <a:cs typeface="Times New Roman" pitchFamily="18" charset="0"/>
                    </a:rPr>
                    <a:t>:</a:t>
                  </a:r>
                </a:p>
                <a:p>
                  <a:pPr marL="342900" indent="-342900">
                    <a:buFont typeface="Wingdings" pitchFamily="2" charset="2"/>
                    <a:buChar char="Ø"/>
                  </a:pPr>
                  <a:endParaRPr lang="en-US" sz="2400" b="0" i="0" dirty="0" smtClean="0">
                    <a:latin typeface="Times New Roman" pitchFamily="18" charset="0"/>
                    <a:cs typeface="Times New Roman" pitchFamily="18" charset="0"/>
                  </a:endParaRPr>
                </a:p>
                <a:p>
                  <a:pPr algn="just"/>
                  <a:r>
                    <a:rPr lang="en-US" sz="2400" dirty="0" smtClean="0"/>
                    <a:t>		</a:t>
                  </a:r>
                  <a14:m>
                    <m:oMath xmlns:m="http://schemas.openxmlformats.org/officeDocument/2006/math">
                      <m:r>
                        <a:rPr lang="en-US" sz="2000" i="1">
                          <a:latin typeface="Cambria Math"/>
                        </a:rPr>
                        <m:t>2</m:t>
                      </m:r>
                      <m:sSub>
                        <m:sSubPr>
                          <m:ctrlPr>
                            <a:rPr lang="en-US" sz="2000" i="1">
                              <a:latin typeface="Cambria Math"/>
                            </a:rPr>
                          </m:ctrlPr>
                        </m:sSubPr>
                        <m:e>
                          <m:r>
                            <a:rPr lang="en-US" sz="2000" i="1">
                              <a:latin typeface="Cambria Math"/>
                            </a:rPr>
                            <m:t>𝑄</m:t>
                          </m:r>
                        </m:e>
                        <m:sub>
                          <m:r>
                            <a:rPr lang="en-US" sz="2000" i="1">
                              <a:latin typeface="Cambria Math"/>
                            </a:rPr>
                            <m:t>𝑖𝑗</m:t>
                          </m:r>
                        </m:sub>
                      </m:sSub>
                      <m:r>
                        <a:rPr lang="en-US" sz="2000" i="1">
                          <a:latin typeface="Cambria Math"/>
                        </a:rPr>
                        <m:t>=7.6786−</m:t>
                      </m:r>
                      <m:func>
                        <m:funcPr>
                          <m:ctrlPr>
                            <a:rPr lang="en-US" sz="2000" i="1">
                              <a:latin typeface="Cambria Math"/>
                            </a:rPr>
                          </m:ctrlPr>
                        </m:funcPr>
                        <m:fName>
                          <m:r>
                            <m:rPr>
                              <m:sty m:val="p"/>
                            </m:rPr>
                            <a:rPr lang="en-US" sz="2000">
                              <a:latin typeface="Cambria Math"/>
                            </a:rPr>
                            <m:t>ln</m:t>
                          </m:r>
                        </m:fName>
                        <m:e>
                          <m:sSub>
                            <m:sSubPr>
                              <m:ctrlPr>
                                <a:rPr lang="en-US" sz="2000" i="1">
                                  <a:latin typeface="Cambria Math"/>
                                </a:rPr>
                              </m:ctrlPr>
                            </m:sSubPr>
                            <m:e>
                              <m:r>
                                <a:rPr lang="en-US" sz="2000" i="1">
                                  <a:latin typeface="Cambria Math"/>
                                </a:rPr>
                                <m:t>𝑆</m:t>
                              </m:r>
                            </m:e>
                            <m:sub>
                              <m:r>
                                <a:rPr lang="en-US" sz="2000" i="1">
                                  <a:latin typeface="Cambria Math"/>
                                </a:rPr>
                                <m:t>𝑖𝑗</m:t>
                              </m:r>
                            </m:sub>
                          </m:sSub>
                        </m:e>
                      </m:func>
                      <m:r>
                        <a:rPr lang="en-US" sz="2000" i="1">
                          <a:latin typeface="Cambria Math"/>
                        </a:rPr>
                        <m:t>+</m:t>
                      </m:r>
                      <m:f>
                        <m:fPr>
                          <m:ctrlPr>
                            <a:rPr lang="en-US" sz="2000" i="1">
                              <a:latin typeface="Cambria Math"/>
                            </a:rPr>
                          </m:ctrlPr>
                        </m:fPr>
                        <m:num>
                          <m:r>
                            <a:rPr lang="en-US" sz="2000" i="1">
                              <a:latin typeface="Cambria Math"/>
                            </a:rPr>
                            <m:t>1</m:t>
                          </m:r>
                        </m:num>
                        <m:den>
                          <m:r>
                            <a:rPr lang="en-US" sz="2000" i="1">
                              <a:latin typeface="Cambria Math"/>
                            </a:rPr>
                            <m:t>2</m:t>
                          </m:r>
                        </m:den>
                      </m:f>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i="1">
                                  <a:latin typeface="Cambria Math"/>
                                </a:rPr>
                                <m:t>𝜌</m:t>
                              </m:r>
                            </m:num>
                            <m:den>
                              <m:r>
                                <a:rPr lang="en-US" sz="2000" i="1">
                                  <a:latin typeface="Cambria Math"/>
                                </a:rPr>
                                <m:t>𝑓</m:t>
                              </m:r>
                            </m:den>
                          </m:f>
                        </m:e>
                      </m:func>
                    </m:oMath>
                  </a14:m>
                  <a:r>
                    <a:rPr lang="en-US" sz="2000" dirty="0" smtClean="0"/>
                    <a:t>		</a:t>
                  </a:r>
                  <a:r>
                    <a:rPr lang="en-US" sz="2000" dirty="0" smtClean="0"/>
                    <a:t>	</a:t>
                  </a:r>
                  <a:r>
                    <a:rPr lang="en-US" sz="2000" dirty="0" smtClean="0">
                      <a:latin typeface="Times New Roman" pitchFamily="18" charset="0"/>
                      <a:cs typeface="Times New Roman" pitchFamily="18" charset="0"/>
                    </a:rPr>
                    <a:t>(</a:t>
                  </a:r>
                  <a:r>
                    <a:rPr lang="en-US" sz="2000" dirty="0" smtClean="0">
                      <a:latin typeface="Times New Roman" pitchFamily="18" charset="0"/>
                      <a:cs typeface="Times New Roman" pitchFamily="18" charset="0"/>
                    </a:rPr>
                    <a:t>23)</a:t>
                  </a:r>
                  <a:endParaRPr lang="en-US" sz="2000" dirty="0">
                    <a:latin typeface="Times New Roman" pitchFamily="18" charset="0"/>
                    <a:cs typeface="Times New Roman" pitchFamily="18" charset="0"/>
                  </a:endParaRPr>
                </a:p>
              </p:txBody>
            </p:sp>
          </mc:Choice>
          <mc:Fallback>
            <p:sp>
              <p:nvSpPr>
                <p:cNvPr id="5" name="TextBox 4"/>
                <p:cNvSpPr txBox="1">
                  <a:spLocks noRot="1" noChangeAspect="1" noMove="1" noResize="1" noEditPoints="1" noAdjustHandles="1" noChangeArrowheads="1" noChangeShapeType="1" noTextEdit="1"/>
                </p:cNvSpPr>
                <p:nvPr/>
              </p:nvSpPr>
              <p:spPr>
                <a:xfrm>
                  <a:off x="304800" y="2810826"/>
                  <a:ext cx="8839200" cy="1608774"/>
                </a:xfrm>
                <a:prstGeom prst="rect">
                  <a:avLst/>
                </a:prstGeom>
                <a:blipFill rotWithShape="1">
                  <a:blip r:embed="rId3"/>
                  <a:stretch>
                    <a:fillRect l="-897" b="-113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TextBox 5"/>
                <p:cNvSpPr txBox="1"/>
                <p:nvPr/>
              </p:nvSpPr>
              <p:spPr>
                <a:xfrm>
                  <a:off x="1219200" y="5181600"/>
                  <a:ext cx="7924800" cy="1510157"/>
                </a:xfrm>
                <a:prstGeom prst="rect">
                  <a:avLst/>
                </a:prstGeom>
                <a:noFill/>
              </p:spPr>
              <p:txBody>
                <a:bodyPr wrap="square" rtlCol="0">
                  <a:spAutoFit/>
                </a:bodyPr>
                <a:lstStyle/>
                <a:p>
                  <a:pPr algn="just"/>
                  <a14:m>
                    <m:oMath xmlns:m="http://schemas.openxmlformats.org/officeDocument/2006/math">
                      <m:sSub>
                        <m:sSubPr>
                          <m:ctrlPr>
                            <a:rPr lang="en-US" sz="2000" i="1" smtClean="0">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𝑖𝑖</m:t>
                          </m:r>
                        </m:sub>
                      </m:sSub>
                      <m:r>
                        <m:rPr>
                          <m:aln/>
                        </m:rPr>
                        <a:rPr lang="en-US" sz="2000" i="1">
                          <a:latin typeface="Cambria Math"/>
                        </a:rPr>
                        <m:t>=</m:t>
                      </m:r>
                      <m:sSub>
                        <m:sSubPr>
                          <m:ctrlPr>
                            <a:rPr lang="en-US" sz="2000" i="1">
                              <a:latin typeface="Cambria Math"/>
                            </a:rPr>
                          </m:ctrlPr>
                        </m:sSubPr>
                        <m:e>
                          <m:r>
                            <a:rPr lang="en-US" sz="2000" i="1">
                              <a:latin typeface="Cambria Math"/>
                            </a:rPr>
                            <m:t>𝑟</m:t>
                          </m:r>
                        </m:e>
                        <m:sub>
                          <m:r>
                            <a:rPr lang="en-US" sz="2000" i="1">
                              <a:latin typeface="Cambria Math"/>
                            </a:rPr>
                            <m:t>𝑖</m:t>
                          </m:r>
                        </m:sub>
                      </m:sSub>
                      <m:r>
                        <a:rPr lang="en-US" sz="2000" i="1">
                          <a:latin typeface="Cambria Math"/>
                        </a:rPr>
                        <m:t>+4</m:t>
                      </m:r>
                      <m:r>
                        <a:rPr lang="en-US" sz="2000" i="1">
                          <a:latin typeface="Cambria Math"/>
                        </a:rPr>
                        <m:t>𝜔</m:t>
                      </m:r>
                      <m:sSub>
                        <m:sSubPr>
                          <m:ctrlPr>
                            <a:rPr lang="en-US" sz="2000" i="1">
                              <a:latin typeface="Cambria Math"/>
                            </a:rPr>
                          </m:ctrlPr>
                        </m:sSubPr>
                        <m:e>
                          <m:r>
                            <a:rPr lang="en-US" sz="2000" i="1">
                              <a:latin typeface="Cambria Math"/>
                            </a:rPr>
                            <m:t>𝑃</m:t>
                          </m:r>
                        </m:e>
                        <m:sub>
                          <m:r>
                            <a:rPr lang="en-US" sz="2000" i="1">
                              <a:latin typeface="Cambria Math"/>
                            </a:rPr>
                            <m:t>𝑖𝑖</m:t>
                          </m:r>
                        </m:sub>
                      </m:sSub>
                      <m:r>
                        <a:rPr lang="en-US" sz="2000" i="1">
                          <a:latin typeface="Cambria Math"/>
                        </a:rPr>
                        <m:t>𝐺</m:t>
                      </m:r>
                      <m:r>
                        <a:rPr lang="en-US" sz="2000" i="1">
                          <a:latin typeface="Cambria Math"/>
                        </a:rPr>
                        <m:t>+</m:t>
                      </m:r>
                      <m:r>
                        <a:rPr lang="en-US" sz="2000" i="1">
                          <a:latin typeface="Cambria Math"/>
                        </a:rPr>
                        <m:t>𝑗</m:t>
                      </m:r>
                      <m:r>
                        <a:rPr lang="en-US" sz="2000" i="1">
                          <a:latin typeface="Cambria Math"/>
                        </a:rPr>
                        <m:t>2</m:t>
                      </m:r>
                      <m:r>
                        <a:rPr lang="en-US" sz="2000" i="1">
                          <a:latin typeface="Cambria Math"/>
                        </a:rPr>
                        <m:t>𝜔</m:t>
                      </m:r>
                      <m:r>
                        <a:rPr lang="en-US" sz="2000" i="1">
                          <a:latin typeface="Cambria Math"/>
                        </a:rPr>
                        <m:t>𝐺</m:t>
                      </m:r>
                      <m:d>
                        <m:dPr>
                          <m:ctrlPr>
                            <a:rPr lang="en-US" sz="2000" i="1">
                              <a:latin typeface="Cambria Math"/>
                            </a:rPr>
                          </m:ctrlPr>
                        </m:dPr>
                        <m:e>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sSub>
                                    <m:sSubPr>
                                      <m:ctrlPr>
                                        <a:rPr lang="en-US" sz="2000" i="1">
                                          <a:latin typeface="Cambria Math"/>
                                        </a:rPr>
                                      </m:ctrlPr>
                                    </m:sSubPr>
                                    <m:e>
                                      <m:r>
                                        <a:rPr lang="en-US" sz="2000" i="1">
                                          <a:latin typeface="Cambria Math"/>
                                        </a:rPr>
                                        <m:t>𝑆</m:t>
                                      </m:r>
                                    </m:e>
                                    <m:sub>
                                      <m:r>
                                        <a:rPr lang="en-US" sz="2000" i="1">
                                          <a:latin typeface="Cambria Math"/>
                                        </a:rPr>
                                        <m:t>𝑖𝑖</m:t>
                                      </m:r>
                                    </m:sub>
                                  </m:sSub>
                                </m:num>
                                <m:den>
                                  <m:r>
                                    <a:rPr lang="en-US" sz="2000" i="1">
                                      <a:latin typeface="Cambria Math"/>
                                    </a:rPr>
                                    <m:t>𝐺𝑀</m:t>
                                  </m:r>
                                  <m:sSub>
                                    <m:sSubPr>
                                      <m:ctrlPr>
                                        <a:rPr lang="en-US" sz="2000" i="1">
                                          <a:latin typeface="Cambria Math"/>
                                        </a:rPr>
                                      </m:ctrlPr>
                                    </m:sSubPr>
                                    <m:e>
                                      <m:r>
                                        <a:rPr lang="en-US" sz="2000" i="1">
                                          <a:latin typeface="Cambria Math"/>
                                        </a:rPr>
                                        <m:t>𝑅</m:t>
                                      </m:r>
                                    </m:e>
                                    <m:sub>
                                      <m:r>
                                        <a:rPr lang="en-US" sz="2000" i="1">
                                          <a:latin typeface="Cambria Math"/>
                                        </a:rPr>
                                        <m:t>𝑖</m:t>
                                      </m:r>
                                    </m:sub>
                                  </m:sSub>
                                </m:den>
                              </m:f>
                              <m:r>
                                <a:rPr lang="en-US" sz="2000" i="1">
                                  <a:latin typeface="Cambria Math"/>
                                </a:rPr>
                                <m:t>+</m:t>
                              </m:r>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i="1">
                                          <a:latin typeface="Cambria Math"/>
                                        </a:rPr>
                                        <m:t>𝑅</m:t>
                                      </m:r>
                                      <m:sSub>
                                        <m:sSubPr>
                                          <m:ctrlPr>
                                            <a:rPr lang="en-US" sz="2000" i="1">
                                              <a:latin typeface="Cambria Math"/>
                                            </a:rPr>
                                          </m:ctrlPr>
                                        </m:sSubPr>
                                        <m:e>
                                          <m:r>
                                            <a:rPr lang="en-US" sz="2000" i="1">
                                              <a:latin typeface="Cambria Math"/>
                                            </a:rPr>
                                            <m:t>𝐷</m:t>
                                          </m:r>
                                        </m:e>
                                        <m:sub>
                                          <m:r>
                                            <a:rPr lang="en-US" sz="2000" i="1">
                                              <a:latin typeface="Cambria Math"/>
                                            </a:rPr>
                                            <m:t>𝑖</m:t>
                                          </m:r>
                                        </m:sub>
                                      </m:sSub>
                                    </m:num>
                                    <m:den>
                                      <m:r>
                                        <a:rPr lang="en-US" sz="2000" i="1">
                                          <a:latin typeface="Cambria Math"/>
                                        </a:rPr>
                                        <m:t>𝑅</m:t>
                                      </m:r>
                                      <m:sSub>
                                        <m:sSubPr>
                                          <m:ctrlPr>
                                            <a:rPr lang="en-US" sz="2000" i="1">
                                              <a:latin typeface="Cambria Math"/>
                                            </a:rPr>
                                          </m:ctrlPr>
                                        </m:sSubPr>
                                        <m:e>
                                          <m:r>
                                            <a:rPr lang="en-US" sz="2000" i="1">
                                              <a:latin typeface="Cambria Math"/>
                                            </a:rPr>
                                            <m:t>𝐷</m:t>
                                          </m:r>
                                        </m:e>
                                        <m:sub>
                                          <m:r>
                                            <a:rPr lang="en-US" sz="2000" i="1">
                                              <a:latin typeface="Cambria Math"/>
                                            </a:rPr>
                                            <m:t>𝑖</m:t>
                                          </m:r>
                                        </m:sub>
                                      </m:sSub>
                                    </m:den>
                                  </m:f>
                                </m:e>
                              </m:func>
                            </m:e>
                          </m:func>
                          <m:r>
                            <a:rPr lang="en-US" sz="2000" i="1">
                              <a:latin typeface="Cambria Math"/>
                            </a:rPr>
                            <m:t>+2</m:t>
                          </m:r>
                          <m:sSub>
                            <m:sSubPr>
                              <m:ctrlPr>
                                <a:rPr lang="en-US" sz="2000" i="1">
                                  <a:latin typeface="Cambria Math"/>
                                </a:rPr>
                              </m:ctrlPr>
                            </m:sSubPr>
                            <m:e>
                              <m:r>
                                <a:rPr lang="en-US" sz="2000" i="1">
                                  <a:latin typeface="Cambria Math"/>
                                </a:rPr>
                                <m:t>𝑄</m:t>
                              </m:r>
                            </m:e>
                            <m:sub>
                              <m:r>
                                <a:rPr lang="en-US" sz="2000" i="1">
                                  <a:latin typeface="Cambria Math"/>
                                </a:rPr>
                                <m:t>𝑖𝑖</m:t>
                              </m:r>
                            </m:sub>
                          </m:sSub>
                        </m:e>
                      </m:d>
                    </m:oMath>
                  </a14:m>
                  <a:r>
                    <a:rPr lang="en-US" sz="2000" dirty="0" smtClean="0">
                      <a:latin typeface="Cambria Math"/>
                    </a:rPr>
                    <a:t>	</a:t>
                  </a:r>
                  <a:r>
                    <a:rPr lang="en-US" sz="2000" dirty="0" smtClean="0">
                      <a:latin typeface="Cambria Math"/>
                    </a:rPr>
                    <a:t>	</a:t>
                  </a:r>
                  <a:r>
                    <a:rPr lang="en-US" sz="2000" dirty="0" smtClean="0">
                      <a:latin typeface="Times New Roman" pitchFamily="18" charset="0"/>
                      <a:cs typeface="Times New Roman" pitchFamily="18" charset="0"/>
                    </a:rPr>
                    <a:t>(</a:t>
                  </a:r>
                  <a:r>
                    <a:rPr lang="en-US" sz="2000" dirty="0" smtClean="0">
                      <a:latin typeface="Times New Roman" pitchFamily="18" charset="0"/>
                      <a:cs typeface="Times New Roman" pitchFamily="18" charset="0"/>
                    </a:rPr>
                    <a:t>24)</a:t>
                  </a:r>
                </a:p>
                <a:p>
                  <a:endParaRPr lang="en-US" sz="2000" dirty="0" smtClean="0">
                    <a:latin typeface="Times New Roman" pitchFamily="18" charset="0"/>
                    <a:cs typeface="Times New Roman" pitchFamily="18" charset="0"/>
                  </a:endParaRPr>
                </a:p>
                <a:p>
                  <a:pPr algn="just"/>
                  <a14:m>
                    <m:oMath xmlns:m="http://schemas.openxmlformats.org/officeDocument/2006/math">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𝑖𝑗</m:t>
                          </m:r>
                        </m:sub>
                      </m:sSub>
                      <m:r>
                        <a:rPr lang="en-US" sz="2000" i="1">
                          <a:latin typeface="Cambria Math"/>
                        </a:rPr>
                        <m:t>=4</m:t>
                      </m:r>
                      <m:r>
                        <a:rPr lang="en-US" sz="2000" i="1">
                          <a:latin typeface="Cambria Math"/>
                        </a:rPr>
                        <m:t>𝜔</m:t>
                      </m:r>
                      <m:sSub>
                        <m:sSubPr>
                          <m:ctrlPr>
                            <a:rPr lang="en-US" sz="2000" i="1">
                              <a:latin typeface="Cambria Math"/>
                            </a:rPr>
                          </m:ctrlPr>
                        </m:sSubPr>
                        <m:e>
                          <m:r>
                            <a:rPr lang="en-US" sz="2000" i="1">
                              <a:latin typeface="Cambria Math"/>
                            </a:rPr>
                            <m:t>𝑃</m:t>
                          </m:r>
                        </m:e>
                        <m:sub>
                          <m:r>
                            <a:rPr lang="en-US" sz="2000" i="1">
                              <a:latin typeface="Cambria Math"/>
                            </a:rPr>
                            <m:t>𝑖𝑗</m:t>
                          </m:r>
                        </m:sub>
                      </m:sSub>
                      <m:r>
                        <a:rPr lang="en-US" sz="2000" i="1">
                          <a:latin typeface="Cambria Math"/>
                        </a:rPr>
                        <m:t>𝐺</m:t>
                      </m:r>
                      <m:r>
                        <a:rPr lang="en-US" sz="2000" i="1">
                          <a:latin typeface="Cambria Math"/>
                        </a:rPr>
                        <m:t>+</m:t>
                      </m:r>
                      <m:r>
                        <a:rPr lang="en-US" sz="2000" i="1">
                          <a:latin typeface="Cambria Math"/>
                        </a:rPr>
                        <m:t>𝑗</m:t>
                      </m:r>
                      <m:r>
                        <a:rPr lang="en-US" sz="2000" i="1">
                          <a:latin typeface="Cambria Math"/>
                        </a:rPr>
                        <m:t>2</m:t>
                      </m:r>
                      <m:r>
                        <a:rPr lang="en-US" sz="2000" i="1">
                          <a:latin typeface="Cambria Math"/>
                        </a:rPr>
                        <m:t>𝜔</m:t>
                      </m:r>
                      <m:r>
                        <a:rPr lang="en-US" sz="2000" i="1">
                          <a:latin typeface="Cambria Math"/>
                        </a:rPr>
                        <m:t>𝐺</m:t>
                      </m:r>
                      <m:d>
                        <m:dPr>
                          <m:ctrlPr>
                            <a:rPr lang="en-US" sz="2000" i="1">
                              <a:latin typeface="Cambria Math"/>
                            </a:rPr>
                          </m:ctrlPr>
                        </m:dPr>
                        <m:e>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sSub>
                                    <m:sSubPr>
                                      <m:ctrlPr>
                                        <a:rPr lang="en-US" sz="2000" i="1">
                                          <a:latin typeface="Cambria Math"/>
                                        </a:rPr>
                                      </m:ctrlPr>
                                    </m:sSubPr>
                                    <m:e>
                                      <m:r>
                                        <a:rPr lang="en-US" sz="2000" i="1">
                                          <a:latin typeface="Cambria Math"/>
                                        </a:rPr>
                                        <m:t>𝑆</m:t>
                                      </m:r>
                                    </m:e>
                                    <m:sub>
                                      <m:r>
                                        <a:rPr lang="en-US" sz="2000" i="1">
                                          <a:latin typeface="Cambria Math"/>
                                        </a:rPr>
                                        <m:t>𝑖𝑗</m:t>
                                      </m:r>
                                    </m:sub>
                                  </m:sSub>
                                </m:num>
                                <m:den>
                                  <m:sSub>
                                    <m:sSubPr>
                                      <m:ctrlPr>
                                        <a:rPr lang="en-US" sz="2000" i="1">
                                          <a:latin typeface="Cambria Math"/>
                                        </a:rPr>
                                      </m:ctrlPr>
                                    </m:sSubPr>
                                    <m:e>
                                      <m:r>
                                        <a:rPr lang="en-US" sz="2000" i="1">
                                          <a:latin typeface="Cambria Math"/>
                                        </a:rPr>
                                        <m:t>𝐷</m:t>
                                      </m:r>
                                    </m:e>
                                    <m:sub>
                                      <m:r>
                                        <a:rPr lang="en-US" sz="2000" i="1">
                                          <a:latin typeface="Cambria Math"/>
                                        </a:rPr>
                                        <m:t>𝑖𝑗</m:t>
                                      </m:r>
                                    </m:sub>
                                  </m:sSub>
                                </m:den>
                              </m:f>
                            </m:e>
                          </m:func>
                          <m:r>
                            <a:rPr lang="en-US" sz="2000" i="1">
                              <a:latin typeface="Cambria Math"/>
                            </a:rPr>
                            <m:t>+2</m:t>
                          </m:r>
                          <m:sSub>
                            <m:sSubPr>
                              <m:ctrlPr>
                                <a:rPr lang="en-US" sz="2000" i="1">
                                  <a:latin typeface="Cambria Math"/>
                                </a:rPr>
                              </m:ctrlPr>
                            </m:sSubPr>
                            <m:e>
                              <m:r>
                                <a:rPr lang="en-US" sz="2000" i="1">
                                  <a:latin typeface="Cambria Math"/>
                                </a:rPr>
                                <m:t>𝑄</m:t>
                              </m:r>
                            </m:e>
                            <m:sub>
                              <m:r>
                                <a:rPr lang="en-US" sz="2000" i="1">
                                  <a:latin typeface="Cambria Math"/>
                                </a:rPr>
                                <m:t>𝑖𝑗</m:t>
                              </m:r>
                            </m:sub>
                          </m:sSub>
                        </m:e>
                      </m:d>
                    </m:oMath>
                  </a14:m>
                  <a:r>
                    <a:rPr lang="en-US" sz="2000" dirty="0" smtClean="0"/>
                    <a:t>			</a:t>
                  </a:r>
                  <a:r>
                    <a:rPr lang="en-US" sz="2000" dirty="0" smtClean="0">
                      <a:latin typeface="Times New Roman" pitchFamily="18" charset="0"/>
                      <a:cs typeface="Times New Roman" pitchFamily="18" charset="0"/>
                    </a:rPr>
                    <a:t>(</a:t>
                  </a:r>
                  <a:r>
                    <a:rPr lang="en-US" sz="2000" dirty="0" smtClean="0">
                      <a:latin typeface="Times New Roman" pitchFamily="18" charset="0"/>
                      <a:cs typeface="Times New Roman" pitchFamily="18" charset="0"/>
                    </a:rPr>
                    <a:t>25</a:t>
                  </a:r>
                  <a:r>
                    <a:rPr lang="en-US" sz="2000" dirty="0" smtClean="0">
                      <a:latin typeface="Times New Roman" pitchFamily="18" charset="0"/>
                      <a:cs typeface="Times New Roman" pitchFamily="18" charset="0"/>
                    </a:rPr>
                    <a:t>)</a:t>
                  </a:r>
                  <a:endParaRPr lang="en-US" sz="2000" dirty="0" smtClean="0">
                    <a:latin typeface="Times New Roman" pitchFamily="18" charset="0"/>
                    <a:cs typeface="Times New Roman" pitchFamily="18" charset="0"/>
                  </a:endParaRPr>
                </a:p>
              </p:txBody>
            </p:sp>
          </mc:Choice>
          <mc:Fallback>
            <p:sp>
              <p:nvSpPr>
                <p:cNvPr id="6" name="TextBox 5"/>
                <p:cNvSpPr txBox="1">
                  <a:spLocks noRot="1" noChangeAspect="1" noMove="1" noResize="1" noEditPoints="1" noAdjustHandles="1" noChangeArrowheads="1" noChangeShapeType="1" noTextEdit="1"/>
                </p:cNvSpPr>
                <p:nvPr/>
              </p:nvSpPr>
              <p:spPr>
                <a:xfrm>
                  <a:off x="1219200" y="5181600"/>
                  <a:ext cx="7924800" cy="1510157"/>
                </a:xfrm>
                <a:prstGeom prst="rect">
                  <a:avLst/>
                </a:prstGeom>
                <a:blipFill rotWithShape="1">
                  <a:blip r:embed="rId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2" name="TextBox 11"/>
                <p:cNvSpPr txBox="1"/>
                <p:nvPr/>
              </p:nvSpPr>
              <p:spPr>
                <a:xfrm>
                  <a:off x="304800" y="4572000"/>
                  <a:ext cx="8839200" cy="461665"/>
                </a:xfrm>
                <a:prstGeom prst="rect">
                  <a:avLst/>
                </a:prstGeom>
                <a:noFill/>
              </p:spPr>
              <p:txBody>
                <a:bodyPr wrap="square" rtlCol="0">
                  <a:spAutoFit/>
                </a:bodyPr>
                <a:lstStyle/>
                <a:p>
                  <a:pPr marL="285750" indent="-285750">
                    <a:buFont typeface="Wingdings" pitchFamily="2" charset="2"/>
                    <a:buChar char="Ø"/>
                  </a:pPr>
                  <a:r>
                    <a:rPr lang="en-US" sz="2400" dirty="0">
                      <a:latin typeface="Times New Roman" pitchFamily="18" charset="0"/>
                      <a:cs typeface="Times New Roman" pitchFamily="18" charset="0"/>
                    </a:rPr>
                    <a:t>Now simplify the Carson’s </a:t>
                  </a:r>
                  <a:r>
                    <a:rPr lang="en-US" sz="2400" dirty="0" err="1" smtClean="0">
                      <a:latin typeface="Times New Roman" pitchFamily="18" charset="0"/>
                      <a:cs typeface="Times New Roman" pitchFamily="18" charset="0"/>
                    </a:rPr>
                    <a:t>Eq’s</a:t>
                  </a:r>
                  <a:r>
                    <a:rPr lang="en-US" sz="2400" dirty="0" smtClean="0">
                      <a:latin typeface="Times New Roman" pitchFamily="18" charset="0"/>
                      <a:cs typeface="Times New Roman" pitchFamily="18" charset="0"/>
                    </a:rPr>
                    <a:t> </a:t>
                  </a:r>
                  <a:r>
                    <a:rPr lang="en-US" sz="2400" dirty="0">
                      <a:latin typeface="Times New Roman" pitchFamily="18" charset="0"/>
                      <a:cs typeface="Times New Roman" pitchFamily="18" charset="0"/>
                    </a:rPr>
                    <a:t>(substituting </a:t>
                  </a:r>
                  <a14:m>
                    <m:oMath xmlns:m="http://schemas.openxmlformats.org/officeDocument/2006/math">
                      <m:sSub>
                        <m:sSubPr>
                          <m:ctrlPr>
                            <a:rPr lang="en-US" sz="2400" i="1">
                              <a:latin typeface="Cambria Math"/>
                            </a:rPr>
                          </m:ctrlPr>
                        </m:sSubPr>
                        <m:e>
                          <m:r>
                            <a:rPr lang="en-US" sz="2400" i="1">
                              <a:latin typeface="Cambria Math"/>
                            </a:rPr>
                            <m:t>𝑋</m:t>
                          </m:r>
                        </m:e>
                        <m:sub>
                          <m:r>
                            <a:rPr lang="en-US" sz="2400" i="1">
                              <a:latin typeface="Cambria Math"/>
                            </a:rPr>
                            <m:t>𝑖</m:t>
                          </m:r>
                        </m:sub>
                      </m:sSub>
                    </m:oMath>
                  </a14:m>
                  <a:r>
                    <a:rPr lang="en-US" sz="2400" dirty="0">
                      <a:latin typeface="Times New Roman" pitchFamily="18" charset="0"/>
                      <a:cs typeface="Times New Roman" pitchFamily="18" charset="0"/>
                    </a:rPr>
                    <a:t> in the first):</a:t>
                  </a:r>
                </a:p>
              </p:txBody>
            </p:sp>
          </mc:Choice>
          <mc:Fallback>
            <p:sp>
              <p:nvSpPr>
                <p:cNvPr id="12" name="TextBox 11"/>
                <p:cNvSpPr txBox="1">
                  <a:spLocks noRot="1" noChangeAspect="1" noMove="1" noResize="1" noEditPoints="1" noAdjustHandles="1" noChangeArrowheads="1" noChangeShapeType="1" noTextEdit="1"/>
                </p:cNvSpPr>
                <p:nvPr/>
              </p:nvSpPr>
              <p:spPr>
                <a:xfrm>
                  <a:off x="304800" y="4572000"/>
                  <a:ext cx="8839200" cy="461665"/>
                </a:xfrm>
                <a:prstGeom prst="rect">
                  <a:avLst/>
                </a:prstGeom>
                <a:blipFill rotWithShape="1">
                  <a:blip r:embed="rId5"/>
                  <a:stretch>
                    <a:fillRect l="-897" t="-10526" b="-28947"/>
                  </a:stretch>
                </a:blipFill>
              </p:spPr>
              <p:txBody>
                <a:bodyPr/>
                <a:lstStyle/>
                <a:p>
                  <a:r>
                    <a:rPr lang="en-US">
                      <a:noFill/>
                    </a:rPr>
                    <a:t> </a:t>
                  </a:r>
                </a:p>
              </p:txBody>
            </p:sp>
          </mc:Fallback>
        </mc:AlternateContent>
      </p:grpSp>
      <p:sp>
        <p:nvSpPr>
          <p:cNvPr id="2" name="Slide Number Placeholder 1"/>
          <p:cNvSpPr>
            <a:spLocks noGrp="1"/>
          </p:cNvSpPr>
          <p:nvPr>
            <p:ph type="sldNum" sz="quarter" idx="12"/>
          </p:nvPr>
        </p:nvSpPr>
        <p:spPr/>
        <p:txBody>
          <a:bodyPr/>
          <a:lstStyle/>
          <a:p>
            <a:fld id="{B6F15528-21DE-4FAA-801E-634DDDAF4B2B}" type="slidenum">
              <a:rPr lang="en-US" smtClean="0"/>
              <a:pPr/>
              <a:t>24</a:t>
            </a:fld>
            <a:endParaRPr lang="en-US"/>
          </a:p>
        </p:txBody>
      </p:sp>
      <p:sp>
        <p:nvSpPr>
          <p:cNvPr id="8" name="TextBox 7"/>
          <p:cNvSpPr txBox="1"/>
          <p:nvPr/>
        </p:nvSpPr>
        <p:spPr>
          <a:xfrm>
            <a:off x="0" y="294382"/>
            <a:ext cx="9144000" cy="1077218"/>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Series </a:t>
            </a:r>
            <a:r>
              <a:rPr lang="en-US" sz="3200" dirty="0" smtClean="0">
                <a:latin typeface="Times New Roman" pitchFamily="18" charset="0"/>
                <a:cs typeface="Times New Roman" pitchFamily="18" charset="0"/>
              </a:rPr>
              <a:t>Impedance </a:t>
            </a:r>
            <a:r>
              <a:rPr lang="en-US" sz="3200" dirty="0" smtClean="0">
                <a:latin typeface="Times New Roman" pitchFamily="18" charset="0"/>
                <a:cs typeface="Times New Roman" pitchFamily="18" charset="0"/>
              </a:rPr>
              <a:t>of Overhead </a:t>
            </a:r>
            <a:r>
              <a:rPr lang="en-US" sz="3200" dirty="0" smtClean="0">
                <a:latin typeface="Times New Roman" pitchFamily="18" charset="0"/>
                <a:cs typeface="Times New Roman" pitchFamily="18" charset="0"/>
              </a:rPr>
              <a:t>Lines</a:t>
            </a:r>
          </a:p>
          <a:p>
            <a:pPr marL="342900" indent="-342900" algn="ctr"/>
            <a:r>
              <a:rPr lang="en-US" sz="3200" dirty="0" smtClean="0">
                <a:latin typeface="Times New Roman" pitchFamily="18" charset="0"/>
                <a:cs typeface="Times New Roman" pitchFamily="18" charset="0"/>
              </a:rPr>
              <a:t>Modified Carson’s Equations</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291479127"/>
      </p:ext>
    </p:extLst>
  </p:cSld>
  <p:clrMapOvr>
    <a:masterClrMapping/>
  </p:clrMapOvr>
  <p:timing>
    <p:tnLst>
      <p:par>
        <p:cTn id="1" dur="indefinite" restart="never" nodeType="tmRoot"/>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9471" y="1588151"/>
            <a:ext cx="7120129" cy="4431649"/>
          </a:xfrm>
          <a:prstGeom prst="rect">
            <a:avLst/>
          </a:prstGeom>
        </p:spPr>
      </p:pic>
      <p:sp>
        <p:nvSpPr>
          <p:cNvPr id="5" name="TextBox 4"/>
          <p:cNvSpPr txBox="1"/>
          <p:nvPr/>
        </p:nvSpPr>
        <p:spPr>
          <a:xfrm>
            <a:off x="6477000" y="5867400"/>
            <a:ext cx="1545335"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Figure 19.0</a:t>
            </a:r>
            <a:endParaRPr lang="en-US" sz="2000" dirty="0">
              <a:latin typeface="Times New Roman" pitchFamily="18" charset="0"/>
              <a:cs typeface="Times New Roman" pitchFamily="18" charset="0"/>
            </a:endParaRPr>
          </a:p>
        </p:txBody>
      </p:sp>
      <p:sp>
        <p:nvSpPr>
          <p:cNvPr id="8" name="Slide Number Placeholder 7"/>
          <p:cNvSpPr>
            <a:spLocks noGrp="1"/>
          </p:cNvSpPr>
          <p:nvPr>
            <p:ph type="sldNum" sz="quarter" idx="12"/>
          </p:nvPr>
        </p:nvSpPr>
        <p:spPr/>
        <p:txBody>
          <a:bodyPr/>
          <a:lstStyle/>
          <a:p>
            <a:fld id="{B6F15528-21DE-4FAA-801E-634DDDAF4B2B}" type="slidenum">
              <a:rPr lang="en-US" smtClean="0"/>
              <a:pPr/>
              <a:t>240</a:t>
            </a:fld>
            <a:endParaRPr lang="en-US"/>
          </a:p>
        </p:txBody>
      </p:sp>
      <p:sp>
        <p:nvSpPr>
          <p:cNvPr id="9" name="TextBox 8"/>
          <p:cNvSpPr txBox="1"/>
          <p:nvPr/>
        </p:nvSpPr>
        <p:spPr>
          <a:xfrm>
            <a:off x="0" y="381000"/>
            <a:ext cx="9144000" cy="1015663"/>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a:t>
            </a:r>
            <a:r>
              <a:rPr lang="en-US" sz="3200" dirty="0" smtClean="0">
                <a:latin typeface="Times New Roman" pitchFamily="18" charset="0"/>
                <a:cs typeface="Times New Roman" pitchFamily="18" charset="0"/>
              </a:rPr>
              <a:t>Transformer</a:t>
            </a:r>
          </a:p>
          <a:p>
            <a:pPr lvl="1"/>
            <a:r>
              <a:rPr lang="en-US" sz="2800" dirty="0">
                <a:latin typeface="Times New Roman" pitchFamily="18" charset="0"/>
                <a:cs typeface="Times New Roman" pitchFamily="18" charset="0"/>
              </a:rPr>
              <a:t>Leading Open Wye-Open Delta Transformer Connection</a:t>
            </a:r>
          </a:p>
        </p:txBody>
      </p:sp>
    </p:spTree>
    <p:extLst>
      <p:ext uri="{BB962C8B-B14F-4D97-AF65-F5344CB8AC3E}">
        <p14:creationId xmlns:p14="http://schemas.microsoft.com/office/powerpoint/2010/main" val="3974480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70010" y="2064603"/>
            <a:ext cx="8003979" cy="830997"/>
          </a:xfrm>
          <a:prstGeom prst="rect">
            <a:avLst/>
          </a:prstGeom>
        </p:spPr>
        <p:txBody>
          <a:bodyPr wrap="square">
            <a:spAutoFit/>
          </a:bodyPr>
          <a:lstStyle/>
          <a:p>
            <a:pPr marL="285750" indent="-285750">
              <a:buFont typeface="Wingdings" pitchFamily="2" charset="2"/>
              <a:buChar char="Ø"/>
            </a:pPr>
            <a:r>
              <a:rPr lang="en-US" sz="2400" dirty="0">
                <a:latin typeface="Times New Roman" pitchFamily="18" charset="0"/>
                <a:cs typeface="Times New Roman" pitchFamily="18" charset="0"/>
              </a:rPr>
              <a:t>Unlike the closed delta, there is a direct relationship between the secondary transformer currents and the line currents. </a:t>
            </a:r>
            <a:endParaRPr lang="en-US" sz="2400" dirty="0" smtClean="0">
              <a:latin typeface="Times New Roman" pitchFamily="18" charset="0"/>
              <a:cs typeface="Times New Roman" pitchFamily="18" charset="0"/>
            </a:endParaRPr>
          </a:p>
        </p:txBody>
      </p:sp>
      <p:grpSp>
        <p:nvGrpSpPr>
          <p:cNvPr id="10" name="Group 9"/>
          <p:cNvGrpSpPr/>
          <p:nvPr/>
        </p:nvGrpSpPr>
        <p:grpSpPr>
          <a:xfrm>
            <a:off x="1981200" y="3200400"/>
            <a:ext cx="5486400" cy="2606654"/>
            <a:chOff x="3276601" y="1395225"/>
            <a:chExt cx="5257799" cy="2378054"/>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76601" y="1395225"/>
              <a:ext cx="4571999" cy="2378054"/>
            </a:xfrm>
            <a:prstGeom prst="rect">
              <a:avLst/>
            </a:prstGeom>
          </p:spPr>
        </p:pic>
        <p:sp>
          <p:nvSpPr>
            <p:cNvPr id="6" name="TextBox 5"/>
            <p:cNvSpPr txBox="1"/>
            <p:nvPr/>
          </p:nvSpPr>
          <p:spPr>
            <a:xfrm>
              <a:off x="6477000" y="3276600"/>
              <a:ext cx="20574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Figure 20.0</a:t>
              </a:r>
              <a:endParaRPr lang="en-US" sz="2000" dirty="0">
                <a:latin typeface="Times New Roman" pitchFamily="18" charset="0"/>
                <a:cs typeface="Times New Roman" pitchFamily="18" charset="0"/>
              </a:endParaRPr>
            </a:p>
          </p:txBody>
        </p:sp>
      </p:grpSp>
      <p:sp>
        <p:nvSpPr>
          <p:cNvPr id="8" name="Slide Number Placeholder 7"/>
          <p:cNvSpPr>
            <a:spLocks noGrp="1"/>
          </p:cNvSpPr>
          <p:nvPr>
            <p:ph type="sldNum" sz="quarter" idx="12"/>
          </p:nvPr>
        </p:nvSpPr>
        <p:spPr/>
        <p:txBody>
          <a:bodyPr/>
          <a:lstStyle/>
          <a:p>
            <a:fld id="{B6F15528-21DE-4FAA-801E-634DDDAF4B2B}" type="slidenum">
              <a:rPr lang="en-US" smtClean="0"/>
              <a:pPr/>
              <a:t>241</a:t>
            </a:fld>
            <a:endParaRPr lang="en-US"/>
          </a:p>
        </p:txBody>
      </p:sp>
      <p:sp>
        <p:nvSpPr>
          <p:cNvPr id="9" name="TextBox 8"/>
          <p:cNvSpPr txBox="1"/>
          <p:nvPr/>
        </p:nvSpPr>
        <p:spPr>
          <a:xfrm>
            <a:off x="0" y="381000"/>
            <a:ext cx="9144000" cy="1015663"/>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a:t>
            </a:r>
            <a:r>
              <a:rPr lang="en-US" sz="3200" dirty="0" smtClean="0">
                <a:latin typeface="Times New Roman" pitchFamily="18" charset="0"/>
                <a:cs typeface="Times New Roman" pitchFamily="18" charset="0"/>
              </a:rPr>
              <a:t>Transformer</a:t>
            </a:r>
          </a:p>
          <a:p>
            <a:pPr lvl="1"/>
            <a:r>
              <a:rPr lang="en-US" sz="2800" dirty="0">
                <a:latin typeface="Times New Roman" pitchFamily="18" charset="0"/>
                <a:cs typeface="Times New Roman" pitchFamily="18" charset="0"/>
              </a:rPr>
              <a:t>Leading Open Wye-Open Delta Transformer Connection</a:t>
            </a:r>
          </a:p>
        </p:txBody>
      </p:sp>
    </p:spTree>
    <p:extLst>
      <p:ext uri="{BB962C8B-B14F-4D97-AF65-F5344CB8AC3E}">
        <p14:creationId xmlns:p14="http://schemas.microsoft.com/office/powerpoint/2010/main" val="534952962"/>
      </p:ext>
    </p:extLst>
  </p:cSld>
  <p:clrMapOvr>
    <a:masterClrMapping/>
  </p:clrMapOvr>
  <p:timing>
    <p:tnLst>
      <p:par>
        <p:cTn id="1" dur="indefinite" restart="never" nodeType="tmRoot"/>
      </p:par>
    </p:tn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6F15528-21DE-4FAA-801E-634DDDAF4B2B}" type="slidenum">
              <a:rPr lang="en-US" smtClean="0"/>
              <a:pPr/>
              <a:t>242</a:t>
            </a:fld>
            <a:endParaRPr lang="en-US"/>
          </a:p>
        </p:txBody>
      </p:sp>
      <p:sp>
        <p:nvSpPr>
          <p:cNvPr id="3" name="TextBox 2"/>
          <p:cNvSpPr txBox="1"/>
          <p:nvPr/>
        </p:nvSpPr>
        <p:spPr>
          <a:xfrm>
            <a:off x="0" y="381000"/>
            <a:ext cx="9144000" cy="1015663"/>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a:t>
            </a:r>
            <a:r>
              <a:rPr lang="en-US" sz="3200" dirty="0" smtClean="0">
                <a:latin typeface="Times New Roman" pitchFamily="18" charset="0"/>
                <a:cs typeface="Times New Roman" pitchFamily="18" charset="0"/>
              </a:rPr>
              <a:t>Transformer</a:t>
            </a:r>
          </a:p>
          <a:p>
            <a:pPr lvl="1"/>
            <a:r>
              <a:rPr lang="en-US" sz="2800" dirty="0">
                <a:latin typeface="Times New Roman" pitchFamily="18" charset="0"/>
                <a:cs typeface="Times New Roman" pitchFamily="18" charset="0"/>
              </a:rPr>
              <a:t>Leading Open Wye-Open Delta Transformer Connection</a:t>
            </a:r>
          </a:p>
        </p:txBody>
      </p:sp>
      <p:sp>
        <p:nvSpPr>
          <p:cNvPr id="4" name="Rectangle 3"/>
          <p:cNvSpPr/>
          <p:nvPr/>
        </p:nvSpPr>
        <p:spPr>
          <a:xfrm>
            <a:off x="685800" y="2286000"/>
            <a:ext cx="7772400" cy="1200329"/>
          </a:xfrm>
          <a:prstGeom prst="rect">
            <a:avLst/>
          </a:prstGeom>
        </p:spPr>
        <p:txBody>
          <a:bodyPr wrap="square">
            <a:spAutoFit/>
          </a:bodyPr>
          <a:lstStyle/>
          <a:p>
            <a:pPr marL="285750" indent="-285750">
              <a:buFont typeface="Wingdings" pitchFamily="2" charset="2"/>
              <a:buChar char="Ø"/>
            </a:pPr>
            <a:r>
              <a:rPr lang="en-US" sz="2400" dirty="0">
                <a:latin typeface="Times New Roman" pitchFamily="18" charset="0"/>
                <a:cs typeface="Times New Roman" pitchFamily="18" charset="0"/>
              </a:rPr>
              <a:t>Hence, applying KCL in Figure 19.0, the currents flowing in the open delta as a function of the line currents are given by:</a:t>
            </a:r>
            <a:endParaRPr lang="en-US" sz="2400" dirty="0">
              <a:latin typeface="Times New Roman" pitchFamily="18" charset="0"/>
              <a:cs typeface="Times New Roman" pitchFamily="18" charset="0"/>
            </a:endParaRPr>
          </a:p>
        </p:txBody>
      </p:sp>
      <mc:AlternateContent xmlns:mc="http://schemas.openxmlformats.org/markup-compatibility/2006">
        <mc:Choice xmlns:a14="http://schemas.microsoft.com/office/drawing/2010/main" Requires="a14">
          <p:sp>
            <p:nvSpPr>
              <p:cNvPr id="5" name="Rectangle 4"/>
              <p:cNvSpPr/>
              <p:nvPr/>
            </p:nvSpPr>
            <p:spPr>
              <a:xfrm>
                <a:off x="1905000" y="3581400"/>
                <a:ext cx="5476875" cy="271644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𝑎𝑛</m:t>
                                    </m:r>
                                  </m:sub>
                                </m:sSub>
                              </m:e>
                            </m:mr>
                            <m:mr>
                              <m:e>
                                <m:sSub>
                                  <m:sSubPr>
                                    <m:ctrlPr>
                                      <a:rPr lang="en-US" sz="2000" i="1">
                                        <a:latin typeface="Cambria Math"/>
                                      </a:rPr>
                                    </m:ctrlPr>
                                  </m:sSubPr>
                                  <m:e>
                                    <m:r>
                                      <a:rPr lang="en-US" sz="2000" i="1">
                                        <a:latin typeface="Cambria Math"/>
                                      </a:rPr>
                                      <m:t>𝐼</m:t>
                                    </m:r>
                                  </m:e>
                                  <m:sub>
                                    <m:r>
                                      <a:rPr lang="en-US" sz="2000" i="1">
                                        <a:latin typeface="Cambria Math"/>
                                      </a:rPr>
                                      <m:t>𝑛𝑏</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𝑐𝑏</m:t>
                                          </m:r>
                                        </m:sub>
                                      </m:sSub>
                                    </m:e>
                                  </m:mr>
                                  <m:mr>
                                    <m:e>
                                      <m:sSub>
                                        <m:sSubPr>
                                          <m:ctrlPr>
                                            <a:rPr lang="en-US" sz="2000" i="1">
                                              <a:latin typeface="Cambria Math"/>
                                            </a:rPr>
                                          </m:ctrlPr>
                                        </m:sSubPr>
                                        <m:e>
                                          <m:r>
                                            <a:rPr lang="en-US" sz="2000" i="1">
                                              <a:latin typeface="Cambria Math"/>
                                            </a:rPr>
                                            <m:t>𝐼</m:t>
                                          </m:r>
                                        </m:e>
                                        <m:sub>
                                          <m:r>
                                            <a:rPr lang="en-US" sz="2000" i="1">
                                              <a:latin typeface="Cambria Math"/>
                                            </a:rPr>
                                            <m:t>𝑎𝑐</m:t>
                                          </m:r>
                                        </m:sub>
                                      </m:sSub>
                                    </m:e>
                                  </m:mr>
                                </m:m>
                              </m:e>
                            </m:mr>
                          </m:m>
                        </m:e>
                      </m:d>
                      <m:r>
                        <a:rPr lang="en-US" sz="2000" i="1">
                          <a:latin typeface="Cambria Math"/>
                        </a:rPr>
                        <m:t>=</m:t>
                      </m:r>
                      <m:d>
                        <m:dPr>
                          <m:begChr m:val="["/>
                          <m:endChr m:val="]"/>
                          <m:ctrlPr>
                            <a:rPr lang="en-US" sz="2000" i="1">
                              <a:latin typeface="Cambria Math"/>
                            </a:rPr>
                          </m:ctrlPr>
                        </m:dPr>
                        <m:e>
                          <m:m>
                            <m:mPr>
                              <m:mcs>
                                <m:mc>
                                  <m:mcPr>
                                    <m:count m:val="1"/>
                                    <m:mcJc m:val="center"/>
                                  </m:mcPr>
                                </m:mc>
                              </m:mcs>
                              <m:ctrlPr>
                                <a:rPr lang="en-US" sz="2000" i="1">
                                  <a:latin typeface="Cambria Math"/>
                                </a:rPr>
                              </m:ctrlPr>
                            </m:mPr>
                            <m:mr>
                              <m:e>
                                <m:r>
                                  <a:rPr lang="en-US" sz="2000" i="1">
                                    <a:latin typeface="Cambria Math"/>
                                  </a:rPr>
                                  <m:t>1</m:t>
                                </m:r>
                              </m:e>
                            </m:mr>
                            <m:mr>
                              <m:e>
                                <m:r>
                                  <a:rPr lang="en-US" sz="2000" i="1">
                                    <a:latin typeface="Cambria Math"/>
                                  </a:rPr>
                                  <m:t>0</m:t>
                                </m:r>
                              </m:e>
                            </m:mr>
                            <m:mr>
                              <m:e>
                                <m:m>
                                  <m:mPr>
                                    <m:mcs>
                                      <m:mc>
                                        <m:mcPr>
                                          <m:count m:val="1"/>
                                          <m:mcJc m:val="center"/>
                                        </m:mcPr>
                                      </m:mc>
                                    </m:mcs>
                                    <m:ctrlPr>
                                      <a:rPr lang="en-US" sz="2000" i="1">
                                        <a:latin typeface="Cambria Math"/>
                                      </a:rPr>
                                    </m:ctrlPr>
                                  </m:mPr>
                                  <m:mr>
                                    <m:e>
                                      <m:r>
                                        <a:rPr lang="en-US" sz="2000" i="1">
                                          <a:latin typeface="Cambria Math"/>
                                        </a:rPr>
                                        <m:t>0</m:t>
                                      </m:r>
                                    </m:e>
                                  </m:mr>
                                  <m:mr>
                                    <m:e>
                                      <m:r>
                                        <a:rPr lang="en-US" sz="2000" i="1">
                                          <a:latin typeface="Cambria Math"/>
                                        </a:rPr>
                                        <m:t>0</m:t>
                                      </m:r>
                                    </m:e>
                                  </m:mr>
                                </m:m>
                              </m:e>
                            </m:mr>
                          </m:m>
                          <m:r>
                            <a:rPr lang="en-US" sz="2000" i="1">
                              <a:latin typeface="Cambria Math"/>
                            </a:rPr>
                            <m:t>    </m:t>
                          </m:r>
                          <m:m>
                            <m:mPr>
                              <m:mcs>
                                <m:mc>
                                  <m:mcPr>
                                    <m:count m:val="1"/>
                                    <m:mcJc m:val="center"/>
                                  </m:mcPr>
                                </m:mc>
                              </m:mcs>
                              <m:ctrlPr>
                                <a:rPr lang="en-US" sz="2000" i="1">
                                  <a:latin typeface="Cambria Math"/>
                                </a:rPr>
                              </m:ctrlPr>
                            </m:mPr>
                            <m:mr>
                              <m:e>
                                <m:r>
                                  <a:rPr lang="en-US" sz="2000" i="1">
                                    <a:latin typeface="Cambria Math"/>
                                  </a:rPr>
                                  <m:t>0</m:t>
                                </m:r>
                              </m:e>
                            </m:mr>
                            <m:mr>
                              <m:e>
                                <m:r>
                                  <a:rPr lang="en-US" sz="2000" i="1">
                                    <a:latin typeface="Cambria Math"/>
                                  </a:rPr>
                                  <m:t>−1</m:t>
                                </m:r>
                              </m:e>
                            </m:mr>
                            <m:mr>
                              <m:e>
                                <m:m>
                                  <m:mPr>
                                    <m:mcs>
                                      <m:mc>
                                        <m:mcPr>
                                          <m:count m:val="1"/>
                                          <m:mcJc m:val="center"/>
                                        </m:mcPr>
                                      </m:mc>
                                    </m:mcs>
                                    <m:ctrlPr>
                                      <a:rPr lang="en-US" sz="2000" i="1">
                                        <a:latin typeface="Cambria Math"/>
                                      </a:rPr>
                                    </m:ctrlPr>
                                  </m:mPr>
                                  <m:mr>
                                    <m:e>
                                      <m:r>
                                        <a:rPr lang="en-US" sz="2000" i="1">
                                          <a:latin typeface="Cambria Math"/>
                                        </a:rPr>
                                        <m:t>0</m:t>
                                      </m:r>
                                    </m:e>
                                  </m:mr>
                                  <m:mr>
                                    <m:e>
                                      <m:r>
                                        <a:rPr lang="en-US" sz="2000" i="1">
                                          <a:latin typeface="Cambria Math"/>
                                        </a:rPr>
                                        <m:t>0</m:t>
                                      </m:r>
                                    </m:e>
                                  </m:mr>
                                </m:m>
                              </m:e>
                            </m:mr>
                          </m:m>
                          <m:r>
                            <a:rPr lang="en-US" sz="2000" i="1">
                              <a:latin typeface="Cambria Math"/>
                            </a:rPr>
                            <m:t>   </m:t>
                          </m:r>
                          <m:m>
                            <m:mPr>
                              <m:mcs>
                                <m:mc>
                                  <m:mcPr>
                                    <m:count m:val="1"/>
                                    <m:mcJc m:val="center"/>
                                  </m:mcPr>
                                </m:mc>
                              </m:mcs>
                              <m:ctrlPr>
                                <a:rPr lang="en-US" sz="2000" i="1">
                                  <a:latin typeface="Cambria Math"/>
                                </a:rPr>
                              </m:ctrlPr>
                            </m:mPr>
                            <m:mr>
                              <m:e>
                                <m:r>
                                  <a:rPr lang="en-US" sz="2000" i="1">
                                    <a:latin typeface="Cambria Math"/>
                                  </a:rPr>
                                  <m:t>0</m:t>
                                </m:r>
                              </m:e>
                            </m:mr>
                            <m:mr>
                              <m:e>
                                <m:r>
                                  <a:rPr lang="en-US" sz="2000" i="1">
                                    <a:latin typeface="Cambria Math"/>
                                  </a:rPr>
                                  <m:t>−1</m:t>
                                </m:r>
                              </m:e>
                            </m:mr>
                            <m:mr>
                              <m:e>
                                <m:m>
                                  <m:mPr>
                                    <m:mcs>
                                      <m:mc>
                                        <m:mcPr>
                                          <m:count m:val="1"/>
                                          <m:mcJc m:val="center"/>
                                        </m:mcPr>
                                      </m:mc>
                                    </m:mcs>
                                    <m:ctrlPr>
                                      <a:rPr lang="en-US" sz="2000" i="1">
                                        <a:latin typeface="Cambria Math"/>
                                      </a:rPr>
                                    </m:ctrlPr>
                                  </m:mPr>
                                  <m:mr>
                                    <m:e>
                                      <m:r>
                                        <a:rPr lang="en-US" sz="2000" i="1">
                                          <a:latin typeface="Cambria Math"/>
                                        </a:rPr>
                                        <m:t>−1</m:t>
                                      </m:r>
                                    </m:e>
                                  </m:mr>
                                  <m:mr>
                                    <m:e>
                                      <m:r>
                                        <a:rPr lang="en-US" sz="2000" i="1">
                                          <a:latin typeface="Cambria Math"/>
                                        </a:rPr>
                                        <m:t>0</m:t>
                                      </m:r>
                                    </m:e>
                                  </m:mr>
                                </m:m>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𝑎</m:t>
                                    </m:r>
                                  </m:sub>
                                </m:sSub>
                              </m:e>
                            </m:mr>
                            <m:mr>
                              <m:e>
                                <m:sSub>
                                  <m:sSubPr>
                                    <m:ctrlPr>
                                      <a:rPr lang="en-US" sz="2000" i="1">
                                        <a:latin typeface="Cambria Math"/>
                                      </a:rPr>
                                    </m:ctrlPr>
                                  </m:sSubPr>
                                  <m:e>
                                    <m:r>
                                      <a:rPr lang="en-US" sz="2000" i="1">
                                        <a:latin typeface="Cambria Math"/>
                                      </a:rPr>
                                      <m:t>𝐼</m:t>
                                    </m:r>
                                  </m:e>
                                  <m:sub>
                                    <m:r>
                                      <a:rPr lang="en-US" sz="2000" i="1">
                                        <a:latin typeface="Cambria Math"/>
                                      </a:rPr>
                                      <m:t>𝑏</m:t>
                                    </m:r>
                                  </m:sub>
                                </m:sSub>
                              </m:e>
                            </m:mr>
                            <m:mr>
                              <m:e>
                                <m:sSub>
                                  <m:sSubPr>
                                    <m:ctrlPr>
                                      <a:rPr lang="en-US" sz="2000" i="1">
                                        <a:latin typeface="Cambria Math"/>
                                      </a:rPr>
                                    </m:ctrlPr>
                                  </m:sSubPr>
                                  <m:e>
                                    <m:r>
                                      <a:rPr lang="en-US" sz="2000" i="1">
                                        <a:latin typeface="Cambria Math"/>
                                      </a:rPr>
                                      <m:t>𝐼</m:t>
                                    </m:r>
                                  </m:e>
                                  <m:sub>
                                    <m:r>
                                      <a:rPr lang="en-US" sz="2000" i="1">
                                        <a:latin typeface="Cambria Math"/>
                                      </a:rPr>
                                      <m:t>𝑐</m:t>
                                    </m:r>
                                  </m:sub>
                                </m:sSub>
                              </m:e>
                            </m:mr>
                          </m:m>
                        </m:e>
                      </m:d>
                    </m:oMath>
                  </m:oMathPara>
                </a14:m>
                <a:endParaRPr lang="en-US" sz="2000" dirty="0" smtClean="0"/>
              </a:p>
              <a:p>
                <a:endParaRPr lang="en-US" sz="2000" dirty="0"/>
              </a:p>
              <a:p>
                <a:r>
                  <a:rPr lang="en-US" sz="2000" dirty="0"/>
                  <a:t>	</a:t>
                </a:r>
                <a14:m>
                  <m:oMath xmlns:m="http://schemas.openxmlformats.org/officeDocument/2006/math">
                    <m:d>
                      <m:dPr>
                        <m:begChr m:val="["/>
                        <m:endChr m:val="]"/>
                        <m:ctrlPr>
                          <a:rPr lang="en-US" sz="2000" i="1">
                            <a:latin typeface="Cambria Math"/>
                          </a:rPr>
                        </m:ctrlPr>
                      </m:dPr>
                      <m:e>
                        <m:r>
                          <a:rPr lang="en-US" sz="2000" i="1">
                            <a:latin typeface="Cambria Math"/>
                          </a:rPr>
                          <m:t>𝐷𝐼</m:t>
                        </m:r>
                      </m:e>
                    </m:d>
                    <m:r>
                      <a:rPr lang="en-US" sz="2000" i="1">
                        <a:latin typeface="Cambria Math"/>
                      </a:rPr>
                      <m:t>=</m:t>
                    </m:r>
                    <m:d>
                      <m:dPr>
                        <m:begChr m:val="["/>
                        <m:endChr m:val="]"/>
                        <m:ctrlPr>
                          <a:rPr lang="en-US" sz="2000" i="1">
                            <a:latin typeface="Cambria Math"/>
                          </a:rPr>
                        </m:ctrlPr>
                      </m:dPr>
                      <m:e>
                        <m:m>
                          <m:mPr>
                            <m:mcs>
                              <m:mc>
                                <m:mcPr>
                                  <m:count m:val="1"/>
                                  <m:mcJc m:val="center"/>
                                </m:mcPr>
                              </m:mc>
                            </m:mcs>
                            <m:ctrlPr>
                              <a:rPr lang="en-US" sz="2000" i="1">
                                <a:latin typeface="Cambria Math"/>
                              </a:rPr>
                            </m:ctrlPr>
                          </m:mPr>
                          <m:mr>
                            <m:e>
                              <m:r>
                                <a:rPr lang="en-US" sz="2000" i="1">
                                  <a:latin typeface="Cambria Math"/>
                                </a:rPr>
                                <m:t>1</m:t>
                              </m:r>
                            </m:e>
                          </m:mr>
                          <m:mr>
                            <m:e>
                              <m:r>
                                <a:rPr lang="en-US" sz="2000" i="1">
                                  <a:latin typeface="Cambria Math"/>
                                </a:rPr>
                                <m:t>0</m:t>
                              </m:r>
                            </m:e>
                          </m:mr>
                          <m:mr>
                            <m:e>
                              <m:m>
                                <m:mPr>
                                  <m:mcs>
                                    <m:mc>
                                      <m:mcPr>
                                        <m:count m:val="1"/>
                                        <m:mcJc m:val="center"/>
                                      </m:mcPr>
                                    </m:mc>
                                  </m:mcs>
                                  <m:ctrlPr>
                                    <a:rPr lang="en-US" sz="2000" i="1">
                                      <a:latin typeface="Cambria Math"/>
                                    </a:rPr>
                                  </m:ctrlPr>
                                </m:mPr>
                                <m:mr>
                                  <m:e>
                                    <m:r>
                                      <a:rPr lang="en-US" sz="2000" i="1">
                                        <a:latin typeface="Cambria Math"/>
                                      </a:rPr>
                                      <m:t>0</m:t>
                                    </m:r>
                                  </m:e>
                                </m:mr>
                                <m:mr>
                                  <m:e>
                                    <m:r>
                                      <a:rPr lang="en-US" sz="2000" i="1">
                                        <a:latin typeface="Cambria Math"/>
                                      </a:rPr>
                                      <m:t>0</m:t>
                                    </m:r>
                                  </m:e>
                                </m:mr>
                              </m:m>
                            </m:e>
                          </m:mr>
                        </m:m>
                        <m:r>
                          <a:rPr lang="en-US" sz="2000" i="1">
                            <a:latin typeface="Cambria Math"/>
                          </a:rPr>
                          <m:t>    </m:t>
                        </m:r>
                        <m:m>
                          <m:mPr>
                            <m:mcs>
                              <m:mc>
                                <m:mcPr>
                                  <m:count m:val="1"/>
                                  <m:mcJc m:val="center"/>
                                </m:mcPr>
                              </m:mc>
                            </m:mcs>
                            <m:ctrlPr>
                              <a:rPr lang="en-US" sz="2000" i="1">
                                <a:latin typeface="Cambria Math"/>
                              </a:rPr>
                            </m:ctrlPr>
                          </m:mPr>
                          <m:mr>
                            <m:e>
                              <m:r>
                                <a:rPr lang="en-US" sz="2000" i="1">
                                  <a:latin typeface="Cambria Math"/>
                                </a:rPr>
                                <m:t>0</m:t>
                              </m:r>
                            </m:e>
                          </m:mr>
                          <m:mr>
                            <m:e>
                              <m:r>
                                <a:rPr lang="en-US" sz="2000" i="1">
                                  <a:latin typeface="Cambria Math"/>
                                </a:rPr>
                                <m:t>−1</m:t>
                              </m:r>
                            </m:e>
                          </m:mr>
                          <m:mr>
                            <m:e>
                              <m:m>
                                <m:mPr>
                                  <m:mcs>
                                    <m:mc>
                                      <m:mcPr>
                                        <m:count m:val="1"/>
                                        <m:mcJc m:val="center"/>
                                      </m:mcPr>
                                    </m:mc>
                                  </m:mcs>
                                  <m:ctrlPr>
                                    <a:rPr lang="en-US" sz="2000" i="1">
                                      <a:latin typeface="Cambria Math"/>
                                    </a:rPr>
                                  </m:ctrlPr>
                                </m:mPr>
                                <m:mr>
                                  <m:e>
                                    <m:r>
                                      <a:rPr lang="en-US" sz="2000" i="1">
                                        <a:latin typeface="Cambria Math"/>
                                      </a:rPr>
                                      <m:t>0</m:t>
                                    </m:r>
                                  </m:e>
                                </m:mr>
                                <m:mr>
                                  <m:e>
                                    <m:r>
                                      <a:rPr lang="en-US" sz="2000" i="1">
                                        <a:latin typeface="Cambria Math"/>
                                      </a:rPr>
                                      <m:t>0</m:t>
                                    </m:r>
                                  </m:e>
                                </m:mr>
                              </m:m>
                            </m:e>
                          </m:mr>
                        </m:m>
                        <m:r>
                          <a:rPr lang="en-US" sz="2000" i="1">
                            <a:latin typeface="Cambria Math"/>
                          </a:rPr>
                          <m:t>   </m:t>
                        </m:r>
                        <m:m>
                          <m:mPr>
                            <m:mcs>
                              <m:mc>
                                <m:mcPr>
                                  <m:count m:val="1"/>
                                  <m:mcJc m:val="center"/>
                                </m:mcPr>
                              </m:mc>
                            </m:mcs>
                            <m:ctrlPr>
                              <a:rPr lang="en-US" sz="2000" i="1">
                                <a:latin typeface="Cambria Math"/>
                              </a:rPr>
                            </m:ctrlPr>
                          </m:mPr>
                          <m:mr>
                            <m:e>
                              <m:r>
                                <a:rPr lang="en-US" sz="2000" i="1">
                                  <a:latin typeface="Cambria Math"/>
                                </a:rPr>
                                <m:t>0</m:t>
                              </m:r>
                            </m:e>
                          </m:mr>
                          <m:mr>
                            <m:e>
                              <m:r>
                                <a:rPr lang="en-US" sz="2000" i="1">
                                  <a:latin typeface="Cambria Math"/>
                                </a:rPr>
                                <m:t>−1</m:t>
                              </m:r>
                            </m:e>
                          </m:mr>
                          <m:mr>
                            <m:e>
                              <m:m>
                                <m:mPr>
                                  <m:mcs>
                                    <m:mc>
                                      <m:mcPr>
                                        <m:count m:val="1"/>
                                        <m:mcJc m:val="center"/>
                                      </m:mcPr>
                                    </m:mc>
                                  </m:mcs>
                                  <m:ctrlPr>
                                    <a:rPr lang="en-US" sz="2000" i="1">
                                      <a:latin typeface="Cambria Math"/>
                                    </a:rPr>
                                  </m:ctrlPr>
                                </m:mPr>
                                <m:mr>
                                  <m:e>
                                    <m:r>
                                      <a:rPr lang="en-US" sz="2000" i="1">
                                        <a:latin typeface="Cambria Math"/>
                                      </a:rPr>
                                      <m:t>−1</m:t>
                                    </m:r>
                                  </m:e>
                                </m:mr>
                                <m:mr>
                                  <m:e>
                                    <m:r>
                                      <a:rPr lang="en-US" sz="2000" i="1">
                                        <a:latin typeface="Cambria Math"/>
                                      </a:rPr>
                                      <m:t>0</m:t>
                                    </m:r>
                                  </m:e>
                                </m:mr>
                              </m:m>
                            </m:e>
                          </m:mr>
                        </m:m>
                      </m:e>
                    </m:d>
                  </m:oMath>
                </a14:m>
                <a:r>
                  <a:rPr lang="en-US" sz="2000" dirty="0" smtClean="0"/>
                  <a:t>		</a:t>
                </a:r>
                <a:r>
                  <a:rPr lang="en-US" sz="2000" dirty="0" smtClean="0">
                    <a:latin typeface="Times New Roman" pitchFamily="18" charset="0"/>
                    <a:cs typeface="Times New Roman" pitchFamily="18" charset="0"/>
                  </a:rPr>
                  <a:t>(200)</a:t>
                </a:r>
                <a:endParaRPr lang="en-US" sz="2000" dirty="0">
                  <a:latin typeface="Times New Roman" pitchFamily="18" charset="0"/>
                  <a:cs typeface="Times New Roman" pitchFamily="18" charset="0"/>
                </a:endParaRPr>
              </a:p>
            </p:txBody>
          </p:sp>
        </mc:Choice>
        <mc:Fallback>
          <p:sp>
            <p:nvSpPr>
              <p:cNvPr id="5" name="Rectangle 4"/>
              <p:cNvSpPr>
                <a:spLocks noRot="1" noChangeAspect="1" noMove="1" noResize="1" noEditPoints="1" noAdjustHandles="1" noChangeArrowheads="1" noChangeShapeType="1" noTextEdit="1"/>
              </p:cNvSpPr>
              <p:nvPr/>
            </p:nvSpPr>
            <p:spPr>
              <a:xfrm>
                <a:off x="1905000" y="3581400"/>
                <a:ext cx="5476875" cy="2716449"/>
              </a:xfrm>
              <a:prstGeom prst="rect">
                <a:avLst/>
              </a:prstGeom>
              <a:blipFill rotWithShape="1">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243677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Rectangle 1"/>
              <p:cNvSpPr/>
              <p:nvPr/>
            </p:nvSpPr>
            <p:spPr>
              <a:xfrm>
                <a:off x="304800" y="1696692"/>
                <a:ext cx="8153400" cy="3873753"/>
              </a:xfrm>
              <a:prstGeom prst="rect">
                <a:avLst/>
              </a:prstGeom>
            </p:spPr>
            <p:txBody>
              <a:bodyPr wrap="square">
                <a:spAutoFit/>
              </a:bodyPr>
              <a:lstStyle/>
              <a:p>
                <a:pPr marL="457200" indent="-457200">
                  <a:buFont typeface="Wingdings" pitchFamily="2" charset="2"/>
                  <a:buChar char="Ø"/>
                </a:pPr>
                <a:endParaRPr lang="en-US" sz="2400" dirty="0" smtClean="0">
                  <a:latin typeface="Times New Roman" pitchFamily="18" charset="0"/>
                  <a:cs typeface="Times New Roman" pitchFamily="18" charset="0"/>
                </a:endParaRPr>
              </a:p>
              <a:p>
                <a:pPr marL="457200" indent="-457200">
                  <a:buFont typeface="Wingdings" pitchFamily="2" charset="2"/>
                  <a:buChar char="Ø"/>
                </a:pPr>
                <a:r>
                  <a:rPr lang="en-US" sz="2400" dirty="0" smtClean="0">
                    <a:latin typeface="Times New Roman" pitchFamily="18" charset="0"/>
                    <a:cs typeface="Times New Roman" pitchFamily="18" charset="0"/>
                  </a:rPr>
                  <a:t>The </a:t>
                </a:r>
                <a:r>
                  <a:rPr lang="en-US" sz="2400" dirty="0">
                    <a:latin typeface="Times New Roman" pitchFamily="18" charset="0"/>
                    <a:cs typeface="Times New Roman" pitchFamily="18" charset="0"/>
                  </a:rPr>
                  <a:t>primary and secondary ideal transformer voltages going from the secondary to the primary are related by</a:t>
                </a:r>
                <a:r>
                  <a:rPr lang="en-US" sz="2400" dirty="0" smtClean="0">
                    <a:latin typeface="Times New Roman" pitchFamily="18" charset="0"/>
                    <a:cs typeface="Times New Roman" pitchFamily="18" charset="0"/>
                  </a:rPr>
                  <a:t>:</a:t>
                </a:r>
              </a:p>
              <a:p>
                <a:pPr algn="just"/>
                <a:endParaRPr lang="en-US" sz="2400" i="1" dirty="0" smtClean="0">
                  <a:latin typeface="Cambria Math"/>
                </a:endParaRPr>
              </a:p>
              <a:p>
                <a:pPr algn="just"/>
                <a14:m>
                  <m:oMathPara xmlns:m="http://schemas.openxmlformats.org/officeDocument/2006/math">
                    <m:oMathParaPr>
                      <m:jc m:val="centerGroup"/>
                    </m:oMathParaPr>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𝑎</m:t>
                                    </m:r>
                                  </m:sub>
                                </m:sSub>
                              </m:e>
                            </m:mr>
                            <m:mr>
                              <m:e>
                                <m:sSub>
                                  <m:sSubPr>
                                    <m:ctrlPr>
                                      <a:rPr lang="en-US" sz="2000" i="1">
                                        <a:latin typeface="Cambria Math"/>
                                      </a:rPr>
                                    </m:ctrlPr>
                                  </m:sSubPr>
                                  <m:e>
                                    <m:r>
                                      <a:rPr lang="en-US" sz="2000" i="1">
                                        <a:latin typeface="Cambria Math"/>
                                      </a:rPr>
                                      <m:t>𝐼</m:t>
                                    </m:r>
                                  </m:e>
                                  <m:sub>
                                    <m:r>
                                      <a:rPr lang="en-US" sz="2000" i="1">
                                        <a:latin typeface="Cambria Math"/>
                                      </a:rPr>
                                      <m:t>𝑏</m:t>
                                    </m:r>
                                  </m:sub>
                                </m:sSub>
                              </m:e>
                            </m:mr>
                            <m:mr>
                              <m:e>
                                <m:sSub>
                                  <m:sSubPr>
                                    <m:ctrlPr>
                                      <a:rPr lang="en-US" sz="2000" i="1">
                                        <a:latin typeface="Cambria Math"/>
                                      </a:rPr>
                                    </m:ctrlPr>
                                  </m:sSubPr>
                                  <m:e>
                                    <m:r>
                                      <a:rPr lang="en-US" sz="2000" i="1">
                                        <a:latin typeface="Cambria Math"/>
                                      </a:rPr>
                                      <m:t>𝐼</m:t>
                                    </m:r>
                                  </m:e>
                                  <m:sub>
                                    <m:r>
                                      <a:rPr lang="en-US" sz="2000" i="1">
                                        <a:latin typeface="Cambria Math"/>
                                      </a:rPr>
                                      <m:t>𝑐</m:t>
                                    </m:r>
                                  </m:sub>
                                </m:sSub>
                              </m:e>
                            </m:mr>
                          </m:m>
                        </m:e>
                      </m:d>
                      <m:r>
                        <a:rPr lang="en-US" sz="2000" i="1">
                          <a:latin typeface="Cambria Math"/>
                        </a:rPr>
                        <m:t>=</m:t>
                      </m:r>
                      <m:sSub>
                        <m:sSubPr>
                          <m:ctrlPr>
                            <a:rPr lang="en-US" sz="2000" i="1">
                              <a:latin typeface="Cambria Math"/>
                            </a:rPr>
                          </m:ctrlPr>
                        </m:sSubPr>
                        <m:e>
                          <m:r>
                            <a:rPr lang="en-US" sz="2000" i="1">
                              <a:latin typeface="Cambria Math"/>
                            </a:rPr>
                            <m:t>𝑛</m:t>
                          </m:r>
                        </m:e>
                        <m:sub>
                          <m:r>
                            <a:rPr lang="en-US" sz="2000" i="1">
                              <a:latin typeface="Cambria Math"/>
                            </a:rPr>
                            <m:t>𝑡</m:t>
                          </m:r>
                        </m:sub>
                      </m:sSub>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1</m:t>
                                </m:r>
                              </m:e>
                              <m:e>
                                <m:r>
                                  <a:rPr lang="en-US" sz="2000" i="1">
                                    <a:latin typeface="Cambria Math"/>
                                  </a:rPr>
                                  <m:t>0</m:t>
                                </m:r>
                              </m:e>
                              <m:e>
                                <m:r>
                                  <a:rPr lang="en-US" sz="2000" i="1">
                                    <a:latin typeface="Cambria Math"/>
                                  </a:rPr>
                                  <m:t>0</m:t>
                                </m:r>
                              </m:e>
                            </m:mr>
                            <m:mr>
                              <m:e>
                                <m:r>
                                  <a:rPr lang="en-US" sz="2000" i="1">
                                    <a:latin typeface="Cambria Math"/>
                                  </a:rPr>
                                  <m:t>0</m:t>
                                </m:r>
                              </m:e>
                              <m:e>
                                <m:r>
                                  <a:rPr lang="en-US" sz="2000" i="1">
                                    <a:latin typeface="Cambria Math"/>
                                  </a:rPr>
                                  <m:t>0</m:t>
                                </m:r>
                              </m:e>
                              <m:e>
                                <m:r>
                                  <a:rPr lang="en-US" sz="2000" i="1">
                                    <a:latin typeface="Cambria Math"/>
                                  </a:rPr>
                                  <m:t>0.5</m:t>
                                </m:r>
                              </m:e>
                            </m:mr>
                            <m:mr>
                              <m:e>
                                <m:r>
                                  <a:rPr lang="en-US" sz="2000" i="1">
                                    <a:latin typeface="Cambria Math"/>
                                  </a:rPr>
                                  <m:t>0</m:t>
                                </m:r>
                              </m:e>
                              <m:e>
                                <m:r>
                                  <a:rPr lang="en-US" sz="2000" i="1">
                                    <a:latin typeface="Cambria Math"/>
                                  </a:rPr>
                                  <m:t>0</m:t>
                                </m:r>
                              </m:e>
                              <m:e>
                                <m:r>
                                  <a:rPr lang="en-US" sz="2000" i="1">
                                    <a:latin typeface="Cambria Math"/>
                                  </a:rPr>
                                  <m:t>0</m:t>
                                </m:r>
                              </m:e>
                            </m:mr>
                          </m:m>
                          <m:r>
                            <a:rPr lang="en-US" sz="2000" i="1">
                              <a:latin typeface="Cambria Math"/>
                            </a:rPr>
                            <m:t>    </m:t>
                          </m:r>
                          <m:m>
                            <m:mPr>
                              <m:mcs>
                                <m:mc>
                                  <m:mcPr>
                                    <m:count m:val="1"/>
                                    <m:mcJc m:val="center"/>
                                  </m:mcPr>
                                </m:mc>
                              </m:mcs>
                              <m:ctrlPr>
                                <a:rPr lang="en-US" sz="2000" i="1">
                                  <a:latin typeface="Cambria Math"/>
                                </a:rPr>
                              </m:ctrlPr>
                            </m:mPr>
                            <m:mr>
                              <m:e>
                                <m:r>
                                  <a:rPr lang="en-US" sz="2000" i="1">
                                    <a:latin typeface="Cambria Math"/>
                                  </a:rPr>
                                  <m:t>0</m:t>
                                </m:r>
                              </m:e>
                            </m:mr>
                            <m:mr>
                              <m:e>
                                <m:r>
                                  <a:rPr lang="en-US" sz="2000" i="1">
                                    <a:latin typeface="Cambria Math"/>
                                  </a:rPr>
                                  <m:t>0</m:t>
                                </m:r>
                              </m:e>
                            </m:mr>
                            <m:mr>
                              <m:e>
                                <m:r>
                                  <a:rPr lang="en-US" sz="2000" i="1">
                                    <a:latin typeface="Cambria Math"/>
                                  </a:rPr>
                                  <m:t>0</m:t>
                                </m:r>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𝑎𝑛</m:t>
                                    </m:r>
                                  </m:sub>
                                </m:sSub>
                              </m:e>
                            </m:mr>
                            <m:mr>
                              <m:e>
                                <m:sSub>
                                  <m:sSubPr>
                                    <m:ctrlPr>
                                      <a:rPr lang="en-US" sz="2000" i="1">
                                        <a:latin typeface="Cambria Math"/>
                                      </a:rPr>
                                    </m:ctrlPr>
                                  </m:sSubPr>
                                  <m:e>
                                    <m:r>
                                      <a:rPr lang="en-US" sz="2000" i="1">
                                        <a:latin typeface="Cambria Math"/>
                                      </a:rPr>
                                      <m:t>𝐼</m:t>
                                    </m:r>
                                  </m:e>
                                  <m:sub>
                                    <m:r>
                                      <a:rPr lang="en-US" sz="2000" i="1">
                                        <a:latin typeface="Cambria Math"/>
                                      </a:rPr>
                                      <m:t>𝑛𝑏</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𝑐𝑏</m:t>
                                          </m:r>
                                        </m:sub>
                                      </m:sSub>
                                    </m:e>
                                  </m:mr>
                                  <m:mr>
                                    <m:e>
                                      <m:sSub>
                                        <m:sSubPr>
                                          <m:ctrlPr>
                                            <a:rPr lang="en-US" sz="2000" i="1">
                                              <a:latin typeface="Cambria Math"/>
                                            </a:rPr>
                                          </m:ctrlPr>
                                        </m:sSubPr>
                                        <m:e>
                                          <m:r>
                                            <a:rPr lang="en-US" sz="2000" i="1">
                                              <a:latin typeface="Cambria Math"/>
                                            </a:rPr>
                                            <m:t>𝐼</m:t>
                                          </m:r>
                                        </m:e>
                                        <m:sub>
                                          <m:r>
                                            <a:rPr lang="en-US" sz="2000" i="1">
                                              <a:latin typeface="Cambria Math"/>
                                            </a:rPr>
                                            <m:t>𝑎𝑐</m:t>
                                          </m:r>
                                        </m:sub>
                                      </m:sSub>
                                    </m:e>
                                  </m:mr>
                                </m:m>
                              </m:e>
                            </m:mr>
                          </m:m>
                        </m:e>
                      </m:d>
                    </m:oMath>
                  </m:oMathPara>
                </a14:m>
                <a:endParaRPr lang="en-US" sz="2000" dirty="0" smtClean="0">
                  <a:latin typeface="Times New Roman" pitchFamily="18" charset="0"/>
                  <a:cs typeface="Times New Roman" pitchFamily="18" charset="0"/>
                </a:endParaRPr>
              </a:p>
              <a:p>
                <a:pPr algn="just"/>
                <a:r>
                  <a:rPr lang="en-US" sz="2000" dirty="0">
                    <a:latin typeface="Times New Roman" pitchFamily="18" charset="0"/>
                    <a:cs typeface="Times New Roman" pitchFamily="18" charset="0"/>
                  </a:rPr>
                  <a:t>	</a:t>
                </a:r>
                <a:endParaRPr lang="en-US" sz="2000" dirty="0" smtClean="0">
                  <a:latin typeface="Times New Roman" pitchFamily="18" charset="0"/>
                  <a:cs typeface="Times New Roman" pitchFamily="18" charset="0"/>
                </a:endParaRPr>
              </a:p>
              <a:p>
                <a:pPr algn="just"/>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r>
                          <a:rPr lang="en-US" sz="2000" i="1">
                            <a:latin typeface="Cambria Math"/>
                          </a:rPr>
                          <m:t>𝐷𝑇</m:t>
                        </m:r>
                      </m:e>
                    </m:d>
                    <m:r>
                      <a:rPr lang="en-US" sz="2000" i="1">
                        <a:latin typeface="Cambria Math"/>
                      </a:rPr>
                      <m:t>=</m:t>
                    </m:r>
                    <m:sSub>
                      <m:sSubPr>
                        <m:ctrlPr>
                          <a:rPr lang="en-US" sz="2000" i="1">
                            <a:latin typeface="Cambria Math"/>
                          </a:rPr>
                        </m:ctrlPr>
                      </m:sSubPr>
                      <m:e>
                        <m:r>
                          <a:rPr lang="en-US" sz="2000" i="1">
                            <a:latin typeface="Cambria Math"/>
                          </a:rPr>
                          <m:t>𝑛</m:t>
                        </m:r>
                      </m:e>
                      <m:sub>
                        <m:r>
                          <a:rPr lang="en-US" sz="2000" i="1">
                            <a:latin typeface="Cambria Math"/>
                          </a:rPr>
                          <m:t>𝑡</m:t>
                        </m:r>
                      </m:sub>
                    </m:sSub>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1</m:t>
                              </m:r>
                            </m:e>
                            <m:e>
                              <m:r>
                                <a:rPr lang="en-US" sz="2000" i="1">
                                  <a:latin typeface="Cambria Math"/>
                                </a:rPr>
                                <m:t>0</m:t>
                              </m:r>
                            </m:e>
                            <m:e>
                              <m:r>
                                <a:rPr lang="en-US" sz="2000" i="1">
                                  <a:latin typeface="Cambria Math"/>
                                </a:rPr>
                                <m:t>0</m:t>
                              </m:r>
                            </m:e>
                          </m:mr>
                          <m:mr>
                            <m:e>
                              <m:r>
                                <a:rPr lang="en-US" sz="2000" i="1">
                                  <a:latin typeface="Cambria Math"/>
                                </a:rPr>
                                <m:t>0</m:t>
                              </m:r>
                            </m:e>
                            <m:e>
                              <m:r>
                                <a:rPr lang="en-US" sz="2000" i="1">
                                  <a:latin typeface="Cambria Math"/>
                                </a:rPr>
                                <m:t>0</m:t>
                              </m:r>
                            </m:e>
                            <m:e>
                              <m:r>
                                <a:rPr lang="en-US" sz="2000" i="1">
                                  <a:latin typeface="Cambria Math"/>
                                </a:rPr>
                                <m:t>0.5</m:t>
                              </m:r>
                            </m:e>
                          </m:mr>
                          <m:mr>
                            <m:e>
                              <m:r>
                                <a:rPr lang="en-US" sz="2000" i="1">
                                  <a:latin typeface="Cambria Math"/>
                                </a:rPr>
                                <m:t>0</m:t>
                              </m:r>
                            </m:e>
                            <m:e>
                              <m:r>
                                <a:rPr lang="en-US" sz="2000" i="1">
                                  <a:latin typeface="Cambria Math"/>
                                </a:rPr>
                                <m:t>0</m:t>
                              </m:r>
                            </m:e>
                            <m:e>
                              <m:r>
                                <a:rPr lang="en-US" sz="2000" i="1">
                                  <a:latin typeface="Cambria Math"/>
                                </a:rPr>
                                <m:t>0</m:t>
                              </m:r>
                            </m:e>
                          </m:mr>
                        </m:m>
                        <m:r>
                          <a:rPr lang="en-US" sz="2000" i="1">
                            <a:latin typeface="Cambria Math"/>
                          </a:rPr>
                          <m:t>    </m:t>
                        </m:r>
                        <m:m>
                          <m:mPr>
                            <m:mcs>
                              <m:mc>
                                <m:mcPr>
                                  <m:count m:val="1"/>
                                  <m:mcJc m:val="center"/>
                                </m:mcPr>
                              </m:mc>
                            </m:mcs>
                            <m:ctrlPr>
                              <a:rPr lang="en-US" sz="2000" i="1">
                                <a:latin typeface="Cambria Math"/>
                              </a:rPr>
                            </m:ctrlPr>
                          </m:mPr>
                          <m:mr>
                            <m:e>
                              <m:r>
                                <a:rPr lang="en-US" sz="2000" i="1">
                                  <a:latin typeface="Cambria Math"/>
                                </a:rPr>
                                <m:t>0</m:t>
                              </m:r>
                            </m:e>
                          </m:mr>
                          <m:mr>
                            <m:e>
                              <m:r>
                                <a:rPr lang="en-US" sz="2000" i="1">
                                  <a:latin typeface="Cambria Math"/>
                                </a:rPr>
                                <m:t>0</m:t>
                              </m:r>
                            </m:e>
                          </m:mr>
                          <m:mr>
                            <m:e>
                              <m:r>
                                <a:rPr lang="en-US" sz="2000" i="1">
                                  <a:latin typeface="Cambria Math"/>
                                </a:rPr>
                                <m:t>0</m:t>
                              </m:r>
                            </m:e>
                          </m:mr>
                        </m:m>
                      </m:e>
                    </m:d>
                  </m:oMath>
                </a14:m>
                <a:r>
                  <a:rPr lang="en-US" sz="2000" dirty="0" smtClean="0">
                    <a:latin typeface="Times New Roman" pitchFamily="18" charset="0"/>
                    <a:cs typeface="Times New Roman" pitchFamily="18" charset="0"/>
                  </a:rPr>
                  <a:t>		(201)</a:t>
                </a:r>
                <a:endParaRPr lang="en-US" sz="2000" dirty="0">
                  <a:latin typeface="Times New Roman" pitchFamily="18" charset="0"/>
                  <a:cs typeface="Times New Roman" pitchFamily="18" charset="0"/>
                </a:endParaRPr>
              </a:p>
            </p:txBody>
          </p:sp>
        </mc:Choice>
        <mc:Fallback>
          <p:sp>
            <p:nvSpPr>
              <p:cNvPr id="2" name="Rectangle 1"/>
              <p:cNvSpPr>
                <a:spLocks noRot="1" noChangeAspect="1" noMove="1" noResize="1" noEditPoints="1" noAdjustHandles="1" noChangeArrowheads="1" noChangeShapeType="1" noTextEdit="1"/>
              </p:cNvSpPr>
              <p:nvPr/>
            </p:nvSpPr>
            <p:spPr>
              <a:xfrm>
                <a:off x="304800" y="1696692"/>
                <a:ext cx="8153400" cy="3873753"/>
              </a:xfrm>
              <a:prstGeom prst="rect">
                <a:avLst/>
              </a:prstGeom>
              <a:blipFill rotWithShape="1">
                <a:blip r:embed="rId2"/>
                <a:stretch>
                  <a:fillRect l="-972" r="-224"/>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B6F15528-21DE-4FAA-801E-634DDDAF4B2B}" type="slidenum">
              <a:rPr lang="en-US" smtClean="0"/>
              <a:pPr/>
              <a:t>243</a:t>
            </a:fld>
            <a:endParaRPr lang="en-US"/>
          </a:p>
        </p:txBody>
      </p:sp>
      <p:sp>
        <p:nvSpPr>
          <p:cNvPr id="6" name="TextBox 5"/>
          <p:cNvSpPr txBox="1"/>
          <p:nvPr/>
        </p:nvSpPr>
        <p:spPr>
          <a:xfrm>
            <a:off x="0" y="381000"/>
            <a:ext cx="9144000" cy="1015663"/>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a:t>
            </a:r>
            <a:r>
              <a:rPr lang="en-US" sz="3200" dirty="0" smtClean="0">
                <a:latin typeface="Times New Roman" pitchFamily="18" charset="0"/>
                <a:cs typeface="Times New Roman" pitchFamily="18" charset="0"/>
              </a:rPr>
              <a:t>Transformer</a:t>
            </a:r>
          </a:p>
          <a:p>
            <a:pPr lvl="1"/>
            <a:r>
              <a:rPr lang="en-US" sz="2800" dirty="0">
                <a:latin typeface="Times New Roman" pitchFamily="18" charset="0"/>
                <a:cs typeface="Times New Roman" pitchFamily="18" charset="0"/>
              </a:rPr>
              <a:t>Leading Open Wye-Open Delta Transformer Connection</a:t>
            </a:r>
          </a:p>
        </p:txBody>
      </p:sp>
    </p:spTree>
    <p:extLst>
      <p:ext uri="{BB962C8B-B14F-4D97-AF65-F5344CB8AC3E}">
        <p14:creationId xmlns:p14="http://schemas.microsoft.com/office/powerpoint/2010/main" val="1900343172"/>
      </p:ext>
    </p:extLst>
  </p:cSld>
  <p:clrMapOvr>
    <a:masterClrMapping/>
  </p:clrMapOvr>
  <p:timing>
    <p:tnLst>
      <p:par>
        <p:cTn id="1" dur="indefinite" restart="never" nodeType="tmRoot"/>
      </p:par>
    </p:tn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5" name="Rectangle 4"/>
              <p:cNvSpPr/>
              <p:nvPr/>
            </p:nvSpPr>
            <p:spPr>
              <a:xfrm>
                <a:off x="533400" y="1914471"/>
                <a:ext cx="8153400" cy="4181529"/>
              </a:xfrm>
              <a:prstGeom prst="rect">
                <a:avLst/>
              </a:prstGeom>
            </p:spPr>
            <p:txBody>
              <a:bodyPr wrap="square">
                <a:spAutoFit/>
              </a:bodyPr>
              <a:lstStyle/>
              <a:p>
                <a:pPr marL="342900" indent="-342900">
                  <a:buFont typeface="Wingdings" pitchFamily="2" charset="2"/>
                  <a:buChar char="Ø"/>
                </a:pPr>
                <a:endParaRPr lang="en-US" sz="2400" dirty="0" smtClean="0">
                  <a:latin typeface="Times New Roman" pitchFamily="18" charset="0"/>
                  <a:cs typeface="Times New Roman" pitchFamily="18" charset="0"/>
                </a:endParaRPr>
              </a:p>
              <a:p>
                <a:pPr marL="342900" indent="-342900">
                  <a:buFont typeface="Wingdings" pitchFamily="2" charset="2"/>
                  <a:buChar char="Ø"/>
                </a:pPr>
                <a:r>
                  <a:rPr lang="en-US" sz="2400" dirty="0" smtClean="0">
                    <a:latin typeface="Times New Roman" pitchFamily="18" charset="0"/>
                    <a:cs typeface="Times New Roman" pitchFamily="18" charset="0"/>
                  </a:rPr>
                  <a:t>The primary and transformer secondary currents are related by:</a:t>
                </a:r>
              </a:p>
              <a:p>
                <a:pPr algn="just"/>
                <a:r>
                  <a:rPr lang="en-US" sz="2400" dirty="0" smtClean="0">
                    <a:latin typeface="Times New Roman" pitchFamily="18" charset="0"/>
                    <a:cs typeface="Times New Roman" pitchFamily="18" charset="0"/>
                  </a:rPr>
                  <a:t>			</a:t>
                </a:r>
              </a:p>
              <a:p>
                <a:pPr algn="just"/>
                <a14:m>
                  <m:oMathPara xmlns:m="http://schemas.openxmlformats.org/officeDocument/2006/math">
                    <m:oMathParaPr>
                      <m:jc m:val="centerGroup"/>
                    </m:oMathParaPr>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𝐴</m:t>
                                    </m:r>
                                  </m:sub>
                                </m:sSub>
                              </m:e>
                            </m:mr>
                            <m:mr>
                              <m:e>
                                <m:sSub>
                                  <m:sSubPr>
                                    <m:ctrlPr>
                                      <a:rPr lang="en-US" sz="2000" i="1">
                                        <a:latin typeface="Cambria Math"/>
                                      </a:rPr>
                                    </m:ctrlPr>
                                  </m:sSubPr>
                                  <m:e>
                                    <m:r>
                                      <a:rPr lang="en-US" sz="2000" i="1">
                                        <a:latin typeface="Cambria Math"/>
                                      </a:rPr>
                                      <m:t>𝐼</m:t>
                                    </m:r>
                                  </m:e>
                                  <m:sub>
                                    <m:r>
                                      <a:rPr lang="en-US" sz="2000" i="1">
                                        <a:latin typeface="Cambria Math"/>
                                      </a:rPr>
                                      <m:t>𝐵</m:t>
                                    </m:r>
                                  </m:sub>
                                </m:sSub>
                              </m:e>
                            </m:mr>
                            <m:mr>
                              <m:e>
                                <m:sSub>
                                  <m:sSubPr>
                                    <m:ctrlPr>
                                      <a:rPr lang="en-US" sz="2000" i="1">
                                        <a:latin typeface="Cambria Math"/>
                                      </a:rPr>
                                    </m:ctrlPr>
                                  </m:sSubPr>
                                  <m:e>
                                    <m:r>
                                      <a:rPr lang="en-US" sz="2000" i="1">
                                        <a:latin typeface="Cambria Math"/>
                                      </a:rPr>
                                      <m:t>𝐼</m:t>
                                    </m:r>
                                  </m:e>
                                  <m:sub>
                                    <m:r>
                                      <a:rPr lang="en-US" sz="2000" i="1">
                                        <a:latin typeface="Cambria Math"/>
                                      </a:rPr>
                                      <m:t>𝐶</m:t>
                                    </m:r>
                                  </m:sub>
                                </m:sSub>
                              </m:e>
                            </m:mr>
                          </m:m>
                        </m:e>
                      </m:d>
                      <m:r>
                        <a:rPr lang="en-US" sz="2000" i="1">
                          <a:latin typeface="Cambria Math"/>
                        </a:rPr>
                        <m:t>=</m:t>
                      </m:r>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𝑛</m:t>
                              </m:r>
                            </m:e>
                            <m:sub>
                              <m:r>
                                <a:rPr lang="en-US" sz="2000" i="1">
                                  <a:latin typeface="Cambria Math"/>
                                </a:rPr>
                                <m:t>𝑡</m:t>
                              </m:r>
                            </m:sub>
                          </m:sSub>
                        </m:den>
                      </m:f>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1</m:t>
                                </m:r>
                              </m:e>
                              <m:e>
                                <m:r>
                                  <a:rPr lang="en-US" sz="2000" i="1">
                                    <a:latin typeface="Cambria Math"/>
                                  </a:rPr>
                                  <m:t>1</m:t>
                                </m:r>
                              </m:e>
                              <m:e>
                                <m:r>
                                  <a:rPr lang="en-US" sz="2000" i="1">
                                    <a:latin typeface="Cambria Math"/>
                                  </a:rPr>
                                  <m:t>0</m:t>
                                </m:r>
                              </m:e>
                            </m:mr>
                            <m:mr>
                              <m:e>
                                <m:r>
                                  <a:rPr lang="en-US" sz="2000" i="1">
                                    <a:latin typeface="Cambria Math"/>
                                  </a:rPr>
                                  <m:t>0</m:t>
                                </m:r>
                              </m:e>
                              <m:e>
                                <m:r>
                                  <a:rPr lang="en-US" sz="2000" i="1">
                                    <a:latin typeface="Cambria Math"/>
                                  </a:rPr>
                                  <m:t>0</m:t>
                                </m:r>
                              </m:e>
                              <m:e>
                                <m:r>
                                  <a:rPr lang="en-US" sz="2000" i="1">
                                    <a:latin typeface="Cambria Math"/>
                                  </a:rPr>
                                  <m:t>2</m:t>
                                </m:r>
                              </m:e>
                            </m:mr>
                            <m:mr>
                              <m:e>
                                <m:r>
                                  <a:rPr lang="en-US" sz="2000" i="1">
                                    <a:latin typeface="Cambria Math"/>
                                  </a:rPr>
                                  <m:t>0</m:t>
                                </m:r>
                              </m:e>
                              <m:e>
                                <m:r>
                                  <a:rPr lang="en-US" sz="2000" i="1">
                                    <a:latin typeface="Cambria Math"/>
                                  </a:rPr>
                                  <m:t>0</m:t>
                                </m:r>
                              </m:e>
                              <m:e>
                                <m:r>
                                  <a:rPr lang="en-US" sz="2000" i="1">
                                    <a:latin typeface="Cambria Math"/>
                                  </a:rPr>
                                  <m:t>0</m:t>
                                </m:r>
                              </m:e>
                            </m:mr>
                          </m:m>
                          <m:r>
                            <a:rPr lang="en-US" sz="2000" i="1">
                              <a:latin typeface="Cambria Math"/>
                            </a:rPr>
                            <m:t>    </m:t>
                          </m:r>
                          <m:m>
                            <m:mPr>
                              <m:mcs>
                                <m:mc>
                                  <m:mcPr>
                                    <m:count m:val="1"/>
                                    <m:mcJc m:val="center"/>
                                  </m:mcPr>
                                </m:mc>
                              </m:mcs>
                              <m:ctrlPr>
                                <a:rPr lang="en-US" sz="2000" i="1">
                                  <a:latin typeface="Cambria Math"/>
                                </a:rPr>
                              </m:ctrlPr>
                            </m:mPr>
                            <m:mr>
                              <m:e>
                                <m:r>
                                  <a:rPr lang="en-US" sz="2000" i="1">
                                    <a:latin typeface="Cambria Math"/>
                                  </a:rPr>
                                  <m:t>0</m:t>
                                </m:r>
                              </m:e>
                            </m:mr>
                            <m:mr>
                              <m:e>
                                <m:r>
                                  <a:rPr lang="en-US" sz="2000" i="1">
                                    <a:latin typeface="Cambria Math"/>
                                  </a:rPr>
                                  <m:t>0</m:t>
                                </m:r>
                              </m:e>
                            </m:mr>
                            <m:mr>
                              <m:e>
                                <m:r>
                                  <a:rPr lang="en-US" sz="2000" i="1">
                                    <a:latin typeface="Cambria Math"/>
                                  </a:rPr>
                                  <m:t>0</m:t>
                                </m:r>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𝑎𝑛</m:t>
                                    </m:r>
                                  </m:sub>
                                </m:sSub>
                              </m:e>
                            </m:mr>
                            <m:mr>
                              <m:e>
                                <m:sSub>
                                  <m:sSubPr>
                                    <m:ctrlPr>
                                      <a:rPr lang="en-US" sz="2000" i="1">
                                        <a:latin typeface="Cambria Math"/>
                                      </a:rPr>
                                    </m:ctrlPr>
                                  </m:sSubPr>
                                  <m:e>
                                    <m:r>
                                      <a:rPr lang="en-US" sz="2000" i="1">
                                        <a:latin typeface="Cambria Math"/>
                                      </a:rPr>
                                      <m:t>𝐼</m:t>
                                    </m:r>
                                  </m:e>
                                  <m:sub>
                                    <m:r>
                                      <a:rPr lang="en-US" sz="2000" i="1">
                                        <a:latin typeface="Cambria Math"/>
                                      </a:rPr>
                                      <m:t>𝑛𝑏</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𝑐𝑏</m:t>
                                          </m:r>
                                        </m:sub>
                                      </m:sSub>
                                    </m:e>
                                  </m:mr>
                                  <m:mr>
                                    <m:e>
                                      <m:sSub>
                                        <m:sSubPr>
                                          <m:ctrlPr>
                                            <a:rPr lang="en-US" sz="2000" i="1">
                                              <a:latin typeface="Cambria Math"/>
                                            </a:rPr>
                                          </m:ctrlPr>
                                        </m:sSubPr>
                                        <m:e>
                                          <m:r>
                                            <a:rPr lang="en-US" sz="2000" i="1">
                                              <a:latin typeface="Cambria Math"/>
                                            </a:rPr>
                                            <m:t>𝐼</m:t>
                                          </m:r>
                                        </m:e>
                                        <m:sub>
                                          <m:r>
                                            <a:rPr lang="en-US" sz="2000" i="1">
                                              <a:latin typeface="Cambria Math"/>
                                            </a:rPr>
                                            <m:t>𝑎𝑐</m:t>
                                          </m:r>
                                        </m:sub>
                                      </m:sSub>
                                    </m:e>
                                  </m:mr>
                                </m:m>
                              </m:e>
                            </m:mr>
                          </m:m>
                        </m:e>
                      </m:d>
                    </m:oMath>
                  </m:oMathPara>
                </a14:m>
                <a:endParaRPr lang="en-US" sz="2000" i="1" dirty="0" smtClean="0">
                  <a:latin typeface="Times New Roman" pitchFamily="18" charset="0"/>
                  <a:cs typeface="Times New Roman" pitchFamily="18" charset="0"/>
                </a:endParaRPr>
              </a:p>
              <a:p>
                <a:pPr algn="just"/>
                <a:endParaRPr lang="en-US" sz="2000" i="1" dirty="0" smtClean="0">
                  <a:latin typeface="Times New Roman" pitchFamily="18" charset="0"/>
                  <a:cs typeface="Times New Roman" pitchFamily="18" charset="0"/>
                </a:endParaRPr>
              </a:p>
              <a:p>
                <a:pPr algn="just"/>
                <a:r>
                  <a:rPr lang="en-US" sz="2000" dirty="0" smtClean="0">
                    <a:latin typeface="Times New Roman" pitchFamily="18" charset="0"/>
                    <a:cs typeface="Times New Roman" pitchFamily="18" charset="0"/>
                  </a:rPr>
                  <a:t>			</a:t>
                </a:r>
              </a:p>
              <a:p>
                <a:pPr algn="just"/>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r>
                          <a:rPr lang="en-US" sz="2000" i="1">
                            <a:latin typeface="Cambria Math"/>
                          </a:rPr>
                          <m:t>𝑁</m:t>
                        </m:r>
                      </m:e>
                    </m:d>
                    <m:r>
                      <a:rPr lang="en-US" sz="2000" i="1">
                        <a:latin typeface="Cambria Math"/>
                      </a:rPr>
                      <m:t>=</m:t>
                    </m:r>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𝑛</m:t>
                            </m:r>
                          </m:e>
                          <m:sub>
                            <m:r>
                              <a:rPr lang="en-US" sz="2000" i="1">
                                <a:latin typeface="Cambria Math"/>
                              </a:rPr>
                              <m:t>𝑡</m:t>
                            </m:r>
                          </m:sub>
                        </m:sSub>
                      </m:den>
                    </m:f>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1</m:t>
                              </m:r>
                            </m:e>
                            <m:e>
                              <m:r>
                                <a:rPr lang="en-US" sz="2000" i="1">
                                  <a:latin typeface="Cambria Math"/>
                                </a:rPr>
                                <m:t>1</m:t>
                              </m:r>
                            </m:e>
                            <m:e>
                              <m:r>
                                <a:rPr lang="en-US" sz="2000" i="1">
                                  <a:latin typeface="Cambria Math"/>
                                </a:rPr>
                                <m:t>0</m:t>
                              </m:r>
                            </m:e>
                          </m:mr>
                          <m:mr>
                            <m:e>
                              <m:r>
                                <a:rPr lang="en-US" sz="2000" i="1">
                                  <a:latin typeface="Cambria Math"/>
                                </a:rPr>
                                <m:t>0</m:t>
                              </m:r>
                            </m:e>
                            <m:e>
                              <m:r>
                                <a:rPr lang="en-US" sz="2000" i="1">
                                  <a:latin typeface="Cambria Math"/>
                                </a:rPr>
                                <m:t>0</m:t>
                              </m:r>
                            </m:e>
                            <m:e>
                              <m:r>
                                <a:rPr lang="en-US" sz="2000" i="1">
                                  <a:latin typeface="Cambria Math"/>
                                </a:rPr>
                                <m:t>2</m:t>
                              </m:r>
                            </m:e>
                          </m:mr>
                          <m:mr>
                            <m:e>
                              <m:r>
                                <a:rPr lang="en-US" sz="2000" i="1">
                                  <a:latin typeface="Cambria Math"/>
                                </a:rPr>
                                <m:t>0</m:t>
                              </m:r>
                            </m:e>
                            <m:e>
                              <m:r>
                                <a:rPr lang="en-US" sz="2000" i="1">
                                  <a:latin typeface="Cambria Math"/>
                                </a:rPr>
                                <m:t>0</m:t>
                              </m:r>
                            </m:e>
                            <m:e>
                              <m:r>
                                <a:rPr lang="en-US" sz="2000" i="1">
                                  <a:latin typeface="Cambria Math"/>
                                </a:rPr>
                                <m:t>0</m:t>
                              </m:r>
                            </m:e>
                          </m:mr>
                        </m:m>
                        <m:r>
                          <a:rPr lang="en-US" sz="2000" i="1">
                            <a:latin typeface="Cambria Math"/>
                          </a:rPr>
                          <m:t>    </m:t>
                        </m:r>
                        <m:m>
                          <m:mPr>
                            <m:mcs>
                              <m:mc>
                                <m:mcPr>
                                  <m:count m:val="1"/>
                                  <m:mcJc m:val="center"/>
                                </m:mcPr>
                              </m:mc>
                            </m:mcs>
                            <m:ctrlPr>
                              <a:rPr lang="en-US" sz="2000" i="1">
                                <a:latin typeface="Cambria Math"/>
                              </a:rPr>
                            </m:ctrlPr>
                          </m:mPr>
                          <m:mr>
                            <m:e>
                              <m:r>
                                <a:rPr lang="en-US" sz="2000" i="1">
                                  <a:latin typeface="Cambria Math"/>
                                </a:rPr>
                                <m:t>0</m:t>
                              </m:r>
                            </m:e>
                          </m:mr>
                          <m:mr>
                            <m:e>
                              <m:r>
                                <a:rPr lang="en-US" sz="2000" i="1">
                                  <a:latin typeface="Cambria Math"/>
                                </a:rPr>
                                <m:t>0</m:t>
                              </m:r>
                            </m:e>
                          </m:mr>
                          <m:mr>
                            <m:e>
                              <m:r>
                                <a:rPr lang="en-US" sz="2000" i="1">
                                  <a:latin typeface="Cambria Math"/>
                                </a:rPr>
                                <m:t>0</m:t>
                              </m:r>
                            </m:e>
                          </m:mr>
                        </m:m>
                      </m:e>
                    </m:d>
                  </m:oMath>
                </a14:m>
                <a:r>
                  <a:rPr lang="en-US" sz="2000" dirty="0" smtClean="0">
                    <a:latin typeface="Times New Roman" pitchFamily="18" charset="0"/>
                    <a:cs typeface="Times New Roman" pitchFamily="18" charset="0"/>
                  </a:rPr>
                  <a:t>		(202)</a:t>
                </a:r>
                <a:endParaRPr lang="en-US" sz="2000" dirty="0">
                  <a:latin typeface="Times New Roman" pitchFamily="18" charset="0"/>
                  <a:cs typeface="Times New Roman" pitchFamily="18" charset="0"/>
                </a:endParaRPr>
              </a:p>
            </p:txBody>
          </p:sp>
        </mc:Choice>
        <mc:Fallback>
          <p:sp>
            <p:nvSpPr>
              <p:cNvPr id="5" name="Rectangle 4"/>
              <p:cNvSpPr>
                <a:spLocks noRot="1" noChangeAspect="1" noMove="1" noResize="1" noEditPoints="1" noAdjustHandles="1" noChangeArrowheads="1" noChangeShapeType="1" noTextEdit="1"/>
              </p:cNvSpPr>
              <p:nvPr/>
            </p:nvSpPr>
            <p:spPr>
              <a:xfrm>
                <a:off x="533400" y="1914471"/>
                <a:ext cx="8153400" cy="4181529"/>
              </a:xfrm>
              <a:prstGeom prst="rect">
                <a:avLst/>
              </a:prstGeom>
              <a:blipFill rotWithShape="1">
                <a:blip r:embed="rId2"/>
                <a:stretch>
                  <a:fillRect l="-1047"/>
                </a:stretch>
              </a:blipFill>
            </p:spPr>
            <p:txBody>
              <a:bodyPr/>
              <a:lstStyle/>
              <a:p>
                <a:r>
                  <a:rPr lang="en-US">
                    <a:noFill/>
                  </a:rPr>
                  <a:t> </a:t>
                </a:r>
              </a:p>
            </p:txBody>
          </p:sp>
        </mc:Fallback>
      </mc:AlternateContent>
      <p:sp>
        <p:nvSpPr>
          <p:cNvPr id="2" name="Slide Number Placeholder 1"/>
          <p:cNvSpPr>
            <a:spLocks noGrp="1"/>
          </p:cNvSpPr>
          <p:nvPr>
            <p:ph type="sldNum" sz="quarter" idx="12"/>
          </p:nvPr>
        </p:nvSpPr>
        <p:spPr/>
        <p:txBody>
          <a:bodyPr/>
          <a:lstStyle/>
          <a:p>
            <a:fld id="{B6F15528-21DE-4FAA-801E-634DDDAF4B2B}" type="slidenum">
              <a:rPr lang="en-US" smtClean="0"/>
              <a:pPr/>
              <a:t>244</a:t>
            </a:fld>
            <a:endParaRPr lang="en-US"/>
          </a:p>
        </p:txBody>
      </p:sp>
      <p:sp>
        <p:nvSpPr>
          <p:cNvPr id="6" name="TextBox 5"/>
          <p:cNvSpPr txBox="1"/>
          <p:nvPr/>
        </p:nvSpPr>
        <p:spPr>
          <a:xfrm>
            <a:off x="0" y="381000"/>
            <a:ext cx="9144000" cy="1015663"/>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a:t>
            </a:r>
            <a:r>
              <a:rPr lang="en-US" sz="3200" dirty="0" smtClean="0">
                <a:latin typeface="Times New Roman" pitchFamily="18" charset="0"/>
                <a:cs typeface="Times New Roman" pitchFamily="18" charset="0"/>
              </a:rPr>
              <a:t>Transformer</a:t>
            </a:r>
          </a:p>
          <a:p>
            <a:pPr lvl="1"/>
            <a:r>
              <a:rPr lang="en-US" sz="2800" dirty="0">
                <a:latin typeface="Times New Roman" pitchFamily="18" charset="0"/>
                <a:cs typeface="Times New Roman" pitchFamily="18" charset="0"/>
              </a:rPr>
              <a:t>Leading Open Wye-Open Delta Transformer Connection</a:t>
            </a:r>
          </a:p>
        </p:txBody>
      </p:sp>
    </p:spTree>
    <p:extLst>
      <p:ext uri="{BB962C8B-B14F-4D97-AF65-F5344CB8AC3E}">
        <p14:creationId xmlns:p14="http://schemas.microsoft.com/office/powerpoint/2010/main" val="2104292820"/>
      </p:ext>
    </p:extLst>
  </p:cSld>
  <p:clrMapOvr>
    <a:masterClrMapping/>
  </p:clrMapOvr>
  <p:timing>
    <p:tnLst>
      <p:par>
        <p:cTn id="1" dur="indefinite" restart="never" nodeType="tmRoot"/>
      </p:par>
    </p:tn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mc:Choice xmlns:a14="http://schemas.microsoft.com/office/drawing/2010/main" Requires="a14">
          <p:sp>
            <p:nvSpPr>
              <p:cNvPr id="7" name="TextBox 6"/>
              <p:cNvSpPr txBox="1"/>
              <p:nvPr/>
            </p:nvSpPr>
            <p:spPr>
              <a:xfrm>
                <a:off x="609600" y="1729225"/>
                <a:ext cx="8305800" cy="4747775"/>
              </a:xfrm>
              <a:prstGeom prst="rect">
                <a:avLst/>
              </a:prstGeom>
              <a:noFill/>
            </p:spPr>
            <p:txBody>
              <a:bodyPr wrap="square" rtlCol="0">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Going </a:t>
                </a:r>
                <a:r>
                  <a:rPr lang="en-US" sz="2400" dirty="0" smtClean="0">
                    <a:latin typeface="Times New Roman" pitchFamily="18" charset="0"/>
                    <a:cs typeface="Times New Roman" pitchFamily="18" charset="0"/>
                  </a:rPr>
                  <a:t>from the primary ideal transformer voltages to the secondary ideal voltages (forward sweep), the voltages are related by:</a:t>
                </a:r>
                <a:endParaRPr lang="en-US" sz="2400" dirty="0">
                  <a:latin typeface="Times New Roman" pitchFamily="18" charset="0"/>
                  <a:cs typeface="Times New Roman" pitchFamily="18" charset="0"/>
                </a:endParaRPr>
              </a:p>
              <a:p>
                <a:pPr marL="742950" lvl="1" indent="-285750">
                  <a:buFont typeface="Arial" pitchFamily="34" charset="0"/>
                  <a:buChar char="•"/>
                </a:pPr>
                <a:endParaRPr lang="en-US" sz="2400" b="1" dirty="0">
                  <a:solidFill>
                    <a:srgbClr val="FF0000"/>
                  </a:solidFill>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𝑉𝑡</m:t>
                                  </m:r>
                                </m:e>
                                <m:sub>
                                  <m:r>
                                    <a:rPr lang="en-US" sz="2000" i="1">
                                      <a:latin typeface="Cambria Math"/>
                                    </a:rPr>
                                    <m:t>𝑎𝑛</m:t>
                                  </m:r>
                                </m:sub>
                              </m:sSub>
                            </m:e>
                          </m:mr>
                          <m:mr>
                            <m:e>
                              <m:sSub>
                                <m:sSubPr>
                                  <m:ctrlPr>
                                    <a:rPr lang="en-US" sz="2000" i="1">
                                      <a:latin typeface="Cambria Math"/>
                                    </a:rPr>
                                  </m:ctrlPr>
                                </m:sSubPr>
                                <m:e>
                                  <m:r>
                                    <a:rPr lang="en-US" sz="2000" i="1">
                                      <a:latin typeface="Cambria Math"/>
                                    </a:rPr>
                                    <m:t>𝑉𝑡</m:t>
                                  </m:r>
                                </m:e>
                                <m:sub>
                                  <m:r>
                                    <a:rPr lang="en-US" sz="2000" i="1">
                                      <a:latin typeface="Cambria Math"/>
                                    </a:rPr>
                                    <m:t>𝑛𝑏</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𝑉𝑡</m:t>
                                        </m:r>
                                      </m:e>
                                      <m:sub>
                                        <m:r>
                                          <a:rPr lang="en-US" sz="2000" i="1">
                                            <a:latin typeface="Cambria Math"/>
                                          </a:rPr>
                                          <m:t>𝑐𝑏</m:t>
                                        </m:r>
                                      </m:sub>
                                    </m:sSub>
                                  </m:e>
                                </m:mr>
                                <m:mr>
                                  <m:e>
                                    <m:sSub>
                                      <m:sSubPr>
                                        <m:ctrlPr>
                                          <a:rPr lang="en-US" sz="2000" i="1">
                                            <a:latin typeface="Cambria Math"/>
                                          </a:rPr>
                                        </m:ctrlPr>
                                      </m:sSubPr>
                                      <m:e>
                                        <m:r>
                                          <a:rPr lang="en-US" sz="2000" i="1">
                                            <a:latin typeface="Cambria Math"/>
                                          </a:rPr>
                                          <m:t>𝑉𝑡</m:t>
                                        </m:r>
                                      </m:e>
                                      <m:sub>
                                        <m:r>
                                          <a:rPr lang="en-US" sz="2000" i="1">
                                            <a:latin typeface="Cambria Math"/>
                                          </a:rPr>
                                          <m:t>𝑎𝑐</m:t>
                                        </m:r>
                                      </m:sub>
                                    </m:sSub>
                                  </m:e>
                                </m:mr>
                              </m:m>
                            </m:e>
                          </m:mr>
                        </m:m>
                      </m:e>
                    </m:d>
                    <m:r>
                      <a:rPr lang="en-US" sz="2000" i="1">
                        <a:latin typeface="Cambria Math"/>
                      </a:rPr>
                      <m:t>=</m:t>
                    </m:r>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𝑛</m:t>
                            </m:r>
                          </m:e>
                          <m:sub>
                            <m:r>
                              <a:rPr lang="en-US" sz="2000" i="1">
                                <a:latin typeface="Cambria Math"/>
                              </a:rPr>
                              <m:t>𝑡</m:t>
                            </m:r>
                          </m:sub>
                        </m:sSub>
                      </m:den>
                    </m:f>
                    <m:r>
                      <a:rPr lang="en-US" sz="2000" i="1">
                        <a:latin typeface="Cambria Math"/>
                      </a:rPr>
                      <m:t>∙</m:t>
                    </m:r>
                    <m:d>
                      <m:dPr>
                        <m:begChr m:val="["/>
                        <m:endChr m:val="]"/>
                        <m:ctrlPr>
                          <a:rPr lang="en-US" sz="2000" i="1">
                            <a:latin typeface="Cambria Math"/>
                          </a:rPr>
                        </m:ctrlPr>
                      </m:dPr>
                      <m:e>
                        <m:m>
                          <m:mPr>
                            <m:mcs>
                              <m:mc>
                                <m:mcPr>
                                  <m:count m:val="1"/>
                                  <m:mcJc m:val="center"/>
                                </m:mcPr>
                              </m:mc>
                            </m:mcs>
                            <m:ctrlPr>
                              <a:rPr lang="en-US" sz="2000" i="1">
                                <a:latin typeface="Cambria Math"/>
                              </a:rPr>
                            </m:ctrlPr>
                          </m:mPr>
                          <m:mr>
                            <m:e>
                              <m:r>
                                <a:rPr lang="en-US" sz="2000" i="1">
                                  <a:latin typeface="Cambria Math"/>
                                </a:rPr>
                                <m:t>1</m:t>
                              </m:r>
                            </m:e>
                          </m:mr>
                          <m:mr>
                            <m:e>
                              <m:r>
                                <a:rPr lang="en-US" sz="2000" i="1">
                                  <a:latin typeface="Cambria Math"/>
                                </a:rPr>
                                <m:t>1</m:t>
                              </m:r>
                            </m:e>
                          </m:mr>
                          <m:mr>
                            <m:e>
                              <m:m>
                                <m:mPr>
                                  <m:mcs>
                                    <m:mc>
                                      <m:mcPr>
                                        <m:count m:val="1"/>
                                        <m:mcJc m:val="center"/>
                                      </m:mcPr>
                                    </m:mc>
                                  </m:mcs>
                                  <m:ctrlPr>
                                    <a:rPr lang="en-US" sz="2000" i="1">
                                      <a:latin typeface="Cambria Math"/>
                                    </a:rPr>
                                  </m:ctrlPr>
                                </m:mPr>
                                <m:mr>
                                  <m:e>
                                    <m:r>
                                      <a:rPr lang="en-US" sz="2000" i="1">
                                        <a:latin typeface="Cambria Math"/>
                                      </a:rPr>
                                      <m:t>0</m:t>
                                    </m:r>
                                  </m:e>
                                </m:mr>
                                <m:mr>
                                  <m:e>
                                    <m:r>
                                      <a:rPr lang="en-US" sz="2000" i="1">
                                        <a:latin typeface="Cambria Math"/>
                                      </a:rPr>
                                      <m:t>0</m:t>
                                    </m:r>
                                  </m:e>
                                </m:mr>
                              </m:m>
                            </m:e>
                          </m:mr>
                        </m:m>
                        <m:r>
                          <a:rPr lang="en-US" sz="2000" i="1">
                            <a:latin typeface="Cambria Math"/>
                          </a:rPr>
                          <m:t>    </m:t>
                        </m:r>
                        <m:m>
                          <m:mPr>
                            <m:mcs>
                              <m:mc>
                                <m:mcPr>
                                  <m:count m:val="1"/>
                                  <m:mcJc m:val="center"/>
                                </m:mcPr>
                              </m:mc>
                            </m:mcs>
                            <m:ctrlPr>
                              <a:rPr lang="en-US" sz="2000" i="1">
                                <a:latin typeface="Cambria Math"/>
                              </a:rPr>
                            </m:ctrlPr>
                          </m:mPr>
                          <m:mr>
                            <m:e>
                              <m:r>
                                <a:rPr lang="en-US" sz="2000" i="1">
                                  <a:latin typeface="Cambria Math"/>
                                </a:rPr>
                                <m:t>0</m:t>
                              </m:r>
                            </m:e>
                          </m:mr>
                          <m:mr>
                            <m:e>
                              <m:r>
                                <a:rPr lang="en-US" sz="2000" i="1">
                                  <a:latin typeface="Cambria Math"/>
                                </a:rPr>
                                <m:t>0</m:t>
                              </m:r>
                            </m:e>
                          </m:mr>
                          <m:mr>
                            <m:e>
                              <m:m>
                                <m:mPr>
                                  <m:mcs>
                                    <m:mc>
                                      <m:mcPr>
                                        <m:count m:val="1"/>
                                        <m:mcJc m:val="center"/>
                                      </m:mcPr>
                                    </m:mc>
                                  </m:mcs>
                                  <m:ctrlPr>
                                    <a:rPr lang="en-US" sz="2000" i="1">
                                      <a:latin typeface="Cambria Math"/>
                                    </a:rPr>
                                  </m:ctrlPr>
                                </m:mPr>
                                <m:mr>
                                  <m:e>
                                    <m:r>
                                      <a:rPr lang="en-US" sz="2000" i="1">
                                        <a:latin typeface="Cambria Math"/>
                                      </a:rPr>
                                      <m:t>2</m:t>
                                    </m:r>
                                  </m:e>
                                </m:mr>
                                <m:mr>
                                  <m:e>
                                    <m:r>
                                      <a:rPr lang="en-US" sz="2000" i="1">
                                        <a:latin typeface="Cambria Math"/>
                                      </a:rPr>
                                      <m:t>0</m:t>
                                    </m:r>
                                  </m:e>
                                </m:mr>
                              </m:m>
                            </m:e>
                          </m:mr>
                        </m:m>
                        <m:r>
                          <a:rPr lang="en-US" sz="2000" i="1">
                            <a:latin typeface="Cambria Math"/>
                          </a:rPr>
                          <m:t>   </m:t>
                        </m:r>
                        <m:m>
                          <m:mPr>
                            <m:mcs>
                              <m:mc>
                                <m:mcPr>
                                  <m:count m:val="1"/>
                                  <m:mcJc m:val="center"/>
                                </m:mcPr>
                              </m:mc>
                            </m:mcs>
                            <m:ctrlPr>
                              <a:rPr lang="en-US" sz="2000" i="1">
                                <a:latin typeface="Cambria Math"/>
                              </a:rPr>
                            </m:ctrlPr>
                          </m:mPr>
                          <m:mr>
                            <m:e>
                              <m:r>
                                <a:rPr lang="en-US" sz="2000" i="1">
                                  <a:latin typeface="Cambria Math"/>
                                </a:rPr>
                                <m:t>0</m:t>
                              </m:r>
                            </m:e>
                          </m:mr>
                          <m:mr>
                            <m:e>
                              <m:r>
                                <a:rPr lang="en-US" sz="2000" i="1">
                                  <a:latin typeface="Cambria Math"/>
                                </a:rPr>
                                <m:t>0</m:t>
                              </m:r>
                            </m:e>
                          </m:mr>
                          <m:mr>
                            <m:e>
                              <m:m>
                                <m:mPr>
                                  <m:mcs>
                                    <m:mc>
                                      <m:mcPr>
                                        <m:count m:val="1"/>
                                        <m:mcJc m:val="center"/>
                                      </m:mcPr>
                                    </m:mc>
                                  </m:mcs>
                                  <m:ctrlPr>
                                    <a:rPr lang="en-US" sz="2000" i="1">
                                      <a:latin typeface="Cambria Math"/>
                                    </a:rPr>
                                  </m:ctrlPr>
                                </m:mPr>
                                <m:mr>
                                  <m:e>
                                    <m:r>
                                      <a:rPr lang="en-US" sz="2000" i="1">
                                        <a:latin typeface="Cambria Math"/>
                                      </a:rPr>
                                      <m:t>0</m:t>
                                    </m:r>
                                  </m:e>
                                </m:mr>
                                <m:mr>
                                  <m:e>
                                    <m:r>
                                      <a:rPr lang="en-US" sz="2000" i="1">
                                        <a:latin typeface="Cambria Math"/>
                                      </a:rPr>
                                      <m:t>0</m:t>
                                    </m:r>
                                  </m:e>
                                </m:mr>
                              </m:m>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𝑉𝑇</m:t>
                                  </m:r>
                                </m:e>
                                <m:sub>
                                  <m:r>
                                    <a:rPr lang="en-US" sz="2000" i="1">
                                      <a:latin typeface="Cambria Math"/>
                                    </a:rPr>
                                    <m:t>𝐴𝑁</m:t>
                                  </m:r>
                                </m:sub>
                              </m:sSub>
                            </m:e>
                          </m:mr>
                          <m:mr>
                            <m:e>
                              <m:sSub>
                                <m:sSubPr>
                                  <m:ctrlPr>
                                    <a:rPr lang="en-US" sz="2000" i="1">
                                      <a:latin typeface="Cambria Math"/>
                                    </a:rPr>
                                  </m:ctrlPr>
                                </m:sSubPr>
                                <m:e>
                                  <m:r>
                                    <a:rPr lang="en-US" sz="2000" i="1">
                                      <a:latin typeface="Cambria Math"/>
                                    </a:rPr>
                                    <m:t>𝑉𝑇</m:t>
                                  </m:r>
                                </m:e>
                                <m:sub>
                                  <m:r>
                                    <a:rPr lang="en-US" sz="2000" i="1">
                                      <a:latin typeface="Cambria Math"/>
                                    </a:rPr>
                                    <m:t>𝐵𝑁</m:t>
                                  </m:r>
                                </m:sub>
                              </m:sSub>
                            </m:e>
                          </m:mr>
                          <m:mr>
                            <m:e>
                              <m:sSub>
                                <m:sSubPr>
                                  <m:ctrlPr>
                                    <a:rPr lang="en-US" sz="2000" i="1">
                                      <a:latin typeface="Cambria Math"/>
                                    </a:rPr>
                                  </m:ctrlPr>
                                </m:sSubPr>
                                <m:e>
                                  <m:r>
                                    <a:rPr lang="en-US" sz="2000" i="1">
                                      <a:latin typeface="Cambria Math"/>
                                    </a:rPr>
                                    <m:t>𝑉𝑇</m:t>
                                  </m:r>
                                </m:e>
                                <m:sub>
                                  <m:r>
                                    <a:rPr lang="en-US" sz="2000" i="1">
                                      <a:latin typeface="Cambria Math"/>
                                    </a:rPr>
                                    <m:t>𝐶𝑁</m:t>
                                  </m:r>
                                </m:sub>
                              </m:sSub>
                            </m:e>
                          </m:mr>
                        </m:m>
                      </m:e>
                    </m:d>
                  </m:oMath>
                </a14:m>
                <a:endParaRPr lang="en-US" sz="2000" dirty="0" smtClean="0">
                  <a:latin typeface="Times New Roman" pitchFamily="18" charset="0"/>
                  <a:cs typeface="Times New Roman" pitchFamily="18" charset="0"/>
                </a:endParaRPr>
              </a:p>
              <a:p>
                <a:pPr algn="just"/>
                <a:endParaRPr lang="en-US" sz="2000" dirty="0">
                  <a:latin typeface="Times New Roman" pitchFamily="18" charset="0"/>
                  <a:cs typeface="Times New Roman" pitchFamily="18" charset="0"/>
                </a:endParaRPr>
              </a:p>
              <a:p>
                <a:pPr algn="just"/>
                <a:r>
                  <a:rPr lang="en-US" sz="20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r>
                          <a:rPr lang="en-US" sz="2000" i="1">
                            <a:latin typeface="Cambria Math"/>
                          </a:rPr>
                          <m:t>𝐷𝑡</m:t>
                        </m:r>
                      </m:e>
                    </m:d>
                    <m:r>
                      <a:rPr lang="en-US" sz="2000" i="1">
                        <a:latin typeface="Cambria Math"/>
                      </a:rPr>
                      <m:t>=</m:t>
                    </m:r>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𝑛</m:t>
                            </m:r>
                          </m:e>
                          <m:sub>
                            <m:r>
                              <a:rPr lang="en-US" sz="2000" i="1">
                                <a:latin typeface="Cambria Math"/>
                              </a:rPr>
                              <m:t>𝑡</m:t>
                            </m:r>
                          </m:sub>
                        </m:sSub>
                      </m:den>
                    </m:f>
                    <m:r>
                      <a:rPr lang="en-US" sz="2000" i="1">
                        <a:latin typeface="Cambria Math"/>
                      </a:rPr>
                      <m:t>∙</m:t>
                    </m:r>
                    <m:d>
                      <m:dPr>
                        <m:begChr m:val="["/>
                        <m:endChr m:val="]"/>
                        <m:ctrlPr>
                          <a:rPr lang="en-US" sz="2000" i="1">
                            <a:latin typeface="Cambria Math"/>
                          </a:rPr>
                        </m:ctrlPr>
                      </m:dPr>
                      <m:e>
                        <m:m>
                          <m:mPr>
                            <m:mcs>
                              <m:mc>
                                <m:mcPr>
                                  <m:count m:val="1"/>
                                  <m:mcJc m:val="center"/>
                                </m:mcPr>
                              </m:mc>
                            </m:mcs>
                            <m:ctrlPr>
                              <a:rPr lang="en-US" sz="2000" i="1">
                                <a:latin typeface="Cambria Math"/>
                              </a:rPr>
                            </m:ctrlPr>
                          </m:mPr>
                          <m:mr>
                            <m:e>
                              <m:r>
                                <a:rPr lang="en-US" sz="2000" i="1">
                                  <a:latin typeface="Cambria Math"/>
                                </a:rPr>
                                <m:t>1</m:t>
                              </m:r>
                            </m:e>
                          </m:mr>
                          <m:mr>
                            <m:e>
                              <m:r>
                                <a:rPr lang="en-US" sz="2000" i="1">
                                  <a:latin typeface="Cambria Math"/>
                                </a:rPr>
                                <m:t>1</m:t>
                              </m:r>
                            </m:e>
                          </m:mr>
                          <m:mr>
                            <m:e>
                              <m:m>
                                <m:mPr>
                                  <m:mcs>
                                    <m:mc>
                                      <m:mcPr>
                                        <m:count m:val="1"/>
                                        <m:mcJc m:val="center"/>
                                      </m:mcPr>
                                    </m:mc>
                                  </m:mcs>
                                  <m:ctrlPr>
                                    <a:rPr lang="en-US" sz="2000" i="1">
                                      <a:latin typeface="Cambria Math"/>
                                    </a:rPr>
                                  </m:ctrlPr>
                                </m:mPr>
                                <m:mr>
                                  <m:e>
                                    <m:r>
                                      <a:rPr lang="en-US" sz="2000" i="1">
                                        <a:latin typeface="Cambria Math"/>
                                      </a:rPr>
                                      <m:t>0</m:t>
                                    </m:r>
                                  </m:e>
                                </m:mr>
                                <m:mr>
                                  <m:e>
                                    <m:r>
                                      <a:rPr lang="en-US" sz="2000" i="1">
                                        <a:latin typeface="Cambria Math"/>
                                      </a:rPr>
                                      <m:t>0</m:t>
                                    </m:r>
                                  </m:e>
                                </m:mr>
                              </m:m>
                            </m:e>
                          </m:mr>
                        </m:m>
                        <m:r>
                          <a:rPr lang="en-US" sz="2000" i="1">
                            <a:latin typeface="Cambria Math"/>
                          </a:rPr>
                          <m:t>    </m:t>
                        </m:r>
                        <m:m>
                          <m:mPr>
                            <m:mcs>
                              <m:mc>
                                <m:mcPr>
                                  <m:count m:val="1"/>
                                  <m:mcJc m:val="center"/>
                                </m:mcPr>
                              </m:mc>
                            </m:mcs>
                            <m:ctrlPr>
                              <a:rPr lang="en-US" sz="2000" i="1">
                                <a:latin typeface="Cambria Math"/>
                              </a:rPr>
                            </m:ctrlPr>
                          </m:mPr>
                          <m:mr>
                            <m:e>
                              <m:r>
                                <a:rPr lang="en-US" sz="2000" i="1">
                                  <a:latin typeface="Cambria Math"/>
                                </a:rPr>
                                <m:t>0</m:t>
                              </m:r>
                            </m:e>
                          </m:mr>
                          <m:mr>
                            <m:e>
                              <m:r>
                                <a:rPr lang="en-US" sz="2000" i="1">
                                  <a:latin typeface="Cambria Math"/>
                                </a:rPr>
                                <m:t>0</m:t>
                              </m:r>
                            </m:e>
                          </m:mr>
                          <m:mr>
                            <m:e>
                              <m:m>
                                <m:mPr>
                                  <m:mcs>
                                    <m:mc>
                                      <m:mcPr>
                                        <m:count m:val="1"/>
                                        <m:mcJc m:val="center"/>
                                      </m:mcPr>
                                    </m:mc>
                                  </m:mcs>
                                  <m:ctrlPr>
                                    <a:rPr lang="en-US" sz="2000" i="1">
                                      <a:latin typeface="Cambria Math"/>
                                    </a:rPr>
                                  </m:ctrlPr>
                                </m:mPr>
                                <m:mr>
                                  <m:e>
                                    <m:r>
                                      <a:rPr lang="en-US" sz="2000" i="1">
                                        <a:latin typeface="Cambria Math"/>
                                      </a:rPr>
                                      <m:t>2</m:t>
                                    </m:r>
                                  </m:e>
                                </m:mr>
                                <m:mr>
                                  <m:e>
                                    <m:r>
                                      <a:rPr lang="en-US" sz="2000" i="1">
                                        <a:latin typeface="Cambria Math"/>
                                      </a:rPr>
                                      <m:t>0</m:t>
                                    </m:r>
                                  </m:e>
                                </m:mr>
                              </m:m>
                            </m:e>
                          </m:mr>
                        </m:m>
                        <m:r>
                          <a:rPr lang="en-US" sz="2000" i="1">
                            <a:latin typeface="Cambria Math"/>
                          </a:rPr>
                          <m:t>   </m:t>
                        </m:r>
                        <m:m>
                          <m:mPr>
                            <m:mcs>
                              <m:mc>
                                <m:mcPr>
                                  <m:count m:val="1"/>
                                  <m:mcJc m:val="center"/>
                                </m:mcPr>
                              </m:mc>
                            </m:mcs>
                            <m:ctrlPr>
                              <a:rPr lang="en-US" sz="2000" i="1">
                                <a:latin typeface="Cambria Math"/>
                              </a:rPr>
                            </m:ctrlPr>
                          </m:mPr>
                          <m:mr>
                            <m:e>
                              <m:r>
                                <a:rPr lang="en-US" sz="2000" i="1">
                                  <a:latin typeface="Cambria Math"/>
                                </a:rPr>
                                <m:t>0</m:t>
                              </m:r>
                            </m:e>
                          </m:mr>
                          <m:mr>
                            <m:e>
                              <m:r>
                                <a:rPr lang="en-US" sz="2000" i="1">
                                  <a:latin typeface="Cambria Math"/>
                                </a:rPr>
                                <m:t>0</m:t>
                              </m:r>
                            </m:e>
                          </m:mr>
                          <m:mr>
                            <m:e>
                              <m:m>
                                <m:mPr>
                                  <m:mcs>
                                    <m:mc>
                                      <m:mcPr>
                                        <m:count m:val="1"/>
                                        <m:mcJc m:val="center"/>
                                      </m:mcPr>
                                    </m:mc>
                                  </m:mcs>
                                  <m:ctrlPr>
                                    <a:rPr lang="en-US" sz="2000" i="1">
                                      <a:latin typeface="Cambria Math"/>
                                    </a:rPr>
                                  </m:ctrlPr>
                                </m:mPr>
                                <m:mr>
                                  <m:e>
                                    <m:r>
                                      <a:rPr lang="en-US" sz="2000" i="1">
                                        <a:latin typeface="Cambria Math"/>
                                      </a:rPr>
                                      <m:t>0</m:t>
                                    </m:r>
                                  </m:e>
                                </m:mr>
                                <m:mr>
                                  <m:e>
                                    <m:r>
                                      <a:rPr lang="en-US" sz="2000" i="1">
                                        <a:latin typeface="Cambria Math"/>
                                      </a:rPr>
                                      <m:t>0</m:t>
                                    </m:r>
                                  </m:e>
                                </m:mr>
                              </m:m>
                            </m:e>
                          </m:mr>
                        </m:m>
                      </m:e>
                    </m:d>
                  </m:oMath>
                </a14:m>
                <a:r>
                  <a:rPr lang="en-US" sz="2000" dirty="0" smtClean="0">
                    <a:latin typeface="Times New Roman" pitchFamily="18" charset="0"/>
                    <a:cs typeface="Times New Roman" pitchFamily="18" charset="0"/>
                  </a:rPr>
                  <a:t>			</a:t>
                </a:r>
                <a:r>
                  <a:rPr lang="en-US" sz="2000" dirty="0" smtClean="0">
                    <a:latin typeface="Times New Roman" pitchFamily="18" charset="0"/>
                    <a:cs typeface="Times New Roman" pitchFamily="18" charset="0"/>
                  </a:rPr>
                  <a:t>(</a:t>
                </a:r>
                <a:r>
                  <a:rPr lang="en-US" sz="2000" dirty="0" smtClean="0">
                    <a:latin typeface="Times New Roman" pitchFamily="18" charset="0"/>
                    <a:cs typeface="Times New Roman" pitchFamily="18" charset="0"/>
                  </a:rPr>
                  <a:t>203)</a:t>
                </a:r>
                <a:endParaRPr lang="en-US" sz="2000" dirty="0">
                  <a:latin typeface="Times New Roman" pitchFamily="18" charset="0"/>
                  <a:cs typeface="Times New Roman" pitchFamily="18" charset="0"/>
                </a:endParaRPr>
              </a:p>
              <a:p>
                <a:pPr marL="342900" lvl="2" indent="-342900"/>
                <a:endParaRPr lang="en-US" dirty="0" smtClean="0"/>
              </a:p>
              <a:p>
                <a:pPr marL="342900" lvl="2" indent="-342900"/>
                <a:endParaRPr lang="en-US" dirty="0" smtClean="0"/>
              </a:p>
            </p:txBody>
          </p:sp>
        </mc:Choice>
        <mc:Fallback>
          <p:sp>
            <p:nvSpPr>
              <p:cNvPr id="7" name="TextBox 6"/>
              <p:cNvSpPr txBox="1">
                <a:spLocks noRot="1" noChangeAspect="1" noMove="1" noResize="1" noEditPoints="1" noAdjustHandles="1" noChangeArrowheads="1" noChangeShapeType="1" noTextEdit="1"/>
              </p:cNvSpPr>
              <p:nvPr/>
            </p:nvSpPr>
            <p:spPr>
              <a:xfrm>
                <a:off x="609600" y="1729225"/>
                <a:ext cx="8305800" cy="4747775"/>
              </a:xfrm>
              <a:prstGeom prst="rect">
                <a:avLst/>
              </a:prstGeom>
              <a:blipFill rotWithShape="1">
                <a:blip r:embed="rId3"/>
                <a:stretch>
                  <a:fillRect l="-954" t="-1027"/>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245</a:t>
            </a:fld>
            <a:endParaRPr lang="en-US"/>
          </a:p>
        </p:txBody>
      </p:sp>
      <p:sp>
        <p:nvSpPr>
          <p:cNvPr id="8" name="TextBox 7"/>
          <p:cNvSpPr txBox="1"/>
          <p:nvPr/>
        </p:nvSpPr>
        <p:spPr>
          <a:xfrm>
            <a:off x="0" y="381000"/>
            <a:ext cx="9144000" cy="1015663"/>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a:t>
            </a:r>
            <a:r>
              <a:rPr lang="en-US" sz="3200" dirty="0" smtClean="0">
                <a:latin typeface="Times New Roman" pitchFamily="18" charset="0"/>
                <a:cs typeface="Times New Roman" pitchFamily="18" charset="0"/>
              </a:rPr>
              <a:t>Transformer</a:t>
            </a:r>
          </a:p>
          <a:p>
            <a:pPr lvl="1"/>
            <a:r>
              <a:rPr lang="en-US" sz="2800" dirty="0">
                <a:latin typeface="Times New Roman" pitchFamily="18" charset="0"/>
                <a:cs typeface="Times New Roman" pitchFamily="18" charset="0"/>
              </a:rPr>
              <a:t>Leading Open Wye-Open Delta Transformer Connection</a:t>
            </a:r>
          </a:p>
        </p:txBody>
      </p:sp>
    </p:spTree>
    <p:extLst>
      <p:ext uri="{BB962C8B-B14F-4D97-AF65-F5344CB8AC3E}">
        <p14:creationId xmlns:p14="http://schemas.microsoft.com/office/powerpoint/2010/main" val="4197981523"/>
      </p:ext>
    </p:extLst>
  </p:cSld>
  <p:clrMapOvr>
    <a:masterClrMapping/>
  </p:clrMapOvr>
  <p:timing>
    <p:tnLst>
      <p:par>
        <p:cTn id="1" dur="indefinite" restart="never" nodeType="tmRoot"/>
      </p:par>
    </p:tn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Rectangle 1"/>
              <p:cNvSpPr/>
              <p:nvPr/>
            </p:nvSpPr>
            <p:spPr>
              <a:xfrm>
                <a:off x="533400" y="1661606"/>
                <a:ext cx="8382000" cy="4510594"/>
              </a:xfrm>
              <a:prstGeom prst="rect">
                <a:avLst/>
              </a:prstGeom>
            </p:spPr>
            <p:txBody>
              <a:bodyPr wrap="square">
                <a:spAutoFit/>
              </a:bodyPr>
              <a:lstStyle/>
              <a:p>
                <a:pPr marL="342900" indent="-342900">
                  <a:buFont typeface="Wingdings" pitchFamily="2" charset="2"/>
                  <a:buChar char="Ø"/>
                </a:pPr>
                <a:endParaRPr lang="en-US" sz="2400" dirty="0" smtClean="0">
                  <a:latin typeface="Times New Roman" pitchFamily="18" charset="0"/>
                  <a:cs typeface="Times New Roman" pitchFamily="18" charset="0"/>
                </a:endParaRPr>
              </a:p>
              <a:p>
                <a:pPr marL="342900" indent="-342900">
                  <a:buFont typeface="Wingdings" pitchFamily="2" charset="2"/>
                  <a:buChar char="Ø"/>
                </a:pPr>
                <a:r>
                  <a:rPr lang="en-US" sz="2400" dirty="0" smtClean="0">
                    <a:latin typeface="Times New Roman" pitchFamily="18" charset="0"/>
                    <a:cs typeface="Times New Roman" pitchFamily="18" charset="0"/>
                  </a:rPr>
                  <a:t>For </a:t>
                </a:r>
                <a:r>
                  <a:rPr lang="en-US" sz="2400" dirty="0">
                    <a:latin typeface="Times New Roman" pitchFamily="18" charset="0"/>
                    <a:cs typeface="Times New Roman" pitchFamily="18" charset="0"/>
                  </a:rPr>
                  <a:t>this open wye-open delta connection, the transformer impedance matrices are defined as:</a:t>
                </a:r>
                <a:endParaRPr lang="en-US" sz="2400" b="1" dirty="0">
                  <a:solidFill>
                    <a:srgbClr val="FF0000"/>
                  </a:solidFill>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			</a:t>
                </a:r>
              </a:p>
              <a:p>
                <a:pPr algn="just"/>
                <a14:m>
                  <m:oMathPara xmlns:m="http://schemas.openxmlformats.org/officeDocument/2006/math">
                    <m:oMathParaPr>
                      <m:jc m:val="centerGroup"/>
                    </m:oMathParaPr>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𝑍𝑇</m:t>
                              </m:r>
                            </m:e>
                            <m:sub>
                              <m:r>
                                <a:rPr lang="en-US" sz="2000" i="1">
                                  <a:latin typeface="Cambria Math"/>
                                </a:rPr>
                                <m:t>0</m:t>
                              </m:r>
                            </m:sub>
                          </m:sSub>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𝑍</m:t>
                                    </m:r>
                                  </m:e>
                                  <m:sub>
                                    <m:r>
                                      <a:rPr lang="en-US" sz="2000" i="1">
                                        <a:latin typeface="Cambria Math"/>
                                      </a:rPr>
                                      <m:t>0</m:t>
                                    </m:r>
                                  </m:sub>
                                </m:sSub>
                              </m:e>
                              <m:e>
                                <m:r>
                                  <a:rPr lang="en-US" sz="2000" i="1">
                                    <a:latin typeface="Cambria Math"/>
                                  </a:rPr>
                                  <m:t>0</m:t>
                                </m:r>
                              </m:e>
                              <m:e>
                                <m:r>
                                  <a:rPr lang="en-US" sz="2000" i="1">
                                    <a:latin typeface="Cambria Math"/>
                                  </a:rPr>
                                  <m:t>0</m:t>
                                </m:r>
                              </m:e>
                            </m:mr>
                            <m:mr>
                              <m:e>
                                <m:r>
                                  <a:rPr lang="en-US" sz="2000" i="1">
                                    <a:latin typeface="Cambria Math"/>
                                  </a:rPr>
                                  <m:t>0</m:t>
                                </m:r>
                              </m:e>
                              <m:e>
                                <m:r>
                                  <a:rPr lang="en-US" sz="2000" i="1">
                                    <a:latin typeface="Cambria Math"/>
                                  </a:rPr>
                                  <m:t>0</m:t>
                                </m:r>
                              </m:e>
                              <m:e>
                                <m:r>
                                  <a:rPr lang="en-US" sz="2000" i="1">
                                    <a:latin typeface="Cambria Math"/>
                                  </a:rPr>
                                  <m:t>0</m:t>
                                </m:r>
                              </m:e>
                            </m:mr>
                            <m:mr>
                              <m:e>
                                <m:r>
                                  <a:rPr lang="en-US" sz="2000" i="1">
                                    <a:latin typeface="Cambria Math"/>
                                  </a:rPr>
                                  <m:t>0</m:t>
                                </m:r>
                              </m:e>
                              <m:e>
                                <m:r>
                                  <a:rPr lang="en-US" sz="2000" i="1">
                                    <a:latin typeface="Cambria Math"/>
                                  </a:rPr>
                                  <m:t>0</m:t>
                                </m:r>
                              </m:e>
                              <m:e>
                                <m:r>
                                  <a:rPr lang="en-US" sz="2000" i="1">
                                    <a:latin typeface="Cambria Math"/>
                                  </a:rPr>
                                  <m:t>0</m:t>
                                </m:r>
                              </m:e>
                            </m:mr>
                          </m:m>
                        </m:e>
                      </m:d>
                    </m:oMath>
                  </m:oMathPara>
                </a14:m>
                <a:endParaRPr lang="en-US" sz="2000" dirty="0" smtClean="0">
                  <a:latin typeface="Times New Roman" pitchFamily="18" charset="0"/>
                  <a:cs typeface="Times New Roman" pitchFamily="18" charset="0"/>
                </a:endParaRPr>
              </a:p>
              <a:p>
                <a:pPr algn="just"/>
                <a:endParaRPr lang="en-US" sz="2000" dirty="0">
                  <a:latin typeface="Times New Roman" pitchFamily="18" charset="0"/>
                  <a:cs typeface="Times New Roman" pitchFamily="18" charset="0"/>
                </a:endParaRPr>
              </a:p>
              <a:p>
                <a:pPr algn="just"/>
                <a:r>
                  <a:rPr lang="en-US" sz="2000" dirty="0" smtClean="0">
                    <a:latin typeface="Times New Roman" pitchFamily="18" charset="0"/>
                    <a:cs typeface="Times New Roman" pitchFamily="18" charset="0"/>
                  </a:rPr>
                  <a:t>			</a:t>
                </a:r>
              </a:p>
              <a:p>
                <a:pPr algn="just"/>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𝑍𝑡</m:t>
                            </m:r>
                          </m:e>
                          <m:sub>
                            <m:r>
                              <a:rPr lang="en-US" sz="2000" i="1">
                                <a:latin typeface="Cambria Math"/>
                              </a:rPr>
                              <m:t>12</m:t>
                            </m:r>
                            <m:r>
                              <a:rPr lang="en-US" sz="2000" i="1">
                                <a:latin typeface="Cambria Math"/>
                              </a:rPr>
                              <m:t>𝑏𝑐</m:t>
                            </m:r>
                          </m:sub>
                        </m:sSub>
                      </m:e>
                    </m:d>
                    <m:r>
                      <a:rPr lang="en-US" sz="2000" i="1">
                        <a:latin typeface="Cambria Math"/>
                      </a:rPr>
                      <m:t>=</m:t>
                    </m:r>
                    <m:d>
                      <m:dPr>
                        <m:begChr m:val="["/>
                        <m:endChr m:val="]"/>
                        <m:ctrlPr>
                          <a:rPr lang="en-US" sz="2000" i="1">
                            <a:latin typeface="Cambria Math"/>
                          </a:rPr>
                        </m:ctrlPr>
                      </m:dPr>
                      <m:e>
                        <m:m>
                          <m:mPr>
                            <m:mcs>
                              <m:mc>
                                <m:mcPr>
                                  <m:count m:val="2"/>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𝑍</m:t>
                                  </m:r>
                                </m:e>
                                <m:sub>
                                  <m:r>
                                    <a:rPr lang="en-US" sz="2000" i="1">
                                      <a:latin typeface="Cambria Math"/>
                                    </a:rPr>
                                    <m:t>1</m:t>
                                  </m:r>
                                </m:sub>
                              </m:sSub>
                            </m:e>
                            <m:e>
                              <m:r>
                                <a:rPr lang="en-US" sz="2000" i="1">
                                  <a:latin typeface="Cambria Math"/>
                                </a:rPr>
                                <m:t>0</m:t>
                              </m:r>
                            </m:e>
                          </m:mr>
                          <m:mr>
                            <m:e>
                              <m:r>
                                <a:rPr lang="en-US" sz="2000" i="1">
                                  <a:latin typeface="Cambria Math"/>
                                </a:rPr>
                                <m:t>0</m:t>
                              </m:r>
                            </m:e>
                            <m:e>
                              <m:sSub>
                                <m:sSubPr>
                                  <m:ctrlPr>
                                    <a:rPr lang="en-US" sz="2000" i="1">
                                      <a:latin typeface="Cambria Math"/>
                                    </a:rPr>
                                  </m:ctrlPr>
                                </m:sSubPr>
                                <m:e>
                                  <m:r>
                                    <a:rPr lang="en-US" sz="2000" i="1">
                                      <a:latin typeface="Cambria Math"/>
                                    </a:rPr>
                                    <m:t>𝑍</m:t>
                                  </m:r>
                                </m:e>
                                <m:sub>
                                  <m:r>
                                    <a:rPr lang="en-US" sz="2000" i="1">
                                      <a:latin typeface="Cambria Math"/>
                                    </a:rPr>
                                    <m:t>2</m:t>
                                  </m:r>
                                </m:sub>
                              </m:sSub>
                            </m:e>
                          </m:mr>
                          <m:mr>
                            <m:e>
                              <m:m>
                                <m:mPr>
                                  <m:mcs>
                                    <m:mc>
                                      <m:mcPr>
                                        <m:count m:val="1"/>
                                        <m:mcJc m:val="center"/>
                                      </m:mcPr>
                                    </m:mc>
                                  </m:mcs>
                                  <m:ctrlPr>
                                    <a:rPr lang="en-US" sz="2000" i="1">
                                      <a:latin typeface="Cambria Math"/>
                                    </a:rPr>
                                  </m:ctrlPr>
                                </m:mPr>
                                <m:mr>
                                  <m:e>
                                    <m:r>
                                      <a:rPr lang="en-US" sz="2000" i="1">
                                        <a:latin typeface="Cambria Math"/>
                                      </a:rPr>
                                      <m:t>0</m:t>
                                    </m:r>
                                  </m:e>
                                </m:mr>
                                <m:mr>
                                  <m:e>
                                    <m:r>
                                      <a:rPr lang="en-US" sz="2000" i="1">
                                        <a:latin typeface="Cambria Math"/>
                                      </a:rPr>
                                      <m:t>0</m:t>
                                    </m:r>
                                  </m:e>
                                </m:mr>
                              </m:m>
                            </m:e>
                            <m:e>
                              <m:m>
                                <m:mPr>
                                  <m:mcs>
                                    <m:mc>
                                      <m:mcPr>
                                        <m:count m:val="1"/>
                                        <m:mcJc m:val="center"/>
                                      </m:mcPr>
                                    </m:mc>
                                  </m:mcs>
                                  <m:ctrlPr>
                                    <a:rPr lang="en-US" sz="2000" i="1">
                                      <a:latin typeface="Cambria Math"/>
                                    </a:rPr>
                                  </m:ctrlPr>
                                </m:mPr>
                                <m:mr>
                                  <m:e>
                                    <m:r>
                                      <a:rPr lang="en-US" sz="2000" i="1">
                                        <a:latin typeface="Cambria Math"/>
                                      </a:rPr>
                                      <m:t>0</m:t>
                                    </m:r>
                                  </m:e>
                                </m:mr>
                                <m:mr>
                                  <m:e>
                                    <m:r>
                                      <a:rPr lang="en-US" sz="2000" i="1">
                                        <a:latin typeface="Cambria Math"/>
                                      </a:rPr>
                                      <m:t>0</m:t>
                                    </m:r>
                                  </m:e>
                                </m:mr>
                              </m:m>
                            </m:e>
                          </m:mr>
                        </m:m>
                        <m:r>
                          <a:rPr lang="en-US" sz="2000" i="1">
                            <a:latin typeface="Cambria Math"/>
                          </a:rPr>
                          <m:t>     </m:t>
                        </m:r>
                        <m:m>
                          <m:mPr>
                            <m:mcs>
                              <m:mc>
                                <m:mcPr>
                                  <m:count m:val="2"/>
                                  <m:mcJc m:val="center"/>
                                </m:mcPr>
                              </m:mc>
                            </m:mcs>
                            <m:ctrlPr>
                              <a:rPr lang="en-US" sz="2000" i="1">
                                <a:latin typeface="Cambria Math"/>
                              </a:rPr>
                            </m:ctrlPr>
                          </m:mPr>
                          <m:mr>
                            <m:e>
                              <m:r>
                                <a:rPr lang="en-US" sz="2000" i="1">
                                  <a:latin typeface="Cambria Math"/>
                                </a:rPr>
                                <m:t>0</m:t>
                              </m:r>
                            </m:e>
                            <m:e>
                              <m:r>
                                <a:rPr lang="en-US" sz="2000" i="1">
                                  <a:latin typeface="Cambria Math"/>
                                </a:rPr>
                                <m:t>0</m:t>
                              </m:r>
                            </m:e>
                          </m:mr>
                          <m:mr>
                            <m:e>
                              <m:r>
                                <a:rPr lang="en-US" sz="2000" i="1">
                                  <a:latin typeface="Cambria Math"/>
                                </a:rPr>
                                <m:t>0</m:t>
                              </m:r>
                            </m:e>
                            <m:e>
                              <m:r>
                                <a:rPr lang="en-US" sz="2000" i="1">
                                  <a:latin typeface="Cambria Math"/>
                                </a:rPr>
                                <m:t>0</m:t>
                              </m:r>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𝑍</m:t>
                                        </m:r>
                                      </m:e>
                                      <m:sub>
                                        <m:r>
                                          <a:rPr lang="en-US" sz="2000" i="1">
                                            <a:latin typeface="Cambria Math"/>
                                          </a:rPr>
                                          <m:t>𝑏</m:t>
                                        </m:r>
                                      </m:sub>
                                    </m:sSub>
                                  </m:e>
                                </m:mr>
                                <m:mr>
                                  <m:e>
                                    <m:r>
                                      <a:rPr lang="en-US" sz="2000" i="1">
                                        <a:latin typeface="Cambria Math"/>
                                      </a:rPr>
                                      <m:t>0</m:t>
                                    </m:r>
                                  </m:e>
                                </m:mr>
                              </m:m>
                            </m:e>
                            <m:e>
                              <m:m>
                                <m:mPr>
                                  <m:mcs>
                                    <m:mc>
                                      <m:mcPr>
                                        <m:count m:val="1"/>
                                        <m:mcJc m:val="center"/>
                                      </m:mcPr>
                                    </m:mc>
                                  </m:mcs>
                                  <m:ctrlPr>
                                    <a:rPr lang="en-US" sz="2000" i="1">
                                      <a:latin typeface="Cambria Math"/>
                                    </a:rPr>
                                  </m:ctrlPr>
                                </m:mPr>
                                <m:mr>
                                  <m:e>
                                    <m:r>
                                      <a:rPr lang="en-US" sz="2000" i="1">
                                        <a:latin typeface="Cambria Math"/>
                                      </a:rPr>
                                      <m:t>0</m:t>
                                    </m:r>
                                  </m:e>
                                </m:mr>
                                <m:mr>
                                  <m:e>
                                    <m:r>
                                      <a:rPr lang="en-US" sz="2000" i="1">
                                        <a:latin typeface="Cambria Math"/>
                                      </a:rPr>
                                      <m:t>0</m:t>
                                    </m:r>
                                  </m:e>
                                </m:mr>
                              </m:m>
                            </m:e>
                          </m:mr>
                        </m:m>
                      </m:e>
                    </m:d>
                  </m:oMath>
                </a14:m>
                <a:r>
                  <a:rPr lang="en-US" sz="2000" dirty="0" smtClean="0">
                    <a:latin typeface="Times New Roman" pitchFamily="18" charset="0"/>
                    <a:cs typeface="Times New Roman" pitchFamily="18" charset="0"/>
                  </a:rPr>
                  <a:t>	(204)</a:t>
                </a:r>
                <a:endParaRPr lang="en-US" sz="2000" dirty="0">
                  <a:latin typeface="Times New Roman" pitchFamily="18" charset="0"/>
                  <a:cs typeface="Times New Roman" pitchFamily="18" charset="0"/>
                </a:endParaRPr>
              </a:p>
              <a:p>
                <a:pPr marL="914400" lvl="4" indent="-457200">
                  <a:buFont typeface="Arial" pitchFamily="34" charset="0"/>
                  <a:buChar char="•"/>
                </a:pPr>
                <a:endParaRPr lang="en-US" sz="2400" b="1" dirty="0">
                  <a:solidFill>
                    <a:srgbClr val="FF0000"/>
                  </a:solidFill>
                  <a:latin typeface="Times New Roman" pitchFamily="18" charset="0"/>
                  <a:cs typeface="Times New Roman" pitchFamily="18" charset="0"/>
                </a:endParaRPr>
              </a:p>
            </p:txBody>
          </p:sp>
        </mc:Choice>
        <mc:Fallback>
          <p:sp>
            <p:nvSpPr>
              <p:cNvPr id="2" name="Rectangle 1"/>
              <p:cNvSpPr>
                <a:spLocks noRot="1" noChangeAspect="1" noMove="1" noResize="1" noEditPoints="1" noAdjustHandles="1" noChangeArrowheads="1" noChangeShapeType="1" noTextEdit="1"/>
              </p:cNvSpPr>
              <p:nvPr/>
            </p:nvSpPr>
            <p:spPr>
              <a:xfrm>
                <a:off x="533400" y="1661606"/>
                <a:ext cx="8382000" cy="4510594"/>
              </a:xfrm>
              <a:prstGeom prst="rect">
                <a:avLst/>
              </a:prstGeom>
              <a:blipFill rotWithShape="1">
                <a:blip r:embed="rId2"/>
                <a:stretch>
                  <a:fillRect l="-101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B6F15528-21DE-4FAA-801E-634DDDAF4B2B}" type="slidenum">
              <a:rPr lang="en-US" smtClean="0"/>
              <a:pPr/>
              <a:t>246</a:t>
            </a:fld>
            <a:endParaRPr lang="en-US"/>
          </a:p>
        </p:txBody>
      </p:sp>
      <p:sp>
        <p:nvSpPr>
          <p:cNvPr id="6" name="TextBox 5"/>
          <p:cNvSpPr txBox="1"/>
          <p:nvPr/>
        </p:nvSpPr>
        <p:spPr>
          <a:xfrm>
            <a:off x="0" y="381000"/>
            <a:ext cx="9144000" cy="1015663"/>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a:t>
            </a:r>
            <a:r>
              <a:rPr lang="en-US" sz="3200" dirty="0" smtClean="0">
                <a:latin typeface="Times New Roman" pitchFamily="18" charset="0"/>
                <a:cs typeface="Times New Roman" pitchFamily="18" charset="0"/>
              </a:rPr>
              <a:t>Transformer</a:t>
            </a:r>
          </a:p>
          <a:p>
            <a:pPr lvl="1"/>
            <a:r>
              <a:rPr lang="en-US" sz="2800" dirty="0">
                <a:latin typeface="Times New Roman" pitchFamily="18" charset="0"/>
                <a:cs typeface="Times New Roman" pitchFamily="18" charset="0"/>
              </a:rPr>
              <a:t>Leading Open Wye-Open Delta Transformer Connection</a:t>
            </a:r>
          </a:p>
        </p:txBody>
      </p:sp>
    </p:spTree>
    <p:extLst>
      <p:ext uri="{BB962C8B-B14F-4D97-AF65-F5344CB8AC3E}">
        <p14:creationId xmlns:p14="http://schemas.microsoft.com/office/powerpoint/2010/main" val="643923047"/>
      </p:ext>
    </p:extLst>
  </p:cSld>
  <p:clrMapOvr>
    <a:masterClrMapping/>
  </p:clrMapOvr>
  <p:timing>
    <p:tnLst>
      <p:par>
        <p:cTn id="1" dur="indefinite" restart="never" nodeType="tmRoot"/>
      </p:par>
    </p:tn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657687" y="1828800"/>
            <a:ext cx="8486313" cy="4328994"/>
            <a:chOff x="457199" y="1595735"/>
            <a:chExt cx="8486313" cy="4328994"/>
          </a:xfrm>
        </p:grpSpPr>
        <p:sp>
          <p:nvSpPr>
            <p:cNvPr id="2" name="Rectangle 1"/>
            <p:cNvSpPr/>
            <p:nvPr/>
          </p:nvSpPr>
          <p:spPr>
            <a:xfrm>
              <a:off x="457199" y="1595735"/>
              <a:ext cx="8486313" cy="461665"/>
            </a:xfrm>
            <a:prstGeom prst="rect">
              <a:avLst/>
            </a:prstGeom>
          </p:spPr>
          <p:txBody>
            <a:bodyPr wrap="square">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Equation (199):</a:t>
              </a:r>
              <a:endParaRPr lang="en-US" sz="2400" dirty="0">
                <a:latin typeface="Times New Roman" pitchFamily="18" charset="0"/>
                <a:cs typeface="Times New Roman" pitchFamily="18" charset="0"/>
              </a:endParaRPr>
            </a:p>
          </p:txBody>
        </p:sp>
        <mc:AlternateContent xmlns:mc="http://schemas.openxmlformats.org/markup-compatibility/2006">
          <mc:Choice xmlns:a14="http://schemas.microsoft.com/office/drawing/2010/main" Requires="a14">
            <p:sp>
              <p:nvSpPr>
                <p:cNvPr id="5" name="Rectangle 4"/>
                <p:cNvSpPr/>
                <p:nvPr/>
              </p:nvSpPr>
              <p:spPr>
                <a:xfrm>
                  <a:off x="1371600" y="2090678"/>
                  <a:ext cx="7086600" cy="2862322"/>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d>
                          <m:dPr>
                            <m:begChr m:val="["/>
                            <m:endChr m:val="]"/>
                            <m:ctrlPr>
                              <a:rPr lang="en-US" sz="2000" i="1" smtClean="0">
                                <a:latin typeface="Cambria Math"/>
                              </a:rPr>
                            </m:ctrlPr>
                          </m:dPr>
                          <m:e>
                            <m:sSub>
                              <m:sSubPr>
                                <m:ctrlPr>
                                  <a:rPr lang="en-US" sz="2000" i="1">
                                    <a:latin typeface="Cambria Math"/>
                                  </a:rPr>
                                </m:ctrlPr>
                              </m:sSubPr>
                              <m:e>
                                <m:r>
                                  <a:rPr lang="en-US" sz="2000" i="1">
                                    <a:latin typeface="Cambria Math"/>
                                  </a:rPr>
                                  <m:t>𝑎</m:t>
                                </m:r>
                              </m:e>
                              <m:sub>
                                <m:r>
                                  <a:rPr lang="en-US" sz="2000" i="1">
                                    <a:latin typeface="Cambria Math"/>
                                  </a:rPr>
                                  <m:t>𝑡</m:t>
                                </m:r>
                              </m:sub>
                            </m:sSub>
                          </m:e>
                        </m:d>
                        <m:r>
                          <a:rPr lang="en-US" sz="2000" i="1">
                            <a:latin typeface="Cambria Math"/>
                          </a:rPr>
                          <m:t>=</m:t>
                        </m:r>
                        <m:d>
                          <m:dPr>
                            <m:begChr m:val="["/>
                            <m:endChr m:val="]"/>
                            <m:ctrlPr>
                              <a:rPr lang="en-US" sz="2000" i="1">
                                <a:latin typeface="Cambria Math"/>
                              </a:rPr>
                            </m:ctrlPr>
                          </m:dPr>
                          <m:e>
                            <m:r>
                              <a:rPr lang="en-US" sz="2000" i="1">
                                <a:latin typeface="Cambria Math"/>
                              </a:rPr>
                              <m:t>𝐷𝑇</m:t>
                            </m:r>
                          </m:e>
                        </m:d>
                      </m:oMath>
                    </m:oMathPara>
                  </a14:m>
                  <a:endParaRPr lang="en-US" sz="2000" i="1" dirty="0" smtClean="0">
                    <a:latin typeface="Times New Roman" pitchFamily="18" charset="0"/>
                    <a:cs typeface="Times New Roman" pitchFamily="18" charset="0"/>
                  </a:endParaRPr>
                </a:p>
                <a:p>
                  <a:endParaRPr lang="en-US" sz="2000" i="1" dirty="0" smtClean="0">
                    <a:latin typeface="Cambria Math"/>
                  </a:endParaRPr>
                </a:p>
                <a:p>
                  <a:pPr/>
                  <a14:m>
                    <m:oMathPara xmlns:m="http://schemas.openxmlformats.org/officeDocument/2006/math">
                      <m:oMathParaPr>
                        <m:jc m:val="left"/>
                      </m:oMathParaPr>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𝑏</m:t>
                                </m:r>
                              </m:e>
                              <m:sub>
                                <m:r>
                                  <a:rPr lang="en-US" sz="2000" i="1">
                                    <a:latin typeface="Cambria Math"/>
                                  </a:rPr>
                                  <m:t>𝑡</m:t>
                                </m:r>
                              </m:sub>
                            </m:sSub>
                          </m:e>
                        </m:d>
                        <m:r>
                          <a:rPr lang="en-US" sz="2000" i="1">
                            <a:latin typeface="Cambria Math"/>
                          </a:rPr>
                          <m:t>=</m:t>
                        </m:r>
                        <m:d>
                          <m:dPr>
                            <m:ctrlPr>
                              <a:rPr lang="en-US" sz="2000" i="1">
                                <a:latin typeface="Cambria Math"/>
                              </a:rPr>
                            </m:ctrlPr>
                          </m:dPr>
                          <m:e>
                            <m:d>
                              <m:dPr>
                                <m:begChr m:val="["/>
                                <m:endChr m:val="]"/>
                                <m:ctrlPr>
                                  <a:rPr lang="en-US" sz="2000" i="1">
                                    <a:latin typeface="Cambria Math"/>
                                  </a:rPr>
                                </m:ctrlPr>
                              </m:dPr>
                              <m:e>
                                <m:r>
                                  <a:rPr lang="en-US" sz="2000" i="1">
                                    <a:latin typeface="Cambria Math"/>
                                  </a:rPr>
                                  <m:t>𝐷𝑇</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𝑍𝑡</m:t>
                                    </m:r>
                                  </m:e>
                                  <m:sub>
                                    <m:r>
                                      <a:rPr lang="en-US" sz="2000" i="1">
                                        <a:latin typeface="Cambria Math"/>
                                      </a:rPr>
                                      <m:t>12</m:t>
                                    </m:r>
                                    <m:r>
                                      <a:rPr lang="en-US" sz="2000" i="1">
                                        <a:latin typeface="Cambria Math"/>
                                      </a:rPr>
                                      <m:t>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𝑍𝑇</m:t>
                                    </m:r>
                                  </m:e>
                                  <m:sub>
                                    <m:r>
                                      <a:rPr lang="en-US" sz="2000" i="1">
                                        <a:latin typeface="Cambria Math"/>
                                      </a:rPr>
                                      <m:t>0</m:t>
                                    </m:r>
                                  </m:sub>
                                </m:sSub>
                              </m:e>
                            </m:d>
                            <m:d>
                              <m:dPr>
                                <m:begChr m:val="["/>
                                <m:endChr m:val="]"/>
                                <m:ctrlPr>
                                  <a:rPr lang="en-US" sz="2000" i="1">
                                    <a:latin typeface="Cambria Math"/>
                                  </a:rPr>
                                </m:ctrlPr>
                              </m:dPr>
                              <m:e>
                                <m:r>
                                  <a:rPr lang="en-US" sz="2000" i="1">
                                    <a:latin typeface="Cambria Math"/>
                                  </a:rPr>
                                  <m:t>𝑁</m:t>
                                </m:r>
                              </m:e>
                            </m:d>
                          </m:e>
                        </m:d>
                        <m:d>
                          <m:dPr>
                            <m:begChr m:val="["/>
                            <m:endChr m:val="]"/>
                            <m:ctrlPr>
                              <a:rPr lang="en-US" sz="2000" i="1">
                                <a:latin typeface="Cambria Math"/>
                              </a:rPr>
                            </m:ctrlPr>
                          </m:dPr>
                          <m:e>
                            <m:r>
                              <a:rPr lang="en-US" sz="2000" i="1">
                                <a:latin typeface="Cambria Math"/>
                              </a:rPr>
                              <m:t>𝐷𝐼</m:t>
                            </m:r>
                          </m:e>
                        </m:d>
                      </m:oMath>
                    </m:oMathPara>
                  </a14:m>
                  <a:endParaRPr lang="en-US" sz="2000" i="1" dirty="0" smtClean="0">
                    <a:latin typeface="Times New Roman" pitchFamily="18" charset="0"/>
                    <a:cs typeface="Times New Roman" pitchFamily="18" charset="0"/>
                  </a:endParaRPr>
                </a:p>
                <a:p>
                  <a:endParaRPr lang="en-US" sz="2000" i="1" dirty="0" smtClean="0">
                    <a:latin typeface="Cambria Math"/>
                  </a:endParaRPr>
                </a:p>
                <a:p>
                  <a:pPr/>
                  <a14:m>
                    <m:oMathPara xmlns:m="http://schemas.openxmlformats.org/officeDocument/2006/math">
                      <m:oMathParaPr>
                        <m:jc m:val="left"/>
                      </m:oMathParaPr>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𝑑</m:t>
                                </m:r>
                              </m:e>
                              <m:sub>
                                <m:r>
                                  <a:rPr lang="en-US" sz="2000" i="1">
                                    <a:latin typeface="Cambria Math"/>
                                  </a:rPr>
                                  <m:t>𝑡</m:t>
                                </m:r>
                              </m:sub>
                            </m:sSub>
                          </m:e>
                        </m:d>
                        <m:r>
                          <a:rPr lang="en-US" sz="2000" i="1">
                            <a:latin typeface="Cambria Math"/>
                          </a:rPr>
                          <m:t>=</m:t>
                        </m:r>
                        <m:d>
                          <m:dPr>
                            <m:begChr m:val="["/>
                            <m:endChr m:val="]"/>
                            <m:ctrlPr>
                              <a:rPr lang="en-US" sz="2000" i="1">
                                <a:latin typeface="Cambria Math"/>
                              </a:rPr>
                            </m:ctrlPr>
                          </m:dPr>
                          <m:e>
                            <m:r>
                              <a:rPr lang="en-US" sz="2000" i="1">
                                <a:latin typeface="Cambria Math"/>
                              </a:rPr>
                              <m:t>𝑁</m:t>
                            </m:r>
                          </m:e>
                        </m:d>
                        <m:d>
                          <m:dPr>
                            <m:begChr m:val="["/>
                            <m:endChr m:val="]"/>
                            <m:ctrlPr>
                              <a:rPr lang="en-US" sz="2000" i="1">
                                <a:latin typeface="Cambria Math"/>
                              </a:rPr>
                            </m:ctrlPr>
                          </m:dPr>
                          <m:e>
                            <m:r>
                              <a:rPr lang="en-US" sz="2000" i="1">
                                <a:latin typeface="Cambria Math"/>
                              </a:rPr>
                              <m:t>𝐷𝐼</m:t>
                            </m:r>
                          </m:e>
                        </m:d>
                      </m:oMath>
                    </m:oMathPara>
                  </a14:m>
                  <a:endParaRPr lang="en-US" sz="2000" i="1" dirty="0" smtClean="0">
                    <a:latin typeface="Times New Roman" pitchFamily="18" charset="0"/>
                    <a:cs typeface="Times New Roman" pitchFamily="18" charset="0"/>
                  </a:endParaRPr>
                </a:p>
                <a:p>
                  <a:endParaRPr lang="en-US" sz="2000" i="1" dirty="0" smtClean="0">
                    <a:latin typeface="Cambria Math"/>
                  </a:endParaRPr>
                </a:p>
                <a:p>
                  <a:pPr/>
                  <a14:m>
                    <m:oMathPara xmlns:m="http://schemas.openxmlformats.org/officeDocument/2006/math">
                      <m:oMathParaPr>
                        <m:jc m:val="left"/>
                      </m:oMathParaPr>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𝑡</m:t>
                                </m:r>
                              </m:sub>
                            </m:sSub>
                          </m:e>
                        </m:d>
                        <m:r>
                          <a:rPr lang="en-US" sz="2000" i="1">
                            <a:latin typeface="Cambria Math"/>
                          </a:rPr>
                          <m:t>=</m:t>
                        </m:r>
                        <m:d>
                          <m:dPr>
                            <m:begChr m:val="["/>
                            <m:endChr m:val="]"/>
                            <m:ctrlPr>
                              <a:rPr lang="en-US" sz="2000" i="1">
                                <a:latin typeface="Cambria Math"/>
                              </a:rPr>
                            </m:ctrlPr>
                          </m:dPr>
                          <m:e>
                            <m:r>
                              <a:rPr lang="en-US" sz="2000" i="1">
                                <a:latin typeface="Cambria Math"/>
                              </a:rPr>
                              <m:t>𝐷𝑡</m:t>
                            </m:r>
                          </m:e>
                        </m:d>
                      </m:oMath>
                    </m:oMathPara>
                  </a14:m>
                  <a:endParaRPr lang="en-US" sz="2000" i="1" dirty="0" smtClean="0">
                    <a:latin typeface="Times New Roman" pitchFamily="18" charset="0"/>
                    <a:cs typeface="Times New Roman" pitchFamily="18" charset="0"/>
                  </a:endParaRPr>
                </a:p>
                <a:p>
                  <a:endParaRPr lang="en-US" sz="2000" i="1" dirty="0" smtClean="0">
                    <a:latin typeface="Cambria Math"/>
                  </a:endParaRPr>
                </a:p>
                <a:p>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𝐵</m:t>
                              </m:r>
                            </m:e>
                            <m:sub>
                              <m:r>
                                <a:rPr lang="en-US" sz="2000" i="1">
                                  <a:latin typeface="Cambria Math"/>
                                </a:rPr>
                                <m:t>𝑡</m:t>
                              </m:r>
                            </m:sub>
                          </m:sSub>
                        </m:e>
                      </m:d>
                      <m:r>
                        <a:rPr lang="en-US" sz="2000" i="1">
                          <a:latin typeface="Cambria Math"/>
                        </a:rPr>
                        <m:t>=</m:t>
                      </m:r>
                      <m:d>
                        <m:dPr>
                          <m:begChr m:val="["/>
                          <m:endChr m:val="]"/>
                          <m:ctrlPr>
                            <a:rPr lang="en-US" sz="2000" i="1">
                              <a:latin typeface="Cambria Math"/>
                            </a:rPr>
                          </m:ctrlPr>
                        </m:dPr>
                        <m:e>
                          <m:r>
                            <a:rPr lang="en-US" sz="2000" i="1">
                              <a:latin typeface="Cambria Math"/>
                            </a:rPr>
                            <m:t>𝐷𝑇</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𝑍𝑇</m:t>
                              </m:r>
                            </m:e>
                            <m:sub>
                              <m:r>
                                <a:rPr lang="en-US" sz="2000" i="1">
                                  <a:latin typeface="Cambria Math"/>
                                </a:rPr>
                                <m:t>0</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𝑑</m:t>
                              </m:r>
                            </m:e>
                            <m:sub>
                              <m:r>
                                <a:rPr lang="en-US" sz="2000" i="1">
                                  <a:latin typeface="Cambria Math"/>
                                </a:rPr>
                                <m:t>𝑡</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𝑍𝑡</m:t>
                              </m:r>
                            </m:e>
                            <m:sub>
                              <m:r>
                                <a:rPr lang="en-US" sz="2000" i="1">
                                  <a:latin typeface="Cambria Math"/>
                                </a:rPr>
                                <m:t>12</m:t>
                              </m:r>
                              <m:r>
                                <a:rPr lang="en-US" sz="2000" i="1">
                                  <a:latin typeface="Cambria Math"/>
                                </a:rPr>
                                <m:t>𝑏𝑐</m:t>
                              </m:r>
                            </m:sub>
                          </m:sSub>
                        </m:e>
                      </m:d>
                      <m:d>
                        <m:dPr>
                          <m:begChr m:val="["/>
                          <m:endChr m:val="]"/>
                          <m:ctrlPr>
                            <a:rPr lang="en-US" sz="2000" i="1">
                              <a:latin typeface="Cambria Math"/>
                            </a:rPr>
                          </m:ctrlPr>
                        </m:dPr>
                        <m:e>
                          <m:r>
                            <a:rPr lang="en-US" sz="2000" i="1">
                              <a:latin typeface="Cambria Math"/>
                            </a:rPr>
                            <m:t>𝐷𝐼</m:t>
                          </m:r>
                        </m:e>
                      </m:d>
                    </m:oMath>
                  </a14:m>
                  <a:r>
                    <a:rPr lang="en-US" sz="2000" dirty="0" smtClean="0">
                      <a:latin typeface="Times New Roman" pitchFamily="18" charset="0"/>
                      <a:cs typeface="Times New Roman" pitchFamily="18" charset="0"/>
                    </a:rPr>
                    <a:t>	(199)</a:t>
                  </a:r>
                  <a:endParaRPr lang="en-US" sz="2000" dirty="0">
                    <a:latin typeface="Times New Roman" pitchFamily="18" charset="0"/>
                    <a:cs typeface="Times New Roman" pitchFamily="18" charset="0"/>
                  </a:endParaRPr>
                </a:p>
              </p:txBody>
            </p:sp>
          </mc:Choice>
          <mc:Fallback>
            <p:sp>
              <p:nvSpPr>
                <p:cNvPr id="5" name="Rectangle 4"/>
                <p:cNvSpPr>
                  <a:spLocks noRot="1" noChangeAspect="1" noMove="1" noResize="1" noEditPoints="1" noAdjustHandles="1" noChangeArrowheads="1" noChangeShapeType="1" noTextEdit="1"/>
                </p:cNvSpPr>
                <p:nvPr/>
              </p:nvSpPr>
              <p:spPr>
                <a:xfrm>
                  <a:off x="1371600" y="2090678"/>
                  <a:ext cx="7086600" cy="2862322"/>
                </a:xfrm>
                <a:prstGeom prst="rect">
                  <a:avLst/>
                </a:prstGeom>
                <a:blipFill rotWithShape="1">
                  <a:blip r:embed="rId2"/>
                  <a:stretch>
                    <a:fillRect b="-2766"/>
                  </a:stretch>
                </a:blipFill>
              </p:spPr>
              <p:txBody>
                <a:bodyPr/>
                <a:lstStyle/>
                <a:p>
                  <a:r>
                    <a:rPr lang="en-US">
                      <a:noFill/>
                    </a:rPr>
                    <a:t> </a:t>
                  </a:r>
                </a:p>
              </p:txBody>
            </p:sp>
          </mc:Fallback>
        </mc:AlternateContent>
        <p:sp>
          <p:nvSpPr>
            <p:cNvPr id="6" name="TextBox 5"/>
            <p:cNvSpPr txBox="1"/>
            <p:nvPr/>
          </p:nvSpPr>
          <p:spPr>
            <a:xfrm>
              <a:off x="457199" y="4724400"/>
              <a:ext cx="8153401" cy="1200329"/>
            </a:xfrm>
            <a:prstGeom prst="rect">
              <a:avLst/>
            </a:prstGeom>
            <a:noFill/>
          </p:spPr>
          <p:txBody>
            <a:bodyPr wrap="square" rtlCol="0">
              <a:spAutoFit/>
            </a:bodyPr>
            <a:lstStyle/>
            <a:p>
              <a:pPr marL="342900" indent="-342900">
                <a:buFont typeface="Wingdings" pitchFamily="2" charset="2"/>
                <a:buChar char="Ø"/>
              </a:pPr>
              <a:endParaRPr lang="en-US" sz="2400" dirty="0" smtClean="0">
                <a:latin typeface="Times New Roman" pitchFamily="18" charset="0"/>
                <a:cs typeface="Times New Roman" pitchFamily="18" charset="0"/>
              </a:endParaRPr>
            </a:p>
            <a:p>
              <a:pPr marL="342900" indent="-342900">
                <a:buFont typeface="Wingdings" pitchFamily="2" charset="2"/>
                <a:buChar char="Ø"/>
              </a:pPr>
              <a:r>
                <a:rPr lang="en-US" sz="2400" dirty="0" smtClean="0">
                  <a:latin typeface="Times New Roman" pitchFamily="18" charset="0"/>
                  <a:cs typeface="Times New Roman" pitchFamily="18" charset="0"/>
                </a:rPr>
                <a:t>Equation (199) is </a:t>
              </a:r>
              <a:r>
                <a:rPr lang="en-US" sz="2400" dirty="0">
                  <a:latin typeface="Times New Roman" pitchFamily="18" charset="0"/>
                  <a:cs typeface="Times New Roman" pitchFamily="18" charset="0"/>
                </a:rPr>
                <a:t>now used to determine the forward and backward </a:t>
              </a:r>
              <a:r>
                <a:rPr lang="en-US" sz="2400" dirty="0" smtClean="0">
                  <a:latin typeface="Times New Roman" pitchFamily="18" charset="0"/>
                  <a:cs typeface="Times New Roman" pitchFamily="18" charset="0"/>
                </a:rPr>
                <a:t>matrices.</a:t>
              </a:r>
              <a:endParaRPr lang="en-US" sz="2400" dirty="0">
                <a:latin typeface="Times New Roman" pitchFamily="18" charset="0"/>
                <a:cs typeface="Times New Roman" pitchFamily="18" charset="0"/>
              </a:endParaRPr>
            </a:p>
          </p:txBody>
        </p:sp>
      </p:grpSp>
      <p:sp>
        <p:nvSpPr>
          <p:cNvPr id="7" name="Slide Number Placeholder 6"/>
          <p:cNvSpPr>
            <a:spLocks noGrp="1"/>
          </p:cNvSpPr>
          <p:nvPr>
            <p:ph type="sldNum" sz="quarter" idx="12"/>
          </p:nvPr>
        </p:nvSpPr>
        <p:spPr/>
        <p:txBody>
          <a:bodyPr/>
          <a:lstStyle/>
          <a:p>
            <a:fld id="{B6F15528-21DE-4FAA-801E-634DDDAF4B2B}" type="slidenum">
              <a:rPr lang="en-US" smtClean="0"/>
              <a:pPr/>
              <a:t>247</a:t>
            </a:fld>
            <a:endParaRPr lang="en-US"/>
          </a:p>
        </p:txBody>
      </p:sp>
      <p:sp>
        <p:nvSpPr>
          <p:cNvPr id="8" name="TextBox 7"/>
          <p:cNvSpPr txBox="1"/>
          <p:nvPr/>
        </p:nvSpPr>
        <p:spPr>
          <a:xfrm>
            <a:off x="0" y="381000"/>
            <a:ext cx="9144000" cy="1015663"/>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a:t>
            </a:r>
            <a:r>
              <a:rPr lang="en-US" sz="3200" dirty="0" smtClean="0">
                <a:latin typeface="Times New Roman" pitchFamily="18" charset="0"/>
                <a:cs typeface="Times New Roman" pitchFamily="18" charset="0"/>
              </a:rPr>
              <a:t>Transformer</a:t>
            </a:r>
          </a:p>
          <a:p>
            <a:pPr lvl="1"/>
            <a:r>
              <a:rPr lang="en-US" sz="2800" dirty="0">
                <a:latin typeface="Times New Roman" pitchFamily="18" charset="0"/>
                <a:cs typeface="Times New Roman" pitchFamily="18" charset="0"/>
              </a:rPr>
              <a:t>Leading Open Wye-Open Delta Transformer Connection</a:t>
            </a:r>
          </a:p>
        </p:txBody>
      </p:sp>
    </p:spTree>
    <p:extLst>
      <p:ext uri="{BB962C8B-B14F-4D97-AF65-F5344CB8AC3E}">
        <p14:creationId xmlns:p14="http://schemas.microsoft.com/office/powerpoint/2010/main" val="2014697682"/>
      </p:ext>
    </p:extLst>
  </p:cSld>
  <p:clrMapOvr>
    <a:masterClrMapping/>
  </p:clrMapOvr>
  <p:timing>
    <p:tnLst>
      <p:par>
        <p:cTn id="1" dur="indefinite" restart="never" nodeType="tmRoot"/>
      </p:par>
    </p:tn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lvl="1" algn="ctr" rtl="0">
              <a:spcBef>
                <a:spcPct val="0"/>
              </a:spcBef>
            </a:pPr>
            <a:r>
              <a:rPr lang="en-US" sz="3200" dirty="0">
                <a:latin typeface="Times New Roman" pitchFamily="18" charset="0"/>
                <a:cs typeface="Times New Roman" pitchFamily="18" charset="0"/>
              </a:rPr>
              <a:t>Part </a:t>
            </a:r>
            <a:r>
              <a:rPr lang="en-US" sz="3200" dirty="0" smtClean="0">
                <a:latin typeface="Times New Roman" pitchFamily="18" charset="0"/>
                <a:cs typeface="Times New Roman" pitchFamily="18" charset="0"/>
              </a:rPr>
              <a:t>4: Center –Tapped Transformers and </a:t>
            </a:r>
            <a:r>
              <a:rPr lang="en-US" sz="3200" dirty="0" err="1" smtClean="0">
                <a:latin typeface="Times New Roman" pitchFamily="18" charset="0"/>
                <a:cs typeface="Times New Roman" pitchFamily="18" charset="0"/>
              </a:rPr>
              <a:t>Secondaries</a:t>
            </a:r>
            <a:r>
              <a:rPr lang="en-US" sz="3200" dirty="0" smtClean="0">
                <a:latin typeface="Times New Roman" pitchFamily="18" charset="0"/>
                <a:cs typeface="Times New Roman" pitchFamily="18" charset="0"/>
              </a:rPr>
              <a:t/>
            </a:r>
            <a:br>
              <a:rPr lang="en-US" sz="3200" dirty="0" smtClean="0">
                <a:latin typeface="Times New Roman" pitchFamily="18" charset="0"/>
                <a:cs typeface="Times New Roman" pitchFamily="18" charset="0"/>
              </a:rPr>
            </a:br>
            <a:endParaRPr lang="en-US" sz="3200" dirty="0">
              <a:latin typeface="Times New Roman" pitchFamily="18" charset="0"/>
              <a:cs typeface="Times New Roman" pitchFamily="18" charset="0"/>
            </a:endParaRPr>
          </a:p>
        </p:txBody>
      </p:sp>
      <p:sp>
        <p:nvSpPr>
          <p:cNvPr id="3" name="Content Placeholder 2"/>
          <p:cNvSpPr>
            <a:spLocks noGrp="1"/>
          </p:cNvSpPr>
          <p:nvPr>
            <p:ph idx="1"/>
          </p:nvPr>
        </p:nvSpPr>
        <p:spPr>
          <a:xfrm>
            <a:off x="533400" y="1219200"/>
            <a:ext cx="8229600" cy="5181600"/>
          </a:xfrm>
        </p:spPr>
        <p:txBody>
          <a:bodyPr>
            <a:normAutofit/>
          </a:bodyPr>
          <a:lstStyle/>
          <a:p>
            <a:r>
              <a:rPr lang="en-US" sz="2600" dirty="0" smtClean="0"/>
              <a:t>Center </a:t>
            </a:r>
            <a:r>
              <a:rPr lang="en-US" sz="2600" dirty="0"/>
              <a:t>–Tapped Transformers and </a:t>
            </a:r>
            <a:r>
              <a:rPr lang="en-US" sz="2600" dirty="0" err="1"/>
              <a:t>Secondaries</a:t>
            </a:r>
            <a:endParaRPr lang="en-US" sz="2600" dirty="0"/>
          </a:p>
          <a:p>
            <a:pPr lvl="1"/>
            <a:r>
              <a:rPr lang="en-US" sz="2400" dirty="0" smtClean="0"/>
              <a:t>Center-Tapped </a:t>
            </a:r>
            <a:r>
              <a:rPr lang="en-US" sz="2400" dirty="0"/>
              <a:t>Single-Phase Transformer</a:t>
            </a:r>
          </a:p>
          <a:p>
            <a:pPr lvl="2"/>
            <a:r>
              <a:rPr lang="en-US" sz="2400" dirty="0"/>
              <a:t>Matrix Equations</a:t>
            </a:r>
          </a:p>
          <a:p>
            <a:pPr lvl="2"/>
            <a:r>
              <a:rPr lang="en-US" sz="2400" dirty="0"/>
              <a:t>Center-Tapped Transformer Serving Loads through a Triplex Secondary</a:t>
            </a:r>
          </a:p>
          <a:p>
            <a:pPr lvl="1"/>
            <a:r>
              <a:rPr lang="en-US" sz="2400" dirty="0" smtClean="0"/>
              <a:t>Underground </a:t>
            </a:r>
            <a:r>
              <a:rPr lang="en-US" sz="2400" dirty="0"/>
              <a:t>Wye-Delta Transformer Bank with a Center Tapped</a:t>
            </a:r>
            <a:r>
              <a:rPr lang="en-US" sz="2400" b="1" u="sng" dirty="0"/>
              <a:t> </a:t>
            </a:r>
            <a:r>
              <a:rPr lang="en-US" sz="2400" dirty="0"/>
              <a:t>Transformer </a:t>
            </a:r>
            <a:endParaRPr lang="en-US" sz="2400" dirty="0" smtClean="0"/>
          </a:p>
          <a:p>
            <a:pPr lvl="1"/>
            <a:r>
              <a:rPr lang="en-US" sz="2400" dirty="0" smtClean="0"/>
              <a:t>Leading </a:t>
            </a:r>
            <a:r>
              <a:rPr lang="en-US" sz="2400" dirty="0"/>
              <a:t>Open Wye-Open Delta Transformer </a:t>
            </a:r>
            <a:r>
              <a:rPr lang="en-US" sz="2400" dirty="0" smtClean="0"/>
              <a:t>Connection</a:t>
            </a:r>
          </a:p>
          <a:p>
            <a:pPr lvl="1"/>
            <a:r>
              <a:rPr lang="en-US" sz="2400" b="1" u="sng" dirty="0" smtClean="0"/>
              <a:t>Lagging Open Wye-Open Delta Connection</a:t>
            </a:r>
          </a:p>
          <a:p>
            <a:pPr lvl="1"/>
            <a:r>
              <a:rPr lang="en-US" sz="2400" dirty="0" smtClean="0"/>
              <a:t>Four </a:t>
            </a:r>
            <a:r>
              <a:rPr lang="en-US" sz="2400" dirty="0"/>
              <a:t>Wire Secondary</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248</a:t>
            </a:fld>
            <a:endParaRPr lang="en-US"/>
          </a:p>
        </p:txBody>
      </p:sp>
    </p:spTree>
    <p:extLst>
      <p:ext uri="{BB962C8B-B14F-4D97-AF65-F5344CB8AC3E}">
        <p14:creationId xmlns:p14="http://schemas.microsoft.com/office/powerpoint/2010/main" val="2718347687"/>
      </p:ext>
    </p:extLst>
  </p:cSld>
  <p:clrMapOvr>
    <a:masterClrMapping/>
  </p:clrMapOvr>
  <p:timing>
    <p:tnLst>
      <p:par>
        <p:cTn id="1" dur="indefinite" restart="never" nodeType="tmRoot"/>
      </p:par>
    </p:tn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457200" y="2057400"/>
            <a:ext cx="8153400" cy="1754326"/>
          </a:xfrm>
          <a:prstGeom prst="rect">
            <a:avLst/>
          </a:prstGeom>
          <a:noFill/>
        </p:spPr>
        <p:txBody>
          <a:bodyPr wrap="square" rtlCol="0">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In </a:t>
            </a:r>
            <a:r>
              <a:rPr lang="en-US" sz="2400" dirty="0" smtClean="0">
                <a:latin typeface="Times New Roman" pitchFamily="18" charset="0"/>
                <a:cs typeface="Times New Roman" pitchFamily="18" charset="0"/>
              </a:rPr>
              <a:t>the lagging open wye-open delta connection, the transformer serving the single phase load is connected across the voltage that lags the power transformer by 120 degrees.</a:t>
            </a:r>
          </a:p>
          <a:p>
            <a:pPr marL="457200" lvl="2"/>
            <a:endParaRPr lang="en-US" b="1" dirty="0">
              <a:solidFill>
                <a:srgbClr val="FF0000"/>
              </a:solidFill>
            </a:endParaRPr>
          </a:p>
          <a:p>
            <a:pPr marL="285750" indent="-285750">
              <a:buFont typeface="Arial" pitchFamily="34" charset="0"/>
              <a:buChar char="•"/>
            </a:pPr>
            <a:endParaRPr lang="en-US" dirty="0" smtClean="0"/>
          </a:p>
        </p:txBody>
      </p:sp>
      <p:sp>
        <p:nvSpPr>
          <p:cNvPr id="5" name="TextBox 4"/>
          <p:cNvSpPr txBox="1"/>
          <p:nvPr/>
        </p:nvSpPr>
        <p:spPr>
          <a:xfrm>
            <a:off x="457200" y="3352800"/>
            <a:ext cx="8153400" cy="1446550"/>
          </a:xfrm>
          <a:prstGeom prst="rect">
            <a:avLst/>
          </a:prstGeom>
          <a:noFill/>
        </p:spPr>
        <p:txBody>
          <a:bodyPr wrap="square" rtlCol="0">
            <a:spAutoFit/>
          </a:bodyPr>
          <a:lstStyle/>
          <a:p>
            <a:endParaRPr lang="en-US" sz="2200" dirty="0">
              <a:latin typeface="Times New Roman" pitchFamily="18" charset="0"/>
              <a:cs typeface="Times New Roman" pitchFamily="18" charset="0"/>
            </a:endParaRPr>
          </a:p>
          <a:p>
            <a:pPr marL="285750" indent="-285750">
              <a:buFont typeface="Wingdings" pitchFamily="2" charset="2"/>
              <a:buChar char="Ø"/>
            </a:pPr>
            <a:r>
              <a:rPr lang="en-US" sz="2200" dirty="0" smtClean="0">
                <a:latin typeface="Times New Roman" pitchFamily="18" charset="0"/>
                <a:cs typeface="Times New Roman" pitchFamily="18" charset="0"/>
              </a:rPr>
              <a:t>A </a:t>
            </a:r>
            <a:r>
              <a:rPr lang="en-US" sz="2200" dirty="0">
                <a:latin typeface="Times New Roman" pitchFamily="18" charset="0"/>
                <a:cs typeface="Times New Roman" pitchFamily="18" charset="0"/>
              </a:rPr>
              <a:t>number of connections can be used to achieve the lagging open wye-open delta connection, Figure </a:t>
            </a:r>
            <a:r>
              <a:rPr lang="en-US" sz="2200" dirty="0" smtClean="0">
                <a:latin typeface="Times New Roman" pitchFamily="18" charset="0"/>
                <a:cs typeface="Times New Roman" pitchFamily="18" charset="0"/>
              </a:rPr>
              <a:t>21.0 </a:t>
            </a:r>
            <a:r>
              <a:rPr lang="en-US" sz="2200" dirty="0">
                <a:latin typeface="Times New Roman" pitchFamily="18" charset="0"/>
                <a:cs typeface="Times New Roman" pitchFamily="18" charset="0"/>
              </a:rPr>
              <a:t>shows the connection that will be used </a:t>
            </a:r>
            <a:r>
              <a:rPr lang="en-US" sz="2200" dirty="0" smtClean="0">
                <a:latin typeface="Times New Roman" pitchFamily="18" charset="0"/>
                <a:cs typeface="Times New Roman" pitchFamily="18" charset="0"/>
              </a:rPr>
              <a:t>here.</a:t>
            </a:r>
            <a:endParaRPr lang="en-US" sz="2200" dirty="0">
              <a:latin typeface="Times New Roman" pitchFamily="18" charset="0"/>
              <a:cs typeface="Times New Roman" pitchFamily="18" charset="0"/>
            </a:endParaRPr>
          </a:p>
        </p:txBody>
      </p:sp>
      <p:sp>
        <p:nvSpPr>
          <p:cNvPr id="3" name="Slide Number Placeholder 2"/>
          <p:cNvSpPr>
            <a:spLocks noGrp="1"/>
          </p:cNvSpPr>
          <p:nvPr>
            <p:ph type="sldNum" sz="quarter" idx="12"/>
          </p:nvPr>
        </p:nvSpPr>
        <p:spPr/>
        <p:txBody>
          <a:bodyPr/>
          <a:lstStyle/>
          <a:p>
            <a:fld id="{B6F15528-21DE-4FAA-801E-634DDDAF4B2B}" type="slidenum">
              <a:rPr lang="en-US" smtClean="0"/>
              <a:pPr/>
              <a:t>249</a:t>
            </a:fld>
            <a:endParaRPr lang="en-US"/>
          </a:p>
        </p:txBody>
      </p:sp>
      <p:sp>
        <p:nvSpPr>
          <p:cNvPr id="8" name="TextBox 7"/>
          <p:cNvSpPr txBox="1"/>
          <p:nvPr/>
        </p:nvSpPr>
        <p:spPr>
          <a:xfrm>
            <a:off x="0" y="381000"/>
            <a:ext cx="9144000" cy="1077218"/>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a:t>
            </a:r>
            <a:r>
              <a:rPr lang="en-US" sz="3200" dirty="0" smtClean="0">
                <a:latin typeface="Times New Roman" pitchFamily="18" charset="0"/>
                <a:cs typeface="Times New Roman" pitchFamily="18" charset="0"/>
              </a:rPr>
              <a:t>Transformer</a:t>
            </a:r>
          </a:p>
          <a:p>
            <a:pPr algn="ctr"/>
            <a:r>
              <a:rPr lang="en-US" sz="3200" dirty="0" smtClean="0">
                <a:latin typeface="Times New Roman" pitchFamily="18" charset="0"/>
                <a:cs typeface="Times New Roman" pitchFamily="18" charset="0"/>
              </a:rPr>
              <a:t>Lagging </a:t>
            </a:r>
            <a:r>
              <a:rPr lang="en-US" sz="3200" dirty="0">
                <a:latin typeface="Times New Roman" pitchFamily="18" charset="0"/>
                <a:cs typeface="Times New Roman" pitchFamily="18" charset="0"/>
              </a:rPr>
              <a:t>Open Wye-Open Delta Connection</a:t>
            </a:r>
          </a:p>
        </p:txBody>
      </p:sp>
    </p:spTree>
    <p:extLst>
      <p:ext uri="{BB962C8B-B14F-4D97-AF65-F5344CB8AC3E}">
        <p14:creationId xmlns:p14="http://schemas.microsoft.com/office/powerpoint/2010/main" val="38333364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7" name="TextBox 6"/>
              <p:cNvSpPr txBox="1"/>
              <p:nvPr/>
            </p:nvSpPr>
            <p:spPr>
              <a:xfrm>
                <a:off x="304800" y="1870783"/>
                <a:ext cx="7620000" cy="491417"/>
              </a:xfrm>
              <a:prstGeom prst="rect">
                <a:avLst/>
              </a:prstGeom>
              <a:noFill/>
            </p:spPr>
            <p:txBody>
              <a:bodyPr wrap="square" rtlCol="0">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Substitute expressions for </a:t>
                </a:r>
                <a14:m>
                  <m:oMath xmlns:m="http://schemas.openxmlformats.org/officeDocument/2006/math">
                    <m:sSub>
                      <m:sSubPr>
                        <m:ctrlPr>
                          <a:rPr lang="en-US" sz="2400" i="1">
                            <a:latin typeface="Cambria Math"/>
                          </a:rPr>
                        </m:ctrlPr>
                      </m:sSubPr>
                      <m:e>
                        <m:r>
                          <a:rPr lang="en-US" sz="2400" i="1">
                            <a:latin typeface="Cambria Math"/>
                          </a:rPr>
                          <m:t> </m:t>
                        </m:r>
                        <m:r>
                          <a:rPr lang="en-US" sz="2400" i="1">
                            <a:latin typeface="Cambria Math"/>
                          </a:rPr>
                          <m:t>𝑃</m:t>
                        </m:r>
                      </m:e>
                      <m:sub>
                        <m:r>
                          <a:rPr lang="en-US" sz="2400" i="1">
                            <a:latin typeface="Cambria Math"/>
                          </a:rPr>
                          <m:t>𝑖𝑗</m:t>
                        </m:r>
                      </m:sub>
                    </m:sSub>
                  </m:oMath>
                </a14:m>
                <a:r>
                  <a:rPr lang="en-US" sz="2400" dirty="0" smtClean="0">
                    <a:latin typeface="Times New Roman" pitchFamily="18" charset="0"/>
                    <a:cs typeface="Times New Roman" pitchFamily="18" charset="0"/>
                  </a:rPr>
                  <a:t> and</a:t>
                </a:r>
                <a:r>
                  <a:rPr lang="en-US" sz="2400" dirty="0">
                    <a:latin typeface="Times New Roman" pitchFamily="18" charset="0"/>
                    <a:cs typeface="Times New Roman" pitchFamily="18" charset="0"/>
                  </a:rPr>
                  <a:t> </a:t>
                </a:r>
                <a14:m>
                  <m:oMath xmlns:m="http://schemas.openxmlformats.org/officeDocument/2006/math">
                    <m:r>
                      <a:rPr lang="en-US" sz="2400" i="1">
                        <a:latin typeface="Cambria Math"/>
                      </a:rPr>
                      <m:t>𝜔</m:t>
                    </m:r>
                    <m:r>
                      <a:rPr lang="en-US" sz="2400" i="1">
                        <a:latin typeface="Cambria Math"/>
                      </a:rPr>
                      <m:t>=2</m:t>
                    </m:r>
                    <m:r>
                      <a:rPr lang="en-US" sz="2400" i="1">
                        <a:latin typeface="Cambria Math"/>
                      </a:rPr>
                      <m:t>𝜋</m:t>
                    </m:r>
                    <m:r>
                      <a:rPr lang="en-US" sz="2400" i="1">
                        <a:latin typeface="Cambria Math"/>
                      </a:rPr>
                      <m:t>𝑓</m:t>
                    </m:r>
                    <m:r>
                      <a:rPr lang="en-US" sz="2400" b="0" i="1" smtClean="0">
                        <a:latin typeface="Cambria Math"/>
                      </a:rPr>
                      <m:t>:</m:t>
                    </m:r>
                  </m:oMath>
                </a14:m>
                <a:r>
                  <a:rPr lang="en-US" sz="2400" dirty="0" smtClean="0">
                    <a:latin typeface="Times New Roman" pitchFamily="18" charset="0"/>
                    <a:cs typeface="Times New Roman" pitchFamily="18" charset="0"/>
                  </a:rPr>
                  <a:t>  </a:t>
                </a:r>
                <a:endParaRPr lang="en-US" sz="2400" dirty="0">
                  <a:latin typeface="Times New Roman" pitchFamily="18" charset="0"/>
                  <a:cs typeface="Times New Roman" pitchFamily="18" charset="0"/>
                </a:endParaRPr>
              </a:p>
            </p:txBody>
          </p:sp>
        </mc:Choice>
        <mc:Fallback>
          <p:sp>
            <p:nvSpPr>
              <p:cNvPr id="7" name="TextBox 6"/>
              <p:cNvSpPr txBox="1">
                <a:spLocks noRot="1" noChangeAspect="1" noMove="1" noResize="1" noEditPoints="1" noAdjustHandles="1" noChangeArrowheads="1" noChangeShapeType="1" noTextEdit="1"/>
              </p:cNvSpPr>
              <p:nvPr/>
            </p:nvSpPr>
            <p:spPr>
              <a:xfrm>
                <a:off x="304800" y="1870783"/>
                <a:ext cx="7620000" cy="491417"/>
              </a:xfrm>
              <a:prstGeom prst="rect">
                <a:avLst/>
              </a:prstGeom>
              <a:blipFill rotWithShape="1">
                <a:blip r:embed="rId2"/>
                <a:stretch>
                  <a:fillRect l="-1040" t="-9877" b="-2098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 name="Rectangle 7"/>
              <p:cNvSpPr/>
              <p:nvPr/>
            </p:nvSpPr>
            <p:spPr>
              <a:xfrm>
                <a:off x="990600" y="2455220"/>
                <a:ext cx="7924800" cy="1202380"/>
              </a:xfrm>
              <a:prstGeom prst="rect">
                <a:avLst/>
              </a:prstGeom>
            </p:spPr>
            <p:txBody>
              <a:bodyPr wrap="square">
                <a:spAutoFit/>
              </a:bodyPr>
              <a:lstStyle/>
              <a:p>
                <a:pPr algn="just"/>
                <a:r>
                  <a:rPr lang="en-US" sz="2000" dirty="0" smtClean="0"/>
                  <a:t>	</a:t>
                </a:r>
                <a14:m>
                  <m:oMath xmlns:m="http://schemas.openxmlformats.org/officeDocument/2006/math">
                    <m:sSub>
                      <m:sSubPr>
                        <m:ctrlPr>
                          <a:rPr lang="en-US" sz="2000" i="1" smtClean="0">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𝑖𝑖</m:t>
                        </m:r>
                      </m:sub>
                    </m:sSub>
                    <m:r>
                      <a:rPr lang="en-US" sz="2000" i="1">
                        <a:latin typeface="Cambria Math"/>
                      </a:rPr>
                      <m:t>=</m:t>
                    </m:r>
                    <m:sSub>
                      <m:sSubPr>
                        <m:ctrlPr>
                          <a:rPr lang="en-US" sz="2000" i="1">
                            <a:latin typeface="Cambria Math"/>
                          </a:rPr>
                        </m:ctrlPr>
                      </m:sSubPr>
                      <m:e>
                        <m:r>
                          <a:rPr lang="en-US" sz="2000" i="1">
                            <a:latin typeface="Cambria Math"/>
                          </a:rPr>
                          <m:t>𝑟</m:t>
                        </m:r>
                      </m:e>
                      <m:sub>
                        <m:r>
                          <a:rPr lang="en-US" sz="2000" i="1">
                            <a:latin typeface="Cambria Math"/>
                          </a:rPr>
                          <m:t>𝑖</m:t>
                        </m:r>
                      </m:sub>
                    </m:sSub>
                    <m:r>
                      <a:rPr lang="en-US" sz="2000" i="1">
                        <a:latin typeface="Cambria Math"/>
                      </a:rPr>
                      <m:t>+</m:t>
                    </m:r>
                    <m:sSup>
                      <m:sSupPr>
                        <m:ctrlPr>
                          <a:rPr lang="en-US" sz="2000" i="1">
                            <a:latin typeface="Cambria Math"/>
                          </a:rPr>
                        </m:ctrlPr>
                      </m:sSupPr>
                      <m:e>
                        <m:r>
                          <a:rPr lang="en-US" sz="2000" i="1">
                            <a:latin typeface="Cambria Math"/>
                          </a:rPr>
                          <m:t>𝜋</m:t>
                        </m:r>
                      </m:e>
                      <m:sup>
                        <m:r>
                          <a:rPr lang="en-US" sz="2000" i="1">
                            <a:latin typeface="Cambria Math"/>
                          </a:rPr>
                          <m:t>2</m:t>
                        </m:r>
                      </m:sup>
                    </m:sSup>
                    <m:r>
                      <a:rPr lang="en-US" sz="2000" i="1">
                        <a:latin typeface="Cambria Math"/>
                      </a:rPr>
                      <m:t>𝑓𝐺</m:t>
                    </m:r>
                    <m:r>
                      <a:rPr lang="en-US" sz="2000" i="1">
                        <a:latin typeface="Cambria Math"/>
                      </a:rPr>
                      <m:t>+</m:t>
                    </m:r>
                    <m:r>
                      <a:rPr lang="en-US" sz="2000" i="1">
                        <a:latin typeface="Cambria Math"/>
                      </a:rPr>
                      <m:t>𝑗</m:t>
                    </m:r>
                    <m:r>
                      <a:rPr lang="en-US" sz="2000" i="1">
                        <a:latin typeface="Cambria Math"/>
                      </a:rPr>
                      <m:t>4</m:t>
                    </m:r>
                    <m:r>
                      <a:rPr lang="en-US" sz="2000" i="1">
                        <a:latin typeface="Cambria Math"/>
                      </a:rPr>
                      <m:t>𝜋</m:t>
                    </m:r>
                    <m:r>
                      <a:rPr lang="en-US" sz="2000" i="1">
                        <a:latin typeface="Cambria Math"/>
                      </a:rPr>
                      <m:t>𝑓𝐺</m:t>
                    </m:r>
                    <m:d>
                      <m:dPr>
                        <m:ctrlPr>
                          <a:rPr lang="en-US" sz="2000" i="1">
                            <a:latin typeface="Cambria Math"/>
                          </a:rPr>
                        </m:ctrlPr>
                      </m:dPr>
                      <m:e>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sSub>
                                  <m:sSubPr>
                                    <m:ctrlPr>
                                      <a:rPr lang="en-US" sz="2000" i="1">
                                        <a:latin typeface="Cambria Math"/>
                                      </a:rPr>
                                    </m:ctrlPr>
                                  </m:sSubPr>
                                  <m:e>
                                    <m:r>
                                      <a:rPr lang="en-US" sz="2000" i="1">
                                        <a:latin typeface="Cambria Math"/>
                                      </a:rPr>
                                      <m:t>𝑆</m:t>
                                    </m:r>
                                  </m:e>
                                  <m:sub>
                                    <m:r>
                                      <a:rPr lang="en-US" sz="2000" i="1">
                                        <a:latin typeface="Cambria Math"/>
                                      </a:rPr>
                                      <m:t>𝑖𝑖</m:t>
                                    </m:r>
                                  </m:sub>
                                </m:sSub>
                              </m:num>
                              <m:den>
                                <m:r>
                                  <a:rPr lang="en-US" sz="2000" i="1">
                                    <a:latin typeface="Cambria Math"/>
                                  </a:rPr>
                                  <m:t>𝐺𝑀</m:t>
                                </m:r>
                                <m:sSub>
                                  <m:sSubPr>
                                    <m:ctrlPr>
                                      <a:rPr lang="en-US" sz="2000" i="1">
                                        <a:latin typeface="Cambria Math"/>
                                      </a:rPr>
                                    </m:ctrlPr>
                                  </m:sSubPr>
                                  <m:e>
                                    <m:r>
                                      <a:rPr lang="en-US" sz="2000" i="1">
                                        <a:latin typeface="Cambria Math"/>
                                      </a:rPr>
                                      <m:t>𝑅</m:t>
                                    </m:r>
                                  </m:e>
                                  <m:sub>
                                    <m:r>
                                      <a:rPr lang="en-US" sz="2000" i="1">
                                        <a:latin typeface="Cambria Math"/>
                                      </a:rPr>
                                      <m:t>𝑖</m:t>
                                    </m:r>
                                  </m:sub>
                                </m:sSub>
                              </m:den>
                            </m:f>
                          </m:e>
                        </m:func>
                        <m:r>
                          <a:rPr lang="en-US" sz="2000" i="1">
                            <a:latin typeface="Cambria Math"/>
                          </a:rPr>
                          <m:t>+2</m:t>
                        </m:r>
                        <m:sSub>
                          <m:sSubPr>
                            <m:ctrlPr>
                              <a:rPr lang="en-US" sz="2000" i="1">
                                <a:latin typeface="Cambria Math"/>
                              </a:rPr>
                            </m:ctrlPr>
                          </m:sSubPr>
                          <m:e>
                            <m:r>
                              <a:rPr lang="en-US" sz="2000" i="1">
                                <a:latin typeface="Cambria Math"/>
                              </a:rPr>
                              <m:t>𝑄</m:t>
                            </m:r>
                          </m:e>
                          <m:sub>
                            <m:r>
                              <a:rPr lang="en-US" sz="2000" i="1">
                                <a:latin typeface="Cambria Math"/>
                              </a:rPr>
                              <m:t>𝑖𝑖</m:t>
                            </m:r>
                          </m:sub>
                        </m:sSub>
                      </m:e>
                    </m:d>
                  </m:oMath>
                </a14:m>
                <a:r>
                  <a:rPr lang="en-US" sz="2000" dirty="0" smtClean="0"/>
                  <a:t>			</a:t>
                </a:r>
                <a:r>
                  <a:rPr lang="en-US" sz="2000" dirty="0" smtClean="0">
                    <a:latin typeface="Times New Roman" pitchFamily="18" charset="0"/>
                    <a:cs typeface="Times New Roman" pitchFamily="18" charset="0"/>
                  </a:rPr>
                  <a:t>(</a:t>
                </a:r>
                <a:r>
                  <a:rPr lang="en-US" sz="2000" dirty="0" smtClean="0">
                    <a:latin typeface="Times New Roman" pitchFamily="18" charset="0"/>
                    <a:cs typeface="Times New Roman" pitchFamily="18" charset="0"/>
                  </a:rPr>
                  <a:t>26)</a:t>
                </a:r>
                <a:endParaRPr lang="en-US" sz="2000" dirty="0">
                  <a:latin typeface="Times New Roman" pitchFamily="18" charset="0"/>
                  <a:cs typeface="Times New Roman" pitchFamily="18" charset="0"/>
                </a:endParaRPr>
              </a:p>
              <a:p>
                <a:pPr algn="just"/>
                <a:r>
                  <a:rPr lang="en-US" sz="2000" dirty="0" smtClean="0"/>
                  <a:t>	</a:t>
                </a:r>
                <a14:m>
                  <m:oMath xmlns:m="http://schemas.openxmlformats.org/officeDocument/2006/math">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𝑖𝑗</m:t>
                        </m:r>
                      </m:sub>
                    </m:sSub>
                    <m:r>
                      <a:rPr lang="en-US" sz="2000" i="1">
                        <a:latin typeface="Cambria Math"/>
                      </a:rPr>
                      <m:t>=</m:t>
                    </m:r>
                    <m:sSup>
                      <m:sSupPr>
                        <m:ctrlPr>
                          <a:rPr lang="en-US" sz="2000" i="1">
                            <a:latin typeface="Cambria Math"/>
                          </a:rPr>
                        </m:ctrlPr>
                      </m:sSupPr>
                      <m:e>
                        <m:r>
                          <a:rPr lang="en-US" sz="2000" i="1">
                            <a:latin typeface="Cambria Math"/>
                          </a:rPr>
                          <m:t>𝜋</m:t>
                        </m:r>
                      </m:e>
                      <m:sup>
                        <m:r>
                          <a:rPr lang="en-US" sz="2000" i="1">
                            <a:latin typeface="Cambria Math"/>
                          </a:rPr>
                          <m:t>2</m:t>
                        </m:r>
                      </m:sup>
                    </m:sSup>
                    <m:r>
                      <a:rPr lang="en-US" sz="2000" i="1">
                        <a:latin typeface="Cambria Math"/>
                      </a:rPr>
                      <m:t>𝑓𝐺</m:t>
                    </m:r>
                    <m:r>
                      <a:rPr lang="en-US" sz="2000" i="1">
                        <a:latin typeface="Cambria Math"/>
                      </a:rPr>
                      <m:t>+</m:t>
                    </m:r>
                    <m:r>
                      <a:rPr lang="en-US" sz="2000" i="1">
                        <a:latin typeface="Cambria Math"/>
                      </a:rPr>
                      <m:t>𝑗</m:t>
                    </m:r>
                    <m:r>
                      <a:rPr lang="en-US" sz="2000" i="1">
                        <a:latin typeface="Cambria Math"/>
                      </a:rPr>
                      <m:t>4</m:t>
                    </m:r>
                    <m:r>
                      <a:rPr lang="en-US" sz="2000" i="1">
                        <a:latin typeface="Cambria Math"/>
                      </a:rPr>
                      <m:t>𝜋</m:t>
                    </m:r>
                    <m:r>
                      <a:rPr lang="en-US" sz="2000" i="1">
                        <a:latin typeface="Cambria Math"/>
                      </a:rPr>
                      <m:t>𝑓𝐺</m:t>
                    </m:r>
                    <m:d>
                      <m:dPr>
                        <m:ctrlPr>
                          <a:rPr lang="en-US" sz="2000" i="1">
                            <a:latin typeface="Cambria Math"/>
                          </a:rPr>
                        </m:ctrlPr>
                      </m:dPr>
                      <m:e>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sSub>
                                  <m:sSubPr>
                                    <m:ctrlPr>
                                      <a:rPr lang="en-US" sz="2000" i="1">
                                        <a:latin typeface="Cambria Math"/>
                                      </a:rPr>
                                    </m:ctrlPr>
                                  </m:sSubPr>
                                  <m:e>
                                    <m:r>
                                      <a:rPr lang="en-US" sz="2000" i="1">
                                        <a:latin typeface="Cambria Math"/>
                                      </a:rPr>
                                      <m:t>𝑆</m:t>
                                    </m:r>
                                  </m:e>
                                  <m:sub>
                                    <m:r>
                                      <a:rPr lang="en-US" sz="2000" i="1">
                                        <a:latin typeface="Cambria Math"/>
                                      </a:rPr>
                                      <m:t>𝑖𝑗</m:t>
                                    </m:r>
                                  </m:sub>
                                </m:sSub>
                              </m:num>
                              <m:den>
                                <m:sSub>
                                  <m:sSubPr>
                                    <m:ctrlPr>
                                      <a:rPr lang="en-US" sz="2000" i="1">
                                        <a:latin typeface="Cambria Math"/>
                                      </a:rPr>
                                    </m:ctrlPr>
                                  </m:sSubPr>
                                  <m:e>
                                    <m:r>
                                      <a:rPr lang="en-US" sz="2000" i="1">
                                        <a:latin typeface="Cambria Math"/>
                                      </a:rPr>
                                      <m:t>𝐷</m:t>
                                    </m:r>
                                  </m:e>
                                  <m:sub>
                                    <m:r>
                                      <a:rPr lang="en-US" sz="2000" i="1">
                                        <a:latin typeface="Cambria Math"/>
                                      </a:rPr>
                                      <m:t>𝑖𝑗</m:t>
                                    </m:r>
                                  </m:sub>
                                </m:sSub>
                              </m:den>
                            </m:f>
                          </m:e>
                        </m:func>
                        <m:r>
                          <a:rPr lang="en-US" sz="2000" i="1">
                            <a:latin typeface="Cambria Math"/>
                          </a:rPr>
                          <m:t>+2</m:t>
                        </m:r>
                        <m:sSub>
                          <m:sSubPr>
                            <m:ctrlPr>
                              <a:rPr lang="en-US" sz="2000" i="1">
                                <a:latin typeface="Cambria Math"/>
                              </a:rPr>
                            </m:ctrlPr>
                          </m:sSubPr>
                          <m:e>
                            <m:r>
                              <a:rPr lang="en-US" sz="2000" i="1">
                                <a:latin typeface="Cambria Math"/>
                              </a:rPr>
                              <m:t>𝑄</m:t>
                            </m:r>
                          </m:e>
                          <m:sub>
                            <m:r>
                              <a:rPr lang="en-US" sz="2000" i="1">
                                <a:latin typeface="Cambria Math"/>
                              </a:rPr>
                              <m:t>𝑖𝑗</m:t>
                            </m:r>
                          </m:sub>
                        </m:sSub>
                      </m:e>
                    </m:d>
                  </m:oMath>
                </a14:m>
                <a:r>
                  <a:rPr lang="en-US" sz="2000" dirty="0" smtClean="0"/>
                  <a:t>			</a:t>
                </a:r>
                <a:r>
                  <a:rPr lang="en-US" sz="2000" dirty="0" smtClean="0">
                    <a:latin typeface="Times New Roman" pitchFamily="18" charset="0"/>
                    <a:cs typeface="Times New Roman" pitchFamily="18" charset="0"/>
                  </a:rPr>
                  <a:t>(</a:t>
                </a:r>
                <a:r>
                  <a:rPr lang="en-US" sz="2000" dirty="0" smtClean="0">
                    <a:latin typeface="Times New Roman" pitchFamily="18" charset="0"/>
                    <a:cs typeface="Times New Roman" pitchFamily="18" charset="0"/>
                  </a:rPr>
                  <a:t>27)</a:t>
                </a:r>
                <a:endParaRPr lang="en-US" sz="2000" dirty="0">
                  <a:latin typeface="Times New Roman" pitchFamily="18" charset="0"/>
                  <a:cs typeface="Times New Roman" pitchFamily="18" charset="0"/>
                </a:endParaRPr>
              </a:p>
            </p:txBody>
          </p:sp>
        </mc:Choice>
        <mc:Fallback>
          <p:sp>
            <p:nvSpPr>
              <p:cNvPr id="8" name="Rectangle 7"/>
              <p:cNvSpPr>
                <a:spLocks noRot="1" noChangeAspect="1" noMove="1" noResize="1" noEditPoints="1" noAdjustHandles="1" noChangeArrowheads="1" noChangeShapeType="1" noTextEdit="1"/>
              </p:cNvSpPr>
              <p:nvPr/>
            </p:nvSpPr>
            <p:spPr>
              <a:xfrm>
                <a:off x="990600" y="2455220"/>
                <a:ext cx="7924800" cy="1202380"/>
              </a:xfrm>
              <a:prstGeom prst="rect">
                <a:avLst/>
              </a:prstGeom>
              <a:blipFill rotWithShape="1">
                <a:blip r:embed="rId3"/>
                <a:stretch>
                  <a:fillRect r="-76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 name="TextBox 8"/>
              <p:cNvSpPr txBox="1"/>
              <p:nvPr/>
            </p:nvSpPr>
            <p:spPr>
              <a:xfrm>
                <a:off x="304800" y="4004383"/>
                <a:ext cx="8839200" cy="491417"/>
              </a:xfrm>
              <a:prstGeom prst="rect">
                <a:avLst/>
              </a:prstGeom>
              <a:noFill/>
            </p:spPr>
            <p:txBody>
              <a:bodyPr wrap="square" rtlCol="0">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Now substitute our expression for </a:t>
                </a:r>
                <a14:m>
                  <m:oMath xmlns:m="http://schemas.openxmlformats.org/officeDocument/2006/math">
                    <m:r>
                      <a:rPr lang="en-US" sz="2400" i="1">
                        <a:latin typeface="Cambria Math"/>
                      </a:rPr>
                      <m:t>2</m:t>
                    </m:r>
                    <m:sSub>
                      <m:sSubPr>
                        <m:ctrlPr>
                          <a:rPr lang="en-US" sz="2400" i="1">
                            <a:latin typeface="Cambria Math"/>
                          </a:rPr>
                        </m:ctrlPr>
                      </m:sSubPr>
                      <m:e>
                        <m:r>
                          <a:rPr lang="en-US" sz="2400" i="1">
                            <a:latin typeface="Cambria Math"/>
                          </a:rPr>
                          <m:t>𝑄</m:t>
                        </m:r>
                      </m:e>
                      <m:sub>
                        <m:r>
                          <a:rPr lang="en-US" sz="2400" i="1">
                            <a:latin typeface="Cambria Math"/>
                          </a:rPr>
                          <m:t>𝑖𝑗</m:t>
                        </m:r>
                      </m:sub>
                    </m:sSub>
                    <m:r>
                      <a:rPr lang="en-US" sz="2400" b="0" i="0" smtClean="0">
                        <a:latin typeface="Cambria Math"/>
                      </a:rPr>
                      <m:t> </m:t>
                    </m:r>
                  </m:oMath>
                </a14:m>
                <a:r>
                  <a:rPr lang="en-US" sz="2400" dirty="0" smtClean="0">
                    <a:latin typeface="Times New Roman" pitchFamily="18" charset="0"/>
                    <a:cs typeface="Times New Roman" pitchFamily="18" charset="0"/>
                  </a:rPr>
                  <a:t>and values </a:t>
                </a:r>
                <a14:m>
                  <m:oMath xmlns:m="http://schemas.openxmlformats.org/officeDocument/2006/math">
                    <m:r>
                      <a:rPr lang="en-US" sz="2400" i="1">
                        <a:latin typeface="Cambria Math"/>
                      </a:rPr>
                      <m:t>𝜋</m:t>
                    </m:r>
                    <m:r>
                      <a:rPr lang="en-US" sz="2400" b="0" i="1" smtClean="0">
                        <a:latin typeface="Cambria Math"/>
                      </a:rPr>
                      <m:t> </m:t>
                    </m:r>
                  </m:oMath>
                </a14:m>
                <a:r>
                  <a:rPr lang="en-US" sz="2400" dirty="0" smtClean="0">
                    <a:latin typeface="Times New Roman" pitchFamily="18" charset="0"/>
                    <a:cs typeface="Times New Roman" pitchFamily="18" charset="0"/>
                  </a:rPr>
                  <a:t>and </a:t>
                </a:r>
                <a14:m>
                  <m:oMath xmlns:m="http://schemas.openxmlformats.org/officeDocument/2006/math">
                    <m:r>
                      <a:rPr lang="en-US" sz="2400" i="1">
                        <a:latin typeface="Cambria Math"/>
                      </a:rPr>
                      <m:t>𝐺</m:t>
                    </m:r>
                  </m:oMath>
                </a14:m>
                <a:r>
                  <a:rPr lang="en-US" sz="2400" dirty="0" smtClean="0"/>
                  <a:t>: </a:t>
                </a:r>
                <a:endParaRPr lang="en-US" sz="2400" dirty="0"/>
              </a:p>
            </p:txBody>
          </p:sp>
        </mc:Choice>
        <mc:Fallback>
          <p:sp>
            <p:nvSpPr>
              <p:cNvPr id="9" name="TextBox 8"/>
              <p:cNvSpPr txBox="1">
                <a:spLocks noRot="1" noChangeAspect="1" noMove="1" noResize="1" noEditPoints="1" noAdjustHandles="1" noChangeArrowheads="1" noChangeShapeType="1" noTextEdit="1"/>
              </p:cNvSpPr>
              <p:nvPr/>
            </p:nvSpPr>
            <p:spPr>
              <a:xfrm>
                <a:off x="304800" y="4004383"/>
                <a:ext cx="8839200" cy="491417"/>
              </a:xfrm>
              <a:prstGeom prst="rect">
                <a:avLst/>
              </a:prstGeom>
              <a:blipFill rotWithShape="1">
                <a:blip r:embed="rId4"/>
                <a:stretch>
                  <a:fillRect l="-897" t="-9877" b="-2222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 name="Rectangle 9"/>
              <p:cNvSpPr/>
              <p:nvPr/>
            </p:nvSpPr>
            <p:spPr>
              <a:xfrm>
                <a:off x="457200" y="4648200"/>
                <a:ext cx="8610600" cy="1510157"/>
              </a:xfrm>
              <a:prstGeom prst="rect">
                <a:avLst/>
              </a:prstGeom>
            </p:spPr>
            <p:txBody>
              <a:bodyPr wrap="square">
                <a:spAutoFit/>
              </a:bodyPr>
              <a:lstStyle/>
              <a:p>
                <a:pPr algn="just"/>
                <a14:m>
                  <m:oMath xmlns:m="http://schemas.openxmlformats.org/officeDocument/2006/math">
                    <m:sSub>
                      <m:sSubPr>
                        <m:ctrlPr>
                          <a:rPr lang="en-US" sz="2000" i="1" smtClean="0">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𝑖𝑖</m:t>
                        </m:r>
                      </m:sub>
                    </m:sSub>
                    <m:r>
                      <a:rPr lang="en-US" sz="2000" i="1">
                        <a:latin typeface="Cambria Math"/>
                      </a:rPr>
                      <m:t>=</m:t>
                    </m:r>
                    <m:sSub>
                      <m:sSubPr>
                        <m:ctrlPr>
                          <a:rPr lang="en-US" sz="2000" i="1">
                            <a:latin typeface="Cambria Math"/>
                          </a:rPr>
                        </m:ctrlPr>
                      </m:sSubPr>
                      <m:e>
                        <m:r>
                          <a:rPr lang="en-US" sz="2000" i="1">
                            <a:latin typeface="Cambria Math"/>
                          </a:rPr>
                          <m:t>𝑟</m:t>
                        </m:r>
                      </m:e>
                      <m:sub>
                        <m:r>
                          <a:rPr lang="en-US" sz="2000" i="1">
                            <a:latin typeface="Cambria Math"/>
                          </a:rPr>
                          <m:t>𝑖</m:t>
                        </m:r>
                      </m:sub>
                    </m:sSub>
                    <m:r>
                      <a:rPr lang="en-US" sz="2000" i="1">
                        <a:latin typeface="Cambria Math"/>
                      </a:rPr>
                      <m:t>+0.00158836∙</m:t>
                    </m:r>
                    <m:r>
                      <a:rPr lang="en-US" sz="2000" i="1">
                        <a:latin typeface="Cambria Math"/>
                      </a:rPr>
                      <m:t>𝑓</m:t>
                    </m:r>
                    <m:r>
                      <a:rPr lang="en-US" sz="2000" i="1">
                        <a:latin typeface="Cambria Math"/>
                      </a:rPr>
                      <m:t>+0.00202237∙</m:t>
                    </m:r>
                    <m:r>
                      <a:rPr lang="en-US" sz="2000" i="1">
                        <a:latin typeface="Cambria Math"/>
                      </a:rPr>
                      <m:t>𝑓</m:t>
                    </m:r>
                    <m:d>
                      <m:dPr>
                        <m:ctrlPr>
                          <a:rPr lang="en-US" sz="2000" i="1">
                            <a:latin typeface="Cambria Math"/>
                          </a:rPr>
                        </m:ctrlPr>
                      </m:dPr>
                      <m:e>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i="1">
                                    <a:latin typeface="Cambria Math"/>
                                  </a:rPr>
                                  <m:t>1</m:t>
                                </m:r>
                              </m:num>
                              <m:den>
                                <m:r>
                                  <a:rPr lang="en-US" sz="2000" i="1">
                                    <a:latin typeface="Cambria Math"/>
                                  </a:rPr>
                                  <m:t>𝐺𝑀</m:t>
                                </m:r>
                                <m:sSub>
                                  <m:sSubPr>
                                    <m:ctrlPr>
                                      <a:rPr lang="en-US" sz="2000" i="1">
                                        <a:latin typeface="Cambria Math"/>
                                      </a:rPr>
                                    </m:ctrlPr>
                                  </m:sSubPr>
                                  <m:e>
                                    <m:r>
                                      <a:rPr lang="en-US" sz="2000" i="1">
                                        <a:latin typeface="Cambria Math"/>
                                      </a:rPr>
                                      <m:t>𝑅</m:t>
                                    </m:r>
                                  </m:e>
                                  <m:sub>
                                    <m:r>
                                      <a:rPr lang="en-US" sz="2000" i="1">
                                        <a:latin typeface="Cambria Math"/>
                                      </a:rPr>
                                      <m:t>𝑖</m:t>
                                    </m:r>
                                  </m:sub>
                                </m:sSub>
                              </m:den>
                            </m:f>
                          </m:e>
                        </m:func>
                        <m:r>
                          <a:rPr lang="en-US" sz="2000" i="1">
                            <a:latin typeface="Cambria Math"/>
                          </a:rPr>
                          <m:t>+7.6786+</m:t>
                        </m:r>
                        <m:f>
                          <m:fPr>
                            <m:ctrlPr>
                              <a:rPr lang="en-US" sz="2000" i="1">
                                <a:latin typeface="Cambria Math"/>
                              </a:rPr>
                            </m:ctrlPr>
                          </m:fPr>
                          <m:num>
                            <m:r>
                              <a:rPr lang="en-US" sz="2000" i="1">
                                <a:latin typeface="Cambria Math"/>
                              </a:rPr>
                              <m:t>1</m:t>
                            </m:r>
                          </m:num>
                          <m:den>
                            <m:r>
                              <a:rPr lang="en-US" sz="2000" i="1">
                                <a:latin typeface="Cambria Math"/>
                              </a:rPr>
                              <m:t>2</m:t>
                            </m:r>
                          </m:den>
                        </m:f>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i="1">
                                    <a:latin typeface="Cambria Math"/>
                                  </a:rPr>
                                  <m:t>𝜌</m:t>
                                </m:r>
                              </m:num>
                              <m:den>
                                <m:r>
                                  <a:rPr lang="en-US" sz="2000" i="1">
                                    <a:latin typeface="Cambria Math"/>
                                  </a:rPr>
                                  <m:t>𝑓</m:t>
                                </m:r>
                              </m:den>
                            </m:f>
                          </m:e>
                        </m:func>
                      </m:e>
                    </m:d>
                  </m:oMath>
                </a14:m>
                <a:r>
                  <a:rPr lang="en-US" sz="2000" dirty="0" smtClean="0">
                    <a:latin typeface="Times New Roman" pitchFamily="18" charset="0"/>
                    <a:cs typeface="Times New Roman" pitchFamily="18" charset="0"/>
                  </a:rPr>
                  <a:t>    (</a:t>
                </a:r>
                <a:r>
                  <a:rPr lang="en-US" sz="2000" dirty="0" smtClean="0">
                    <a:latin typeface="Times New Roman" pitchFamily="18" charset="0"/>
                    <a:cs typeface="Times New Roman" pitchFamily="18" charset="0"/>
                  </a:rPr>
                  <a:t>28)</a:t>
                </a:r>
              </a:p>
              <a:p>
                <a:pPr algn="just"/>
                <a:endParaRPr lang="en-US" sz="2000" dirty="0" smtClean="0">
                  <a:latin typeface="Times New Roman" pitchFamily="18" charset="0"/>
                  <a:cs typeface="Times New Roman" pitchFamily="18" charset="0"/>
                </a:endParaRPr>
              </a:p>
              <a:p>
                <a:pPr algn="just"/>
                <a14:m>
                  <m:oMath xmlns:m="http://schemas.openxmlformats.org/officeDocument/2006/math">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𝑖𝑗</m:t>
                        </m:r>
                      </m:sub>
                    </m:sSub>
                    <m:r>
                      <a:rPr lang="en-US" sz="2000" i="1">
                        <a:latin typeface="Cambria Math"/>
                      </a:rPr>
                      <m:t>=0.00158836∙</m:t>
                    </m:r>
                    <m:r>
                      <a:rPr lang="en-US" sz="2000" i="1">
                        <a:latin typeface="Cambria Math"/>
                      </a:rPr>
                      <m:t>𝑓</m:t>
                    </m:r>
                    <m:r>
                      <a:rPr lang="en-US" sz="2000" i="1">
                        <a:latin typeface="Cambria Math"/>
                      </a:rPr>
                      <m:t>+0.00202237∙</m:t>
                    </m:r>
                    <m:r>
                      <a:rPr lang="en-US" sz="2000" i="1">
                        <a:latin typeface="Cambria Math"/>
                      </a:rPr>
                      <m:t>𝑓</m:t>
                    </m:r>
                    <m:d>
                      <m:dPr>
                        <m:ctrlPr>
                          <a:rPr lang="en-US" sz="2000" i="1">
                            <a:latin typeface="Cambria Math"/>
                          </a:rPr>
                        </m:ctrlPr>
                      </m:dPr>
                      <m:e>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𝐷</m:t>
                                    </m:r>
                                  </m:e>
                                  <m:sub>
                                    <m:r>
                                      <a:rPr lang="en-US" sz="2000" i="1">
                                        <a:latin typeface="Cambria Math"/>
                                      </a:rPr>
                                      <m:t>𝑖𝑗</m:t>
                                    </m:r>
                                  </m:sub>
                                </m:sSub>
                              </m:den>
                            </m:f>
                          </m:e>
                        </m:func>
                        <m:r>
                          <a:rPr lang="en-US" sz="2000" i="1">
                            <a:latin typeface="Cambria Math"/>
                          </a:rPr>
                          <m:t>+7.6786+</m:t>
                        </m:r>
                        <m:f>
                          <m:fPr>
                            <m:ctrlPr>
                              <a:rPr lang="en-US" sz="2000" i="1">
                                <a:latin typeface="Cambria Math"/>
                              </a:rPr>
                            </m:ctrlPr>
                          </m:fPr>
                          <m:num>
                            <m:r>
                              <a:rPr lang="en-US" sz="2000" i="1">
                                <a:latin typeface="Cambria Math"/>
                              </a:rPr>
                              <m:t>1</m:t>
                            </m:r>
                          </m:num>
                          <m:den>
                            <m:r>
                              <a:rPr lang="en-US" sz="2000" i="1">
                                <a:latin typeface="Cambria Math"/>
                              </a:rPr>
                              <m:t>2</m:t>
                            </m:r>
                          </m:den>
                        </m:f>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i="1">
                                    <a:latin typeface="Cambria Math"/>
                                  </a:rPr>
                                  <m:t>𝜌</m:t>
                                </m:r>
                              </m:num>
                              <m:den>
                                <m:r>
                                  <a:rPr lang="en-US" sz="2000" i="1">
                                    <a:latin typeface="Cambria Math"/>
                                  </a:rPr>
                                  <m:t>𝑓</m:t>
                                </m:r>
                              </m:den>
                            </m:f>
                          </m:e>
                        </m:func>
                      </m:e>
                    </m:d>
                  </m:oMath>
                </a14:m>
                <a:r>
                  <a:rPr lang="en-US" sz="2000" dirty="0" smtClean="0"/>
                  <a:t>	   </a:t>
                </a:r>
                <a:r>
                  <a:rPr lang="en-US" sz="2000" dirty="0"/>
                  <a:t> </a:t>
                </a:r>
                <a:r>
                  <a:rPr lang="en-US" sz="2000" dirty="0" smtClean="0"/>
                  <a:t>     </a:t>
                </a:r>
                <a:r>
                  <a:rPr lang="en-US" sz="2000" dirty="0" smtClean="0">
                    <a:latin typeface="Times New Roman" pitchFamily="18" charset="0"/>
                    <a:cs typeface="Times New Roman" pitchFamily="18" charset="0"/>
                  </a:rPr>
                  <a:t>(</a:t>
                </a:r>
                <a:r>
                  <a:rPr lang="en-US" sz="2000" dirty="0" smtClean="0">
                    <a:latin typeface="Times New Roman" pitchFamily="18" charset="0"/>
                    <a:cs typeface="Times New Roman" pitchFamily="18" charset="0"/>
                  </a:rPr>
                  <a:t>29)</a:t>
                </a:r>
                <a:endParaRPr lang="en-US" sz="2000" dirty="0">
                  <a:latin typeface="Times New Roman" pitchFamily="18" charset="0"/>
                  <a:cs typeface="Times New Roman" pitchFamily="18" charset="0"/>
                </a:endParaRPr>
              </a:p>
            </p:txBody>
          </p:sp>
        </mc:Choice>
        <mc:Fallback>
          <p:sp>
            <p:nvSpPr>
              <p:cNvPr id="10" name="Rectangle 9"/>
              <p:cNvSpPr>
                <a:spLocks noRot="1" noChangeAspect="1" noMove="1" noResize="1" noEditPoints="1" noAdjustHandles="1" noChangeArrowheads="1" noChangeShapeType="1" noTextEdit="1"/>
              </p:cNvSpPr>
              <p:nvPr/>
            </p:nvSpPr>
            <p:spPr>
              <a:xfrm>
                <a:off x="457200" y="4648200"/>
                <a:ext cx="8610600" cy="1510157"/>
              </a:xfrm>
              <a:prstGeom prst="rect">
                <a:avLst/>
              </a:prstGeom>
              <a:blipFill rotWithShape="1">
                <a:blip r:embed="rId5"/>
                <a:stretch>
                  <a:fillRect/>
                </a:stretch>
              </a:blipFill>
            </p:spPr>
            <p:txBody>
              <a:bodyPr/>
              <a:lstStyle/>
              <a:p>
                <a:r>
                  <a:rPr lang="en-US">
                    <a:noFill/>
                  </a:rPr>
                  <a:t> </a:t>
                </a:r>
              </a:p>
            </p:txBody>
          </p:sp>
        </mc:Fallback>
      </mc:AlternateContent>
      <p:sp>
        <p:nvSpPr>
          <p:cNvPr id="2" name="Slide Number Placeholder 1"/>
          <p:cNvSpPr>
            <a:spLocks noGrp="1"/>
          </p:cNvSpPr>
          <p:nvPr>
            <p:ph type="sldNum" sz="quarter" idx="12"/>
          </p:nvPr>
        </p:nvSpPr>
        <p:spPr/>
        <p:txBody>
          <a:bodyPr/>
          <a:lstStyle/>
          <a:p>
            <a:fld id="{B6F15528-21DE-4FAA-801E-634DDDAF4B2B}" type="slidenum">
              <a:rPr lang="en-US" smtClean="0"/>
              <a:pPr/>
              <a:t>25</a:t>
            </a:fld>
            <a:endParaRPr lang="en-US" dirty="0"/>
          </a:p>
        </p:txBody>
      </p:sp>
      <p:sp>
        <p:nvSpPr>
          <p:cNvPr id="11" name="TextBox 10"/>
          <p:cNvSpPr txBox="1"/>
          <p:nvPr/>
        </p:nvSpPr>
        <p:spPr>
          <a:xfrm>
            <a:off x="0" y="294382"/>
            <a:ext cx="9144000" cy="1077218"/>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Series </a:t>
            </a:r>
            <a:r>
              <a:rPr lang="en-US" sz="3200" dirty="0" smtClean="0">
                <a:latin typeface="Times New Roman" pitchFamily="18" charset="0"/>
                <a:cs typeface="Times New Roman" pitchFamily="18" charset="0"/>
              </a:rPr>
              <a:t>Impedance </a:t>
            </a:r>
            <a:r>
              <a:rPr lang="en-US" sz="3200" dirty="0" smtClean="0">
                <a:latin typeface="Times New Roman" pitchFamily="18" charset="0"/>
                <a:cs typeface="Times New Roman" pitchFamily="18" charset="0"/>
              </a:rPr>
              <a:t>of Overhead </a:t>
            </a:r>
            <a:r>
              <a:rPr lang="en-US" sz="3200" dirty="0" smtClean="0">
                <a:latin typeface="Times New Roman" pitchFamily="18" charset="0"/>
                <a:cs typeface="Times New Roman" pitchFamily="18" charset="0"/>
              </a:rPr>
              <a:t>Lines</a:t>
            </a:r>
          </a:p>
          <a:p>
            <a:pPr marL="342900" indent="-342900" algn="ctr"/>
            <a:r>
              <a:rPr lang="en-US" sz="3200" dirty="0" smtClean="0">
                <a:latin typeface="Times New Roman" pitchFamily="18" charset="0"/>
                <a:cs typeface="Times New Roman" pitchFamily="18" charset="0"/>
              </a:rPr>
              <a:t>Modified Carson’s Equations</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4217055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9200" y="1644524"/>
            <a:ext cx="6705600" cy="4283193"/>
          </a:xfrm>
          <a:prstGeom prst="rect">
            <a:avLst/>
          </a:prstGeom>
        </p:spPr>
      </p:pic>
      <p:sp>
        <p:nvSpPr>
          <p:cNvPr id="8" name="TextBox 7"/>
          <p:cNvSpPr txBox="1"/>
          <p:nvPr/>
        </p:nvSpPr>
        <p:spPr>
          <a:xfrm>
            <a:off x="4514850" y="5638800"/>
            <a:ext cx="16764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Figure 21.0</a:t>
            </a:r>
            <a:endParaRPr lang="en-US" sz="2000" dirty="0">
              <a:latin typeface="Times New Roman" pitchFamily="18" charset="0"/>
              <a:cs typeface="Times New Roman" pitchFamily="18" charset="0"/>
            </a:endParaRPr>
          </a:p>
        </p:txBody>
      </p:sp>
      <p:sp>
        <p:nvSpPr>
          <p:cNvPr id="5" name="Slide Number Placeholder 4"/>
          <p:cNvSpPr>
            <a:spLocks noGrp="1"/>
          </p:cNvSpPr>
          <p:nvPr>
            <p:ph type="sldNum" sz="quarter" idx="12"/>
          </p:nvPr>
        </p:nvSpPr>
        <p:spPr/>
        <p:txBody>
          <a:bodyPr/>
          <a:lstStyle/>
          <a:p>
            <a:fld id="{B6F15528-21DE-4FAA-801E-634DDDAF4B2B}" type="slidenum">
              <a:rPr lang="en-US" smtClean="0"/>
              <a:pPr/>
              <a:t>250</a:t>
            </a:fld>
            <a:endParaRPr lang="en-US"/>
          </a:p>
        </p:txBody>
      </p:sp>
      <p:sp>
        <p:nvSpPr>
          <p:cNvPr id="9" name="TextBox 8"/>
          <p:cNvSpPr txBox="1"/>
          <p:nvPr/>
        </p:nvSpPr>
        <p:spPr>
          <a:xfrm>
            <a:off x="0" y="381000"/>
            <a:ext cx="9144000" cy="1077218"/>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a:t>
            </a:r>
            <a:r>
              <a:rPr lang="en-US" sz="3200" dirty="0" smtClean="0">
                <a:latin typeface="Times New Roman" pitchFamily="18" charset="0"/>
                <a:cs typeface="Times New Roman" pitchFamily="18" charset="0"/>
              </a:rPr>
              <a:t>Transformer</a:t>
            </a:r>
          </a:p>
          <a:p>
            <a:pPr algn="ctr"/>
            <a:r>
              <a:rPr lang="en-US" sz="3200" dirty="0" smtClean="0">
                <a:latin typeface="Times New Roman" pitchFamily="18" charset="0"/>
                <a:cs typeface="Times New Roman" pitchFamily="18" charset="0"/>
              </a:rPr>
              <a:t>Lagging </a:t>
            </a:r>
            <a:r>
              <a:rPr lang="en-US" sz="3200" dirty="0">
                <a:latin typeface="Times New Roman" pitchFamily="18" charset="0"/>
                <a:cs typeface="Times New Roman" pitchFamily="18" charset="0"/>
              </a:rPr>
              <a:t>Open Wye-Open Delta Connection</a:t>
            </a:r>
          </a:p>
        </p:txBody>
      </p:sp>
    </p:spTree>
    <p:extLst>
      <p:ext uri="{BB962C8B-B14F-4D97-AF65-F5344CB8AC3E}">
        <p14:creationId xmlns:p14="http://schemas.microsoft.com/office/powerpoint/2010/main" val="31480786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57200" y="1779687"/>
            <a:ext cx="8305800" cy="4801314"/>
          </a:xfrm>
          <a:prstGeom prst="rect">
            <a:avLst/>
          </a:prstGeom>
        </p:spPr>
        <p:txBody>
          <a:bodyPr wrap="square">
            <a:spAutoFit/>
          </a:bodyPr>
          <a:lstStyle/>
          <a:p>
            <a:pPr marL="342900" indent="-342900">
              <a:buFont typeface="Wingdings" pitchFamily="2" charset="2"/>
              <a:buChar char="Ø"/>
            </a:pPr>
            <a:r>
              <a:rPr lang="en-US" sz="2400" dirty="0">
                <a:latin typeface="Times New Roman" pitchFamily="18" charset="0"/>
                <a:cs typeface="Times New Roman" pitchFamily="18" charset="0"/>
              </a:rPr>
              <a:t>In Figure </a:t>
            </a:r>
            <a:r>
              <a:rPr lang="en-US" sz="2400" dirty="0" smtClean="0">
                <a:latin typeface="Times New Roman" pitchFamily="18" charset="0"/>
                <a:cs typeface="Times New Roman" pitchFamily="18" charset="0"/>
              </a:rPr>
              <a:t>21.0</a:t>
            </a:r>
            <a:r>
              <a:rPr lang="en-US" sz="2400" dirty="0">
                <a:latin typeface="Times New Roman" pitchFamily="18" charset="0"/>
                <a:cs typeface="Times New Roman" pitchFamily="18" charset="0"/>
              </a:rPr>
              <a:t>, the lighting transformer is connected to phase C and the power transformer is connected to phase </a:t>
            </a:r>
            <a:r>
              <a:rPr lang="en-US" sz="2400" dirty="0" smtClean="0">
                <a:latin typeface="Times New Roman" pitchFamily="18" charset="0"/>
                <a:cs typeface="Times New Roman" pitchFamily="18" charset="0"/>
              </a:rPr>
              <a:t>A. </a:t>
            </a:r>
            <a:endParaRPr lang="en-US" sz="2400" dirty="0">
              <a:latin typeface="Times New Roman" pitchFamily="18" charset="0"/>
              <a:cs typeface="Times New Roman" pitchFamily="18" charset="0"/>
            </a:endParaRPr>
          </a:p>
          <a:p>
            <a:pPr marL="342900" indent="-342900">
              <a:buFont typeface="Wingdings" pitchFamily="2" charset="2"/>
              <a:buChar char="Ø"/>
            </a:pPr>
            <a:endParaRPr lang="en-US" sz="2400" dirty="0">
              <a:latin typeface="Times New Roman" pitchFamily="18" charset="0"/>
              <a:cs typeface="Times New Roman" pitchFamily="18" charset="0"/>
            </a:endParaRPr>
          </a:p>
          <a:p>
            <a:pPr marL="342900" indent="-342900">
              <a:buFont typeface="Wingdings" pitchFamily="2" charset="2"/>
              <a:buChar char="Ø"/>
            </a:pPr>
            <a:r>
              <a:rPr lang="en-US" sz="2400" dirty="0">
                <a:latin typeface="Times New Roman" pitchFamily="18" charset="0"/>
                <a:cs typeface="Times New Roman" pitchFamily="18" charset="0"/>
              </a:rPr>
              <a:t>The no-load </a:t>
            </a:r>
            <a:r>
              <a:rPr lang="en-US" sz="2400" dirty="0" err="1">
                <a:latin typeface="Times New Roman" pitchFamily="18" charset="0"/>
                <a:cs typeface="Times New Roman" pitchFamily="18" charset="0"/>
              </a:rPr>
              <a:t>phasor</a:t>
            </a:r>
            <a:r>
              <a:rPr lang="en-US" sz="2400" dirty="0">
                <a:latin typeface="Times New Roman" pitchFamily="18" charset="0"/>
                <a:cs typeface="Times New Roman" pitchFamily="18" charset="0"/>
              </a:rPr>
              <a:t> voltage </a:t>
            </a:r>
            <a:r>
              <a:rPr lang="en-US" sz="2400" dirty="0" err="1">
                <a:latin typeface="Times New Roman" pitchFamily="18" charset="0"/>
                <a:cs typeface="Times New Roman" pitchFamily="18" charset="0"/>
              </a:rPr>
              <a:t>phasor</a:t>
            </a:r>
            <a:r>
              <a:rPr lang="en-US" sz="2400" dirty="0">
                <a:latin typeface="Times New Roman" pitchFamily="18" charset="0"/>
                <a:cs typeface="Times New Roman" pitchFamily="18" charset="0"/>
              </a:rPr>
              <a:t> diagrams for this connection are shown in Figure </a:t>
            </a:r>
            <a:r>
              <a:rPr lang="en-US" sz="2400" dirty="0" smtClean="0">
                <a:latin typeface="Times New Roman" pitchFamily="18" charset="0"/>
                <a:cs typeface="Times New Roman" pitchFamily="18" charset="0"/>
              </a:rPr>
              <a:t>22.0. </a:t>
            </a:r>
            <a:endParaRPr lang="en-US" sz="2400" dirty="0">
              <a:latin typeface="Times New Roman" pitchFamily="18" charset="0"/>
              <a:cs typeface="Times New Roman" pitchFamily="18" charset="0"/>
            </a:endParaRPr>
          </a:p>
          <a:p>
            <a:endParaRPr lang="en-US" dirty="0" smtClean="0"/>
          </a:p>
          <a:p>
            <a:pPr marL="457200" indent="-457200">
              <a:buFont typeface="Arial" pitchFamily="34" charset="0"/>
              <a:buChar char="•"/>
            </a:pPr>
            <a:endParaRPr lang="en-US" dirty="0"/>
          </a:p>
          <a:p>
            <a:pPr marL="457200" indent="-457200">
              <a:buFont typeface="Arial" pitchFamily="34" charset="0"/>
              <a:buChar char="•"/>
            </a:pPr>
            <a:endParaRPr lang="en-US" dirty="0" smtClean="0"/>
          </a:p>
          <a:p>
            <a:pPr marL="457200" indent="-457200">
              <a:buFont typeface="Arial" pitchFamily="34" charset="0"/>
              <a:buChar char="•"/>
            </a:pPr>
            <a:endParaRPr lang="en-US" dirty="0"/>
          </a:p>
          <a:p>
            <a:pPr marL="457200" indent="-457200">
              <a:buFont typeface="Arial" pitchFamily="34" charset="0"/>
              <a:buChar char="•"/>
            </a:pPr>
            <a:endParaRPr lang="en-US" dirty="0" smtClean="0"/>
          </a:p>
          <a:p>
            <a:pPr marL="457200" indent="-457200">
              <a:buFont typeface="Arial" pitchFamily="34" charset="0"/>
              <a:buChar char="•"/>
            </a:pPr>
            <a:endParaRPr lang="en-US" dirty="0"/>
          </a:p>
          <a:p>
            <a:endParaRPr lang="en-US" dirty="0"/>
          </a:p>
          <a:p>
            <a:pPr lvl="8"/>
            <a:r>
              <a:rPr lang="en-US" dirty="0" smtClean="0"/>
              <a:t>			</a:t>
            </a:r>
            <a:r>
              <a:rPr lang="en-US" sz="2400" b="1" dirty="0" smtClean="0">
                <a:latin typeface="Times New Roman" pitchFamily="18" charset="0"/>
                <a:cs typeface="Times New Roman" pitchFamily="18" charset="0"/>
              </a:rPr>
              <a:t>Figure 22.0</a:t>
            </a:r>
          </a:p>
          <a:p>
            <a:pPr marL="457200" indent="-457200">
              <a:buFont typeface="Arial" pitchFamily="34" charset="0"/>
              <a:buChar char="•"/>
            </a:pPr>
            <a:endParaRPr lang="en-US" dirty="0"/>
          </a:p>
          <a:p>
            <a:pPr marL="457200" indent="-457200">
              <a:buFont typeface="Arial" pitchFamily="34" charset="0"/>
              <a:buChar char="•"/>
            </a:pP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1200" y="4180344"/>
            <a:ext cx="4648200" cy="2347342"/>
          </a:xfrm>
          <a:prstGeom prst="rect">
            <a:avLst/>
          </a:prstGeom>
        </p:spPr>
      </p:pic>
      <p:sp>
        <p:nvSpPr>
          <p:cNvPr id="6" name="Slide Number Placeholder 5"/>
          <p:cNvSpPr>
            <a:spLocks noGrp="1"/>
          </p:cNvSpPr>
          <p:nvPr>
            <p:ph type="sldNum" sz="quarter" idx="12"/>
          </p:nvPr>
        </p:nvSpPr>
        <p:spPr/>
        <p:txBody>
          <a:bodyPr/>
          <a:lstStyle/>
          <a:p>
            <a:fld id="{B6F15528-21DE-4FAA-801E-634DDDAF4B2B}" type="slidenum">
              <a:rPr lang="en-US" smtClean="0"/>
              <a:pPr/>
              <a:t>251</a:t>
            </a:fld>
            <a:endParaRPr lang="en-US"/>
          </a:p>
        </p:txBody>
      </p:sp>
      <p:sp>
        <p:nvSpPr>
          <p:cNvPr id="7" name="TextBox 6"/>
          <p:cNvSpPr txBox="1"/>
          <p:nvPr/>
        </p:nvSpPr>
        <p:spPr>
          <a:xfrm>
            <a:off x="0" y="381000"/>
            <a:ext cx="9144000" cy="1077218"/>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a:t>
            </a:r>
            <a:r>
              <a:rPr lang="en-US" sz="3200" dirty="0" smtClean="0">
                <a:latin typeface="Times New Roman" pitchFamily="18" charset="0"/>
                <a:cs typeface="Times New Roman" pitchFamily="18" charset="0"/>
              </a:rPr>
              <a:t>Transformer</a:t>
            </a:r>
          </a:p>
          <a:p>
            <a:pPr algn="ctr"/>
            <a:r>
              <a:rPr lang="en-US" sz="3200" dirty="0" smtClean="0">
                <a:latin typeface="Times New Roman" pitchFamily="18" charset="0"/>
                <a:cs typeface="Times New Roman" pitchFamily="18" charset="0"/>
              </a:rPr>
              <a:t>Lagging </a:t>
            </a:r>
            <a:r>
              <a:rPr lang="en-US" sz="3200" dirty="0">
                <a:latin typeface="Times New Roman" pitchFamily="18" charset="0"/>
                <a:cs typeface="Times New Roman" pitchFamily="18" charset="0"/>
              </a:rPr>
              <a:t>Open Wye-Open Delta Connection</a:t>
            </a:r>
          </a:p>
        </p:txBody>
      </p:sp>
    </p:spTree>
    <p:extLst>
      <p:ext uri="{BB962C8B-B14F-4D97-AF65-F5344CB8AC3E}">
        <p14:creationId xmlns:p14="http://schemas.microsoft.com/office/powerpoint/2010/main" val="3410128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mc:Choice xmlns:a14="http://schemas.microsoft.com/office/drawing/2010/main" Requires="a14">
          <p:sp>
            <p:nvSpPr>
              <p:cNvPr id="7" name="TextBox 6"/>
              <p:cNvSpPr txBox="1"/>
              <p:nvPr/>
            </p:nvSpPr>
            <p:spPr>
              <a:xfrm>
                <a:off x="533400" y="1843655"/>
                <a:ext cx="8153400" cy="4557145"/>
              </a:xfrm>
              <a:prstGeom prst="rect">
                <a:avLst/>
              </a:prstGeom>
              <a:noFill/>
            </p:spPr>
            <p:txBody>
              <a:bodyPr wrap="square" rtlCol="0">
                <a:spAutoFit/>
              </a:bodyPr>
              <a:lstStyle/>
              <a:p>
                <a:pPr marL="342900" indent="-342900">
                  <a:buFont typeface="Wingdings" pitchFamily="2" charset="2"/>
                  <a:buChar char="Ø"/>
                </a:pPr>
                <a:r>
                  <a:rPr lang="en-US" sz="2000" dirty="0" smtClean="0">
                    <a:latin typeface="Times New Roman" pitchFamily="18" charset="0"/>
                    <a:cs typeface="Times New Roman" pitchFamily="18" charset="0"/>
                  </a:rPr>
                  <a:t>With </a:t>
                </a:r>
                <a:r>
                  <a:rPr lang="en-US" sz="2000" dirty="0">
                    <a:latin typeface="Times New Roman" pitchFamily="18" charset="0"/>
                    <a:cs typeface="Times New Roman" pitchFamily="18" charset="0"/>
                  </a:rPr>
                  <a:t>this connection, the phasing of the secondary will remain the same as the leading connection. Hence the definition of the </a:t>
                </a:r>
                <a14:m>
                  <m:oMath xmlns:m="http://schemas.openxmlformats.org/officeDocument/2006/math">
                    <m:r>
                      <a:rPr lang="en-US" sz="2000" i="1" dirty="0">
                        <a:latin typeface="Cambria Math"/>
                      </a:rPr>
                      <m:t>[</m:t>
                    </m:r>
                    <m:r>
                      <a:rPr lang="en-US" sz="2000" i="1" dirty="0">
                        <a:latin typeface="Cambria Math"/>
                      </a:rPr>
                      <m:t>𝐷𝐼</m:t>
                    </m:r>
                    <m:r>
                      <a:rPr lang="en-US" sz="2000" i="1" dirty="0">
                        <a:latin typeface="Cambria Math"/>
                      </a:rPr>
                      <m:t>] </m:t>
                    </m:r>
                  </m:oMath>
                </a14:m>
                <a:r>
                  <a:rPr lang="en-US" sz="2000" dirty="0">
                    <a:latin typeface="Times New Roman" pitchFamily="18" charset="0"/>
                    <a:cs typeface="Times New Roman" pitchFamily="18" charset="0"/>
                  </a:rPr>
                  <a:t>matrix will remain the same as equation </a:t>
                </a:r>
                <a:r>
                  <a:rPr lang="en-US" sz="2000" dirty="0" smtClean="0">
                    <a:latin typeface="Times New Roman" pitchFamily="18" charset="0"/>
                    <a:cs typeface="Times New Roman" pitchFamily="18" charset="0"/>
                  </a:rPr>
                  <a:t>(200).</a:t>
                </a:r>
                <a:endParaRPr lang="en-US" sz="2000" dirty="0">
                  <a:latin typeface="Times New Roman" pitchFamily="18" charset="0"/>
                  <a:cs typeface="Times New Roman" pitchFamily="18" charset="0"/>
                </a:endParaRPr>
              </a:p>
              <a:p>
                <a:pPr marL="342900" indent="-342900">
                  <a:buFont typeface="Wingdings" pitchFamily="2" charset="2"/>
                  <a:buChar char="Ø"/>
                </a:pPr>
                <a:endParaRPr lang="en-US" sz="2000" dirty="0" smtClean="0">
                  <a:latin typeface="Times New Roman" pitchFamily="18" charset="0"/>
                  <a:cs typeface="Times New Roman" pitchFamily="18" charset="0"/>
                </a:endParaRPr>
              </a:p>
              <a:p>
                <a:pPr marL="342900" indent="-342900">
                  <a:buFont typeface="Wingdings" pitchFamily="2" charset="2"/>
                  <a:buChar char="Ø"/>
                </a:pPr>
                <a:r>
                  <a:rPr lang="en-US" sz="2000" dirty="0" smtClean="0">
                    <a:latin typeface="Times New Roman" pitchFamily="18" charset="0"/>
                    <a:cs typeface="Times New Roman" pitchFamily="18" charset="0"/>
                  </a:rPr>
                  <a:t>The primary and the secondary ideal transformer voltages going from the secondary to the primary are related </a:t>
                </a:r>
                <a:r>
                  <a:rPr lang="en-US" sz="2000" dirty="0" smtClean="0">
                    <a:latin typeface="Times New Roman" pitchFamily="18" charset="0"/>
                    <a:cs typeface="Times New Roman" pitchFamily="18" charset="0"/>
                  </a:rPr>
                  <a:t>by</a:t>
                </a:r>
              </a:p>
              <a:p>
                <a:pPr marL="342900" indent="-342900">
                  <a:buFont typeface="Wingdings" pitchFamily="2" charset="2"/>
                  <a:buChar char="Ø"/>
                </a:pPr>
                <a:endParaRPr lang="en-US" sz="2000" dirty="0" smtClean="0">
                  <a:latin typeface="Times New Roman" pitchFamily="18" charset="0"/>
                  <a:cs typeface="Times New Roman" pitchFamily="18" charset="0"/>
                </a:endParaRPr>
              </a:p>
              <a:p>
                <a:pPr algn="just"/>
                <a:r>
                  <a:rPr lang="en-US" sz="2000" dirty="0" smtClean="0"/>
                  <a:t>		</a:t>
                </a: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𝑉𝑇</m:t>
                                  </m:r>
                                </m:e>
                                <m:sub>
                                  <m:r>
                                    <a:rPr lang="en-US" sz="2000" i="1">
                                      <a:latin typeface="Cambria Math"/>
                                    </a:rPr>
                                    <m:t>𝐴𝑁</m:t>
                                  </m:r>
                                </m:sub>
                              </m:sSub>
                            </m:e>
                          </m:mr>
                          <m:mr>
                            <m:e>
                              <m:sSub>
                                <m:sSubPr>
                                  <m:ctrlPr>
                                    <a:rPr lang="en-US" sz="2000" i="1">
                                      <a:latin typeface="Cambria Math"/>
                                    </a:rPr>
                                  </m:ctrlPr>
                                </m:sSubPr>
                                <m:e>
                                  <m:r>
                                    <a:rPr lang="en-US" sz="2000" i="1">
                                      <a:latin typeface="Cambria Math"/>
                                    </a:rPr>
                                    <m:t>𝑉𝑇</m:t>
                                  </m:r>
                                </m:e>
                                <m:sub>
                                  <m:r>
                                    <a:rPr lang="en-US" sz="2000" i="1">
                                      <a:latin typeface="Cambria Math"/>
                                    </a:rPr>
                                    <m:t>𝐵𝑁</m:t>
                                  </m:r>
                                </m:sub>
                              </m:sSub>
                            </m:e>
                          </m:mr>
                          <m:mr>
                            <m:e>
                              <m:sSub>
                                <m:sSubPr>
                                  <m:ctrlPr>
                                    <a:rPr lang="en-US" sz="2000" i="1">
                                      <a:latin typeface="Cambria Math"/>
                                    </a:rPr>
                                  </m:ctrlPr>
                                </m:sSubPr>
                                <m:e>
                                  <m:r>
                                    <a:rPr lang="en-US" sz="2000" i="1">
                                      <a:latin typeface="Cambria Math"/>
                                    </a:rPr>
                                    <m:t>𝑉𝑇</m:t>
                                  </m:r>
                                </m:e>
                                <m:sub>
                                  <m:r>
                                    <a:rPr lang="en-US" sz="2000" i="1">
                                      <a:latin typeface="Cambria Math"/>
                                    </a:rPr>
                                    <m:t>𝐶𝑁</m:t>
                                  </m:r>
                                </m:sub>
                              </m:sSub>
                            </m:e>
                          </m:mr>
                        </m:m>
                      </m:e>
                    </m:d>
                    <m:r>
                      <a:rPr lang="en-US" sz="2000" i="1">
                        <a:latin typeface="Cambria Math"/>
                      </a:rPr>
                      <m:t>=</m:t>
                    </m:r>
                    <m:sSub>
                      <m:sSubPr>
                        <m:ctrlPr>
                          <a:rPr lang="en-US" sz="2000" i="1">
                            <a:latin typeface="Cambria Math"/>
                          </a:rPr>
                        </m:ctrlPr>
                      </m:sSubPr>
                      <m:e>
                        <m:r>
                          <a:rPr lang="en-US" sz="2000" i="1">
                            <a:latin typeface="Cambria Math"/>
                          </a:rPr>
                          <m:t>𝑛</m:t>
                        </m:r>
                      </m:e>
                      <m:sub>
                        <m:r>
                          <a:rPr lang="en-US" sz="2000" i="1">
                            <a:latin typeface="Cambria Math"/>
                          </a:rPr>
                          <m:t>𝑡</m:t>
                        </m:r>
                      </m:sub>
                    </m:sSub>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0</m:t>
                              </m:r>
                            </m:e>
                            <m:e>
                              <m:r>
                                <a:rPr lang="en-US" sz="2000" i="1">
                                  <a:latin typeface="Cambria Math"/>
                                </a:rPr>
                                <m:t>0</m:t>
                              </m:r>
                            </m:e>
                            <m:e>
                              <m:r>
                                <a:rPr lang="en-US" sz="2000" i="1">
                                  <a:latin typeface="Cambria Math"/>
                                </a:rPr>
                                <m:t>0.5</m:t>
                              </m:r>
                            </m:e>
                          </m:mr>
                          <m:mr>
                            <m:e>
                              <m:r>
                                <a:rPr lang="en-US" sz="2000" i="1">
                                  <a:latin typeface="Cambria Math"/>
                                </a:rPr>
                                <m:t>0</m:t>
                              </m:r>
                            </m:e>
                            <m:e>
                              <m:r>
                                <a:rPr lang="en-US" sz="2000" i="1">
                                  <a:latin typeface="Cambria Math"/>
                                </a:rPr>
                                <m:t>0</m:t>
                              </m:r>
                            </m:e>
                            <m:e>
                              <m:r>
                                <a:rPr lang="en-US" sz="2000" i="1">
                                  <a:latin typeface="Cambria Math"/>
                                </a:rPr>
                                <m:t>0</m:t>
                              </m:r>
                            </m:e>
                          </m:mr>
                          <m:mr>
                            <m:e>
                              <m:r>
                                <a:rPr lang="en-US" sz="2000" i="1">
                                  <a:latin typeface="Cambria Math"/>
                                </a:rPr>
                                <m:t>1</m:t>
                              </m:r>
                            </m:e>
                            <m:e>
                              <m:r>
                                <a:rPr lang="en-US" sz="2000" i="1">
                                  <a:latin typeface="Cambria Math"/>
                                </a:rPr>
                                <m:t>0</m:t>
                              </m:r>
                            </m:e>
                            <m:e>
                              <m:r>
                                <a:rPr lang="en-US" sz="2000" i="1">
                                  <a:latin typeface="Cambria Math"/>
                                </a:rPr>
                                <m:t>0</m:t>
                              </m:r>
                            </m:e>
                          </m:mr>
                        </m:m>
                        <m:r>
                          <a:rPr lang="en-US" sz="2000" i="1">
                            <a:latin typeface="Cambria Math"/>
                          </a:rPr>
                          <m:t>    </m:t>
                        </m:r>
                        <m:m>
                          <m:mPr>
                            <m:mcs>
                              <m:mc>
                                <m:mcPr>
                                  <m:count m:val="1"/>
                                  <m:mcJc m:val="center"/>
                                </m:mcPr>
                              </m:mc>
                            </m:mcs>
                            <m:ctrlPr>
                              <a:rPr lang="en-US" sz="2000" i="1">
                                <a:latin typeface="Cambria Math"/>
                              </a:rPr>
                            </m:ctrlPr>
                          </m:mPr>
                          <m:mr>
                            <m:e>
                              <m:r>
                                <a:rPr lang="en-US" sz="2000" i="1">
                                  <a:latin typeface="Cambria Math"/>
                                </a:rPr>
                                <m:t>0</m:t>
                              </m:r>
                            </m:e>
                          </m:mr>
                          <m:mr>
                            <m:e>
                              <m:r>
                                <a:rPr lang="en-US" sz="2000" i="1">
                                  <a:latin typeface="Cambria Math"/>
                                </a:rPr>
                                <m:t>0</m:t>
                              </m:r>
                            </m:e>
                          </m:mr>
                          <m:mr>
                            <m:e>
                              <m:r>
                                <a:rPr lang="en-US" sz="2000" i="1">
                                  <a:latin typeface="Cambria Math"/>
                                </a:rPr>
                                <m:t>0</m:t>
                              </m:r>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𝑉𝑡</m:t>
                                  </m:r>
                                </m:e>
                                <m:sub>
                                  <m:r>
                                    <a:rPr lang="en-US" sz="2000" i="1">
                                      <a:latin typeface="Cambria Math"/>
                                    </a:rPr>
                                    <m:t>𝑎𝑛</m:t>
                                  </m:r>
                                </m:sub>
                              </m:sSub>
                            </m:e>
                          </m:mr>
                          <m:mr>
                            <m:e>
                              <m:sSub>
                                <m:sSubPr>
                                  <m:ctrlPr>
                                    <a:rPr lang="en-US" sz="2000" i="1">
                                      <a:latin typeface="Cambria Math"/>
                                    </a:rPr>
                                  </m:ctrlPr>
                                </m:sSubPr>
                                <m:e>
                                  <m:r>
                                    <a:rPr lang="en-US" sz="2000" i="1">
                                      <a:latin typeface="Cambria Math"/>
                                    </a:rPr>
                                    <m:t>𝑉𝑡</m:t>
                                  </m:r>
                                </m:e>
                                <m:sub>
                                  <m:r>
                                    <a:rPr lang="en-US" sz="2000" i="1">
                                      <a:latin typeface="Cambria Math"/>
                                    </a:rPr>
                                    <m:t>𝑛𝑏</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𝑉𝑡</m:t>
                                        </m:r>
                                      </m:e>
                                      <m:sub>
                                        <m:r>
                                          <a:rPr lang="en-US" sz="2000" i="1">
                                            <a:latin typeface="Cambria Math"/>
                                          </a:rPr>
                                          <m:t>𝑏𝑐</m:t>
                                        </m:r>
                                      </m:sub>
                                    </m:sSub>
                                  </m:e>
                                </m:mr>
                                <m:mr>
                                  <m:e>
                                    <m:sSub>
                                      <m:sSubPr>
                                        <m:ctrlPr>
                                          <a:rPr lang="en-US" sz="2000" i="1">
                                            <a:latin typeface="Cambria Math"/>
                                          </a:rPr>
                                        </m:ctrlPr>
                                      </m:sSubPr>
                                      <m:e>
                                        <m:r>
                                          <a:rPr lang="en-US" sz="2000" i="1">
                                            <a:latin typeface="Cambria Math"/>
                                          </a:rPr>
                                          <m:t>𝑉𝑡</m:t>
                                        </m:r>
                                      </m:e>
                                      <m:sub>
                                        <m:r>
                                          <a:rPr lang="en-US" sz="2000" i="1">
                                            <a:latin typeface="Cambria Math"/>
                                          </a:rPr>
                                          <m:t>𝑐𝑎</m:t>
                                        </m:r>
                                      </m:sub>
                                    </m:sSub>
                                  </m:e>
                                </m:mr>
                              </m:m>
                            </m:e>
                          </m:mr>
                        </m:m>
                      </m:e>
                    </m:d>
                  </m:oMath>
                </a14:m>
                <a:endParaRPr lang="en-US" sz="2000" dirty="0" smtClean="0"/>
              </a:p>
              <a:p>
                <a:pPr algn="just"/>
                <a:r>
                  <a:rPr lang="en-US" sz="2000" dirty="0" smtClean="0"/>
                  <a:t>		</a:t>
                </a:r>
                <a14:m>
                  <m:oMath xmlns:m="http://schemas.openxmlformats.org/officeDocument/2006/math">
                    <m:d>
                      <m:dPr>
                        <m:begChr m:val="["/>
                        <m:endChr m:val="]"/>
                        <m:ctrlPr>
                          <a:rPr lang="en-US" sz="2000" i="1">
                            <a:latin typeface="Cambria Math"/>
                          </a:rPr>
                        </m:ctrlPr>
                      </m:dPr>
                      <m:e>
                        <m:r>
                          <a:rPr lang="en-US" sz="2000" i="1">
                            <a:latin typeface="Cambria Math"/>
                          </a:rPr>
                          <m:t>𝐷𝑇</m:t>
                        </m:r>
                      </m:e>
                    </m:d>
                    <m:r>
                      <a:rPr lang="en-US" sz="2000" i="1">
                        <a:latin typeface="Cambria Math"/>
                      </a:rPr>
                      <m:t>=</m:t>
                    </m:r>
                    <m:sSub>
                      <m:sSubPr>
                        <m:ctrlPr>
                          <a:rPr lang="en-US" sz="2000" i="1">
                            <a:latin typeface="Cambria Math"/>
                          </a:rPr>
                        </m:ctrlPr>
                      </m:sSubPr>
                      <m:e>
                        <m:r>
                          <a:rPr lang="en-US" sz="2000" i="1">
                            <a:latin typeface="Cambria Math"/>
                          </a:rPr>
                          <m:t>𝑛</m:t>
                        </m:r>
                      </m:e>
                      <m:sub>
                        <m:r>
                          <a:rPr lang="en-US" sz="2000" i="1">
                            <a:latin typeface="Cambria Math"/>
                          </a:rPr>
                          <m:t>𝑡</m:t>
                        </m:r>
                      </m:sub>
                    </m:sSub>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0</m:t>
                              </m:r>
                            </m:e>
                            <m:e>
                              <m:r>
                                <a:rPr lang="en-US" sz="2000" i="1">
                                  <a:latin typeface="Cambria Math"/>
                                </a:rPr>
                                <m:t>0</m:t>
                              </m:r>
                            </m:e>
                            <m:e>
                              <m:r>
                                <a:rPr lang="en-US" sz="2000" i="1">
                                  <a:latin typeface="Cambria Math"/>
                                </a:rPr>
                                <m:t>0.5</m:t>
                              </m:r>
                            </m:e>
                          </m:mr>
                          <m:mr>
                            <m:e>
                              <m:r>
                                <a:rPr lang="en-US" sz="2000" i="1">
                                  <a:latin typeface="Cambria Math"/>
                                </a:rPr>
                                <m:t>0</m:t>
                              </m:r>
                            </m:e>
                            <m:e>
                              <m:r>
                                <a:rPr lang="en-US" sz="2000" i="1">
                                  <a:latin typeface="Cambria Math"/>
                                </a:rPr>
                                <m:t>0</m:t>
                              </m:r>
                            </m:e>
                            <m:e>
                              <m:r>
                                <a:rPr lang="en-US" sz="2000" i="1">
                                  <a:latin typeface="Cambria Math"/>
                                </a:rPr>
                                <m:t>0</m:t>
                              </m:r>
                            </m:e>
                          </m:mr>
                          <m:mr>
                            <m:e>
                              <m:r>
                                <a:rPr lang="en-US" sz="2000" i="1">
                                  <a:latin typeface="Cambria Math"/>
                                </a:rPr>
                                <m:t>1</m:t>
                              </m:r>
                            </m:e>
                            <m:e>
                              <m:r>
                                <a:rPr lang="en-US" sz="2000" i="1">
                                  <a:latin typeface="Cambria Math"/>
                                </a:rPr>
                                <m:t>0</m:t>
                              </m:r>
                            </m:e>
                            <m:e>
                              <m:r>
                                <a:rPr lang="en-US" sz="2000" i="1">
                                  <a:latin typeface="Cambria Math"/>
                                </a:rPr>
                                <m:t>0</m:t>
                              </m:r>
                            </m:e>
                          </m:mr>
                        </m:m>
                        <m:r>
                          <a:rPr lang="en-US" sz="2000" i="1">
                            <a:latin typeface="Cambria Math"/>
                          </a:rPr>
                          <m:t>    </m:t>
                        </m:r>
                        <m:m>
                          <m:mPr>
                            <m:mcs>
                              <m:mc>
                                <m:mcPr>
                                  <m:count m:val="1"/>
                                  <m:mcJc m:val="center"/>
                                </m:mcPr>
                              </m:mc>
                            </m:mcs>
                            <m:ctrlPr>
                              <a:rPr lang="en-US" sz="2000" i="1">
                                <a:latin typeface="Cambria Math"/>
                              </a:rPr>
                            </m:ctrlPr>
                          </m:mPr>
                          <m:mr>
                            <m:e>
                              <m:r>
                                <a:rPr lang="en-US" sz="2000" i="1">
                                  <a:latin typeface="Cambria Math"/>
                                </a:rPr>
                                <m:t>0</m:t>
                              </m:r>
                            </m:e>
                          </m:mr>
                          <m:mr>
                            <m:e>
                              <m:r>
                                <a:rPr lang="en-US" sz="2000" i="1">
                                  <a:latin typeface="Cambria Math"/>
                                </a:rPr>
                                <m:t>0</m:t>
                              </m:r>
                            </m:e>
                          </m:mr>
                          <m:mr>
                            <m:e>
                              <m:r>
                                <a:rPr lang="en-US" sz="2000" i="1">
                                  <a:latin typeface="Cambria Math"/>
                                </a:rPr>
                                <m:t>0</m:t>
                              </m:r>
                            </m:e>
                          </m:mr>
                        </m:m>
                      </m:e>
                    </m:d>
                  </m:oMath>
                </a14:m>
                <a:r>
                  <a:rPr lang="en-US" sz="2000" dirty="0" smtClean="0"/>
                  <a:t>			</a:t>
                </a:r>
                <a:r>
                  <a:rPr lang="en-US" sz="2000" dirty="0" smtClean="0">
                    <a:latin typeface="Times New Roman" pitchFamily="18" charset="0"/>
                    <a:cs typeface="Times New Roman" pitchFamily="18" charset="0"/>
                  </a:rPr>
                  <a:t>(</a:t>
                </a:r>
                <a:r>
                  <a:rPr lang="en-US" sz="2000" dirty="0" smtClean="0">
                    <a:latin typeface="Times New Roman" pitchFamily="18" charset="0"/>
                    <a:cs typeface="Times New Roman" pitchFamily="18" charset="0"/>
                  </a:rPr>
                  <a:t>205)</a:t>
                </a:r>
                <a:endParaRPr lang="en-US" sz="2000" dirty="0">
                  <a:latin typeface="Times New Roman" pitchFamily="18" charset="0"/>
                  <a:cs typeface="Times New Roman" pitchFamily="18" charset="0"/>
                </a:endParaRPr>
              </a:p>
              <a:p>
                <a:pPr marL="342900" lvl="2" indent="-342900"/>
                <a:endParaRPr lang="en-US" sz="2000" dirty="0" smtClean="0"/>
              </a:p>
            </p:txBody>
          </p:sp>
        </mc:Choice>
        <mc:Fallback>
          <p:sp>
            <p:nvSpPr>
              <p:cNvPr id="7" name="TextBox 6"/>
              <p:cNvSpPr txBox="1">
                <a:spLocks noRot="1" noChangeAspect="1" noMove="1" noResize="1" noEditPoints="1" noAdjustHandles="1" noChangeArrowheads="1" noChangeShapeType="1" noTextEdit="1"/>
              </p:cNvSpPr>
              <p:nvPr/>
            </p:nvSpPr>
            <p:spPr>
              <a:xfrm>
                <a:off x="533400" y="1843655"/>
                <a:ext cx="8153400" cy="4557145"/>
              </a:xfrm>
              <a:prstGeom prst="rect">
                <a:avLst/>
              </a:prstGeom>
              <a:blipFill rotWithShape="1">
                <a:blip r:embed="rId3"/>
                <a:stretch>
                  <a:fillRect l="-673" t="-668" r="-1197"/>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252</a:t>
            </a:fld>
            <a:endParaRPr lang="en-US"/>
          </a:p>
        </p:txBody>
      </p:sp>
      <p:sp>
        <p:nvSpPr>
          <p:cNvPr id="8" name="TextBox 7"/>
          <p:cNvSpPr txBox="1"/>
          <p:nvPr/>
        </p:nvSpPr>
        <p:spPr>
          <a:xfrm>
            <a:off x="0" y="381000"/>
            <a:ext cx="9144000" cy="1077218"/>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a:t>
            </a:r>
            <a:r>
              <a:rPr lang="en-US" sz="3200" dirty="0" smtClean="0">
                <a:latin typeface="Times New Roman" pitchFamily="18" charset="0"/>
                <a:cs typeface="Times New Roman" pitchFamily="18" charset="0"/>
              </a:rPr>
              <a:t>Transformer</a:t>
            </a:r>
          </a:p>
          <a:p>
            <a:pPr algn="ctr"/>
            <a:r>
              <a:rPr lang="en-US" sz="3200" dirty="0" smtClean="0">
                <a:latin typeface="Times New Roman" pitchFamily="18" charset="0"/>
                <a:cs typeface="Times New Roman" pitchFamily="18" charset="0"/>
              </a:rPr>
              <a:t>Lagging </a:t>
            </a:r>
            <a:r>
              <a:rPr lang="en-US" sz="3200" dirty="0">
                <a:latin typeface="Times New Roman" pitchFamily="18" charset="0"/>
                <a:cs typeface="Times New Roman" pitchFamily="18" charset="0"/>
              </a:rPr>
              <a:t>Open Wye-Open Delta Connection</a:t>
            </a:r>
          </a:p>
        </p:txBody>
      </p:sp>
    </p:spTree>
    <p:extLst>
      <p:ext uri="{BB962C8B-B14F-4D97-AF65-F5344CB8AC3E}">
        <p14:creationId xmlns:p14="http://schemas.microsoft.com/office/powerpoint/2010/main" val="1167745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mc:Choice xmlns:a14="http://schemas.microsoft.com/office/drawing/2010/main" Requires="a14">
          <p:sp>
            <p:nvSpPr>
              <p:cNvPr id="7" name="TextBox 6"/>
              <p:cNvSpPr txBox="1"/>
              <p:nvPr/>
            </p:nvSpPr>
            <p:spPr>
              <a:xfrm>
                <a:off x="609600" y="1939295"/>
                <a:ext cx="7848600" cy="4766305"/>
              </a:xfrm>
              <a:prstGeom prst="rect">
                <a:avLst/>
              </a:prstGeom>
              <a:noFill/>
            </p:spPr>
            <p:txBody>
              <a:bodyPr wrap="square" rtlCol="0">
                <a:spAutoFit/>
              </a:bodyPr>
              <a:lstStyle/>
              <a:p>
                <a:r>
                  <a:rPr lang="en-US" dirty="0"/>
                  <a:t>		</a:t>
                </a:r>
                <a:r>
                  <a:rPr lang="en-US" dirty="0" smtClean="0"/>
                  <a:t>	</a:t>
                </a:r>
              </a:p>
              <a:p>
                <a:pPr marL="342900" indent="-342900">
                  <a:buFont typeface="Wingdings" pitchFamily="2" charset="2"/>
                  <a:buChar char="Ø"/>
                </a:pPr>
                <a:r>
                  <a:rPr lang="en-US" sz="2400" dirty="0" smtClean="0">
                    <a:latin typeface="Times New Roman" pitchFamily="18" charset="0"/>
                    <a:cs typeface="Times New Roman" pitchFamily="18" charset="0"/>
                  </a:rPr>
                  <a:t>The </a:t>
                </a:r>
                <a:r>
                  <a:rPr lang="en-US" sz="2400" dirty="0">
                    <a:latin typeface="Times New Roman" pitchFamily="18" charset="0"/>
                    <a:cs typeface="Times New Roman" pitchFamily="18" charset="0"/>
                  </a:rPr>
                  <a:t>primary </a:t>
                </a:r>
                <a:r>
                  <a:rPr lang="en-US" sz="2400" dirty="0" smtClean="0">
                    <a:latin typeface="Times New Roman" pitchFamily="18" charset="0"/>
                    <a:cs typeface="Times New Roman" pitchFamily="18" charset="0"/>
                  </a:rPr>
                  <a:t>and transformer secondary currents are related by:</a:t>
                </a:r>
              </a:p>
              <a:p>
                <a:pPr marL="285750" indent="-285750">
                  <a:buFont typeface="Arial" pitchFamily="34" charset="0"/>
                  <a:buChar char="•"/>
                </a:pPr>
                <a:endParaRPr lang="en-US" sz="2400" dirty="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𝐴</m:t>
                                  </m:r>
                                </m:sub>
                              </m:sSub>
                            </m:e>
                          </m:mr>
                          <m:mr>
                            <m:e>
                              <m:sSub>
                                <m:sSubPr>
                                  <m:ctrlPr>
                                    <a:rPr lang="en-US" sz="2000" i="1">
                                      <a:latin typeface="Cambria Math"/>
                                    </a:rPr>
                                  </m:ctrlPr>
                                </m:sSubPr>
                                <m:e>
                                  <m:r>
                                    <a:rPr lang="en-US" sz="2000" i="1">
                                      <a:latin typeface="Cambria Math"/>
                                    </a:rPr>
                                    <m:t>𝐼</m:t>
                                  </m:r>
                                </m:e>
                                <m:sub>
                                  <m:r>
                                    <a:rPr lang="en-US" sz="2000" i="1">
                                      <a:latin typeface="Cambria Math"/>
                                    </a:rPr>
                                    <m:t>𝐵</m:t>
                                  </m:r>
                                </m:sub>
                              </m:sSub>
                            </m:e>
                          </m:mr>
                          <m:mr>
                            <m:e>
                              <m:sSub>
                                <m:sSubPr>
                                  <m:ctrlPr>
                                    <a:rPr lang="en-US" sz="2000" i="1">
                                      <a:latin typeface="Cambria Math"/>
                                    </a:rPr>
                                  </m:ctrlPr>
                                </m:sSubPr>
                                <m:e>
                                  <m:r>
                                    <a:rPr lang="en-US" sz="2000" i="1">
                                      <a:latin typeface="Cambria Math"/>
                                    </a:rPr>
                                    <m:t>𝐼</m:t>
                                  </m:r>
                                </m:e>
                                <m:sub>
                                  <m:r>
                                    <a:rPr lang="en-US" sz="2000" i="1">
                                      <a:latin typeface="Cambria Math"/>
                                    </a:rPr>
                                    <m:t>𝐶</m:t>
                                  </m:r>
                                </m:sub>
                              </m:sSub>
                            </m:e>
                          </m:mr>
                        </m:m>
                      </m:e>
                    </m:d>
                    <m:r>
                      <a:rPr lang="en-US" sz="2000" i="1">
                        <a:latin typeface="Cambria Math"/>
                      </a:rPr>
                      <m:t>=</m:t>
                    </m:r>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𝑛</m:t>
                            </m:r>
                          </m:e>
                          <m:sub>
                            <m:r>
                              <a:rPr lang="en-US" sz="2000" i="1">
                                <a:latin typeface="Cambria Math"/>
                              </a:rPr>
                              <m:t>𝑡</m:t>
                            </m:r>
                          </m:sub>
                        </m:sSub>
                      </m:den>
                    </m:f>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0</m:t>
                              </m:r>
                            </m:e>
                            <m:e>
                              <m:r>
                                <a:rPr lang="en-US" sz="2000" i="1">
                                  <a:latin typeface="Cambria Math"/>
                                </a:rPr>
                                <m:t>0</m:t>
                              </m:r>
                            </m:e>
                            <m:e>
                              <m:r>
                                <a:rPr lang="en-US" sz="2000" i="1">
                                  <a:latin typeface="Cambria Math"/>
                                </a:rPr>
                                <m:t>2</m:t>
                              </m:r>
                            </m:e>
                          </m:mr>
                          <m:mr>
                            <m:e>
                              <m:r>
                                <a:rPr lang="en-US" sz="2000" i="1">
                                  <a:latin typeface="Cambria Math"/>
                                </a:rPr>
                                <m:t>0</m:t>
                              </m:r>
                            </m:e>
                            <m:e>
                              <m:r>
                                <a:rPr lang="en-US" sz="2000" i="1">
                                  <a:latin typeface="Cambria Math"/>
                                </a:rPr>
                                <m:t>0</m:t>
                              </m:r>
                            </m:e>
                            <m:e>
                              <m:r>
                                <a:rPr lang="en-US" sz="2000" i="1">
                                  <a:latin typeface="Cambria Math"/>
                                </a:rPr>
                                <m:t>0</m:t>
                              </m:r>
                            </m:e>
                          </m:mr>
                          <m:mr>
                            <m:e>
                              <m:r>
                                <a:rPr lang="en-US" sz="2000" i="1">
                                  <a:latin typeface="Cambria Math"/>
                                </a:rPr>
                                <m:t>1</m:t>
                              </m:r>
                            </m:e>
                            <m:e>
                              <m:r>
                                <a:rPr lang="en-US" sz="2000" i="1">
                                  <a:latin typeface="Cambria Math"/>
                                </a:rPr>
                                <m:t>1</m:t>
                              </m:r>
                            </m:e>
                            <m:e>
                              <m:r>
                                <a:rPr lang="en-US" sz="2000" i="1">
                                  <a:latin typeface="Cambria Math"/>
                                </a:rPr>
                                <m:t>0</m:t>
                              </m:r>
                            </m:e>
                          </m:mr>
                        </m:m>
                        <m:r>
                          <a:rPr lang="en-US" sz="2000" i="1">
                            <a:latin typeface="Cambria Math"/>
                          </a:rPr>
                          <m:t>    </m:t>
                        </m:r>
                        <m:m>
                          <m:mPr>
                            <m:mcs>
                              <m:mc>
                                <m:mcPr>
                                  <m:count m:val="1"/>
                                  <m:mcJc m:val="center"/>
                                </m:mcPr>
                              </m:mc>
                            </m:mcs>
                            <m:ctrlPr>
                              <a:rPr lang="en-US" sz="2000" i="1">
                                <a:latin typeface="Cambria Math"/>
                              </a:rPr>
                            </m:ctrlPr>
                          </m:mPr>
                          <m:mr>
                            <m:e>
                              <m:r>
                                <a:rPr lang="en-US" sz="2000" i="1">
                                  <a:latin typeface="Cambria Math"/>
                                </a:rPr>
                                <m:t>0</m:t>
                              </m:r>
                            </m:e>
                          </m:mr>
                          <m:mr>
                            <m:e>
                              <m:r>
                                <a:rPr lang="en-US" sz="2000" i="1">
                                  <a:latin typeface="Cambria Math"/>
                                </a:rPr>
                                <m:t>0</m:t>
                              </m:r>
                            </m:e>
                          </m:mr>
                          <m:mr>
                            <m:e>
                              <m:r>
                                <a:rPr lang="en-US" sz="2000" i="1">
                                  <a:latin typeface="Cambria Math"/>
                                </a:rPr>
                                <m:t>0</m:t>
                              </m:r>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𝑎𝑛</m:t>
                                  </m:r>
                                </m:sub>
                              </m:sSub>
                            </m:e>
                          </m:mr>
                          <m:mr>
                            <m:e>
                              <m:sSub>
                                <m:sSubPr>
                                  <m:ctrlPr>
                                    <a:rPr lang="en-US" sz="2000" i="1">
                                      <a:latin typeface="Cambria Math"/>
                                    </a:rPr>
                                  </m:ctrlPr>
                                </m:sSubPr>
                                <m:e>
                                  <m:r>
                                    <a:rPr lang="en-US" sz="2000" i="1">
                                      <a:latin typeface="Cambria Math"/>
                                    </a:rPr>
                                    <m:t>𝐼</m:t>
                                  </m:r>
                                </m:e>
                                <m:sub>
                                  <m:r>
                                    <a:rPr lang="en-US" sz="2000" i="1">
                                      <a:latin typeface="Cambria Math"/>
                                    </a:rPr>
                                    <m:t>𝑛𝑏</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𝑐𝑏</m:t>
                                        </m:r>
                                      </m:sub>
                                    </m:sSub>
                                  </m:e>
                                </m:mr>
                                <m:mr>
                                  <m:e>
                                    <m:sSub>
                                      <m:sSubPr>
                                        <m:ctrlPr>
                                          <a:rPr lang="en-US" sz="2000" i="1">
                                            <a:latin typeface="Cambria Math"/>
                                          </a:rPr>
                                        </m:ctrlPr>
                                      </m:sSubPr>
                                      <m:e>
                                        <m:r>
                                          <a:rPr lang="en-US" sz="2000" i="1">
                                            <a:latin typeface="Cambria Math"/>
                                          </a:rPr>
                                          <m:t>𝐼</m:t>
                                        </m:r>
                                      </m:e>
                                      <m:sub>
                                        <m:r>
                                          <a:rPr lang="en-US" sz="2000" i="1">
                                            <a:latin typeface="Cambria Math"/>
                                          </a:rPr>
                                          <m:t>𝑎𝑐</m:t>
                                        </m:r>
                                      </m:sub>
                                    </m:sSub>
                                  </m:e>
                                </m:mr>
                              </m:m>
                            </m:e>
                          </m:mr>
                        </m:m>
                      </m:e>
                    </m:d>
                  </m:oMath>
                </a14:m>
                <a:endParaRPr lang="en-US" sz="2000" dirty="0">
                  <a:latin typeface="Times New Roman" pitchFamily="18" charset="0"/>
                  <a:cs typeface="Times New Roman" pitchFamily="18" charset="0"/>
                </a:endParaRPr>
              </a:p>
              <a:p>
                <a:pPr algn="just"/>
                <a:r>
                  <a:rPr lang="en-US" sz="2000" dirty="0" smtClean="0">
                    <a:latin typeface="Times New Roman" pitchFamily="18" charset="0"/>
                    <a:cs typeface="Times New Roman" pitchFamily="18" charset="0"/>
                  </a:rPr>
                  <a:t>		</a:t>
                </a:r>
              </a:p>
              <a:p>
                <a:pPr algn="just"/>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r>
                          <a:rPr lang="en-US" sz="2000" i="1">
                            <a:latin typeface="Cambria Math"/>
                          </a:rPr>
                          <m:t>𝑁</m:t>
                        </m:r>
                      </m:e>
                    </m:d>
                    <m:r>
                      <a:rPr lang="en-US" sz="2000" i="1">
                        <a:latin typeface="Cambria Math"/>
                      </a:rPr>
                      <m:t>=</m:t>
                    </m:r>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𝑛</m:t>
                            </m:r>
                          </m:e>
                          <m:sub>
                            <m:r>
                              <a:rPr lang="en-US" sz="2000" i="1">
                                <a:latin typeface="Cambria Math"/>
                              </a:rPr>
                              <m:t>𝑡</m:t>
                            </m:r>
                          </m:sub>
                        </m:sSub>
                      </m:den>
                    </m:f>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0</m:t>
                              </m:r>
                            </m:e>
                            <m:e>
                              <m:r>
                                <a:rPr lang="en-US" sz="2000" i="1">
                                  <a:latin typeface="Cambria Math"/>
                                </a:rPr>
                                <m:t>0</m:t>
                              </m:r>
                            </m:e>
                            <m:e>
                              <m:r>
                                <a:rPr lang="en-US" sz="2000" i="1">
                                  <a:latin typeface="Cambria Math"/>
                                </a:rPr>
                                <m:t>2</m:t>
                              </m:r>
                            </m:e>
                          </m:mr>
                          <m:mr>
                            <m:e>
                              <m:r>
                                <a:rPr lang="en-US" sz="2000" i="1">
                                  <a:latin typeface="Cambria Math"/>
                                </a:rPr>
                                <m:t>0</m:t>
                              </m:r>
                            </m:e>
                            <m:e>
                              <m:r>
                                <a:rPr lang="en-US" sz="2000" i="1">
                                  <a:latin typeface="Cambria Math"/>
                                </a:rPr>
                                <m:t>0</m:t>
                              </m:r>
                            </m:e>
                            <m:e>
                              <m:r>
                                <a:rPr lang="en-US" sz="2000" i="1">
                                  <a:latin typeface="Cambria Math"/>
                                </a:rPr>
                                <m:t>0</m:t>
                              </m:r>
                            </m:e>
                          </m:mr>
                          <m:mr>
                            <m:e>
                              <m:r>
                                <a:rPr lang="en-US" sz="2000" i="1">
                                  <a:latin typeface="Cambria Math"/>
                                </a:rPr>
                                <m:t>1</m:t>
                              </m:r>
                            </m:e>
                            <m:e>
                              <m:r>
                                <a:rPr lang="en-US" sz="2000" i="1">
                                  <a:latin typeface="Cambria Math"/>
                                </a:rPr>
                                <m:t>1</m:t>
                              </m:r>
                            </m:e>
                            <m:e>
                              <m:r>
                                <a:rPr lang="en-US" sz="2000" i="1">
                                  <a:latin typeface="Cambria Math"/>
                                </a:rPr>
                                <m:t>0</m:t>
                              </m:r>
                            </m:e>
                          </m:mr>
                        </m:m>
                        <m:r>
                          <a:rPr lang="en-US" sz="2000" i="1">
                            <a:latin typeface="Cambria Math"/>
                          </a:rPr>
                          <m:t>    </m:t>
                        </m:r>
                        <m:m>
                          <m:mPr>
                            <m:mcs>
                              <m:mc>
                                <m:mcPr>
                                  <m:count m:val="1"/>
                                  <m:mcJc m:val="center"/>
                                </m:mcPr>
                              </m:mc>
                            </m:mcs>
                            <m:ctrlPr>
                              <a:rPr lang="en-US" sz="2000" i="1">
                                <a:latin typeface="Cambria Math"/>
                              </a:rPr>
                            </m:ctrlPr>
                          </m:mPr>
                          <m:mr>
                            <m:e>
                              <m:r>
                                <a:rPr lang="en-US" sz="2000" i="1">
                                  <a:latin typeface="Cambria Math"/>
                                </a:rPr>
                                <m:t>0</m:t>
                              </m:r>
                            </m:e>
                          </m:mr>
                          <m:mr>
                            <m:e>
                              <m:r>
                                <a:rPr lang="en-US" sz="2000" i="1">
                                  <a:latin typeface="Cambria Math"/>
                                </a:rPr>
                                <m:t>0</m:t>
                              </m:r>
                            </m:e>
                          </m:mr>
                          <m:mr>
                            <m:e>
                              <m:r>
                                <a:rPr lang="en-US" sz="2000" i="1">
                                  <a:latin typeface="Cambria Math"/>
                                </a:rPr>
                                <m:t>0</m:t>
                              </m:r>
                            </m:e>
                          </m:mr>
                        </m:m>
                      </m:e>
                    </m:d>
                  </m:oMath>
                </a14:m>
                <a:r>
                  <a:rPr lang="en-US" sz="2000" dirty="0" smtClean="0">
                    <a:latin typeface="Times New Roman" pitchFamily="18" charset="0"/>
                    <a:cs typeface="Times New Roman" pitchFamily="18" charset="0"/>
                  </a:rPr>
                  <a:t>			(206)</a:t>
                </a:r>
                <a:endParaRPr lang="en-US" sz="2000" dirty="0">
                  <a:latin typeface="Times New Roman" pitchFamily="18" charset="0"/>
                  <a:cs typeface="Times New Roman" pitchFamily="18" charset="0"/>
                </a:endParaRPr>
              </a:p>
              <a:p>
                <a:pPr marL="285750" indent="-285750">
                  <a:buFont typeface="Arial" pitchFamily="34" charset="0"/>
                  <a:buChar char="•"/>
                </a:pPr>
                <a:endParaRPr lang="en-US" dirty="0" smtClean="0"/>
              </a:p>
              <a:p>
                <a:pPr marL="457200" lvl="4"/>
                <a:endParaRPr lang="en-US" sz="2800" dirty="0" smtClean="0"/>
              </a:p>
              <a:p>
                <a:pPr marL="342900" lvl="2" indent="-342900"/>
                <a:endParaRPr lang="en-US" dirty="0" smtClean="0"/>
              </a:p>
            </p:txBody>
          </p:sp>
        </mc:Choice>
        <mc:Fallback>
          <p:sp>
            <p:nvSpPr>
              <p:cNvPr id="7" name="TextBox 6"/>
              <p:cNvSpPr txBox="1">
                <a:spLocks noRot="1" noChangeAspect="1" noMove="1" noResize="1" noEditPoints="1" noAdjustHandles="1" noChangeArrowheads="1" noChangeShapeType="1" noTextEdit="1"/>
              </p:cNvSpPr>
              <p:nvPr/>
            </p:nvSpPr>
            <p:spPr>
              <a:xfrm>
                <a:off x="609600" y="1939295"/>
                <a:ext cx="7848600" cy="4766305"/>
              </a:xfrm>
              <a:prstGeom prst="rect">
                <a:avLst/>
              </a:prstGeom>
              <a:blipFill rotWithShape="1">
                <a:blip r:embed="rId3"/>
                <a:stretch>
                  <a:fillRect l="-1009" r="-1087"/>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253</a:t>
            </a:fld>
            <a:endParaRPr lang="en-US"/>
          </a:p>
        </p:txBody>
      </p:sp>
      <p:sp>
        <p:nvSpPr>
          <p:cNvPr id="8" name="TextBox 7"/>
          <p:cNvSpPr txBox="1"/>
          <p:nvPr/>
        </p:nvSpPr>
        <p:spPr>
          <a:xfrm>
            <a:off x="0" y="381000"/>
            <a:ext cx="9144000" cy="1077218"/>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a:t>
            </a:r>
            <a:r>
              <a:rPr lang="en-US" sz="3200" dirty="0" smtClean="0">
                <a:latin typeface="Times New Roman" pitchFamily="18" charset="0"/>
                <a:cs typeface="Times New Roman" pitchFamily="18" charset="0"/>
              </a:rPr>
              <a:t>Transformer</a:t>
            </a:r>
          </a:p>
          <a:p>
            <a:pPr algn="ctr"/>
            <a:r>
              <a:rPr lang="en-US" sz="3200" dirty="0" smtClean="0">
                <a:latin typeface="Times New Roman" pitchFamily="18" charset="0"/>
                <a:cs typeface="Times New Roman" pitchFamily="18" charset="0"/>
              </a:rPr>
              <a:t>Lagging </a:t>
            </a:r>
            <a:r>
              <a:rPr lang="en-US" sz="3200" dirty="0">
                <a:latin typeface="Times New Roman" pitchFamily="18" charset="0"/>
                <a:cs typeface="Times New Roman" pitchFamily="18" charset="0"/>
              </a:rPr>
              <a:t>Open Wye-Open Delta Connection</a:t>
            </a:r>
          </a:p>
        </p:txBody>
      </p:sp>
    </p:spTree>
    <p:extLst>
      <p:ext uri="{BB962C8B-B14F-4D97-AF65-F5344CB8AC3E}">
        <p14:creationId xmlns:p14="http://schemas.microsoft.com/office/powerpoint/2010/main" val="3886572126"/>
      </p:ext>
    </p:extLst>
  </p:cSld>
  <p:clrMapOvr>
    <a:masterClrMapping/>
  </p:clrMapOvr>
  <p:timing>
    <p:tnLst>
      <p:par>
        <p:cTn id="1" dur="indefinite" restart="never" nodeType="tmRoot"/>
      </p:par>
    </p:tnLst>
  </p:timing>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Rectangle 1"/>
              <p:cNvSpPr/>
              <p:nvPr/>
            </p:nvSpPr>
            <p:spPr>
              <a:xfrm>
                <a:off x="457200" y="1752600"/>
                <a:ext cx="8305800" cy="4840108"/>
              </a:xfrm>
              <a:prstGeom prst="rect">
                <a:avLst/>
              </a:prstGeom>
            </p:spPr>
            <p:txBody>
              <a:bodyPr wrap="square">
                <a:spAutoFit/>
              </a:bodyPr>
              <a:lstStyle/>
              <a:p>
                <a:pPr marL="285750" indent="-285750">
                  <a:buFont typeface="Arial" pitchFamily="34" charset="0"/>
                  <a:buChar char="•"/>
                </a:pPr>
                <a:endParaRPr lang="en-US" dirty="0" smtClean="0"/>
              </a:p>
              <a:p>
                <a:pPr marL="342900" indent="-342900">
                  <a:buFont typeface="Wingdings" pitchFamily="2" charset="2"/>
                  <a:buChar char="Ø"/>
                </a:pPr>
                <a:r>
                  <a:rPr lang="en-US" sz="2400" dirty="0" smtClean="0">
                    <a:latin typeface="Times New Roman" pitchFamily="18" charset="0"/>
                    <a:cs typeface="Times New Roman" pitchFamily="18" charset="0"/>
                  </a:rPr>
                  <a:t>Going </a:t>
                </a:r>
                <a:r>
                  <a:rPr lang="en-US" sz="2400" dirty="0">
                    <a:latin typeface="Times New Roman" pitchFamily="18" charset="0"/>
                    <a:cs typeface="Times New Roman" pitchFamily="18" charset="0"/>
                  </a:rPr>
                  <a:t>from the primary ideal transformer voltages to the secondary ideal voltages (forward sweep) the voltages are related by</a:t>
                </a:r>
                <a:r>
                  <a:rPr lang="en-US" sz="2400" dirty="0" smtClean="0">
                    <a:latin typeface="Times New Roman" pitchFamily="18" charset="0"/>
                    <a:cs typeface="Times New Roman" pitchFamily="18" charset="0"/>
                  </a:rPr>
                  <a:t>:</a:t>
                </a:r>
                <a:endParaRPr lang="en-US" sz="2400" dirty="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		</a:t>
                </a:r>
                <a:endParaRPr lang="en-US" sz="2400" dirty="0">
                  <a:latin typeface="Times New Roman" pitchFamily="18" charset="0"/>
                  <a:cs typeface="Times New Roman" pitchFamily="18" charset="0"/>
                </a:endParaRPr>
              </a:p>
              <a:p>
                <a:pPr algn="just"/>
                <a14:m>
                  <m:oMathPara xmlns:m="http://schemas.openxmlformats.org/officeDocument/2006/math">
                    <m:oMathParaPr>
                      <m:jc m:val="centerGroup"/>
                    </m:oMathParaPr>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𝑉𝑡</m:t>
                                    </m:r>
                                  </m:e>
                                  <m:sub>
                                    <m:r>
                                      <a:rPr lang="en-US" sz="2000" i="1">
                                        <a:latin typeface="Cambria Math"/>
                                      </a:rPr>
                                      <m:t>𝑎𝑛</m:t>
                                    </m:r>
                                  </m:sub>
                                </m:sSub>
                              </m:e>
                            </m:mr>
                            <m:mr>
                              <m:e>
                                <m:sSub>
                                  <m:sSubPr>
                                    <m:ctrlPr>
                                      <a:rPr lang="en-US" sz="2000" i="1">
                                        <a:latin typeface="Cambria Math"/>
                                      </a:rPr>
                                    </m:ctrlPr>
                                  </m:sSubPr>
                                  <m:e>
                                    <m:r>
                                      <a:rPr lang="en-US" sz="2000" i="1">
                                        <a:latin typeface="Cambria Math"/>
                                      </a:rPr>
                                      <m:t>𝑉𝑡</m:t>
                                    </m:r>
                                  </m:e>
                                  <m:sub>
                                    <m:r>
                                      <a:rPr lang="en-US" sz="2000" i="1">
                                        <a:latin typeface="Cambria Math"/>
                                      </a:rPr>
                                      <m:t>𝑛𝑏</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𝑉𝑡</m:t>
                                          </m:r>
                                        </m:e>
                                        <m:sub>
                                          <m:r>
                                            <a:rPr lang="en-US" sz="2000" i="1">
                                              <a:latin typeface="Cambria Math"/>
                                            </a:rPr>
                                            <m:t>𝑏𝑐</m:t>
                                          </m:r>
                                        </m:sub>
                                      </m:sSub>
                                    </m:e>
                                  </m:mr>
                                  <m:mr>
                                    <m:e>
                                      <m:sSub>
                                        <m:sSubPr>
                                          <m:ctrlPr>
                                            <a:rPr lang="en-US" sz="2000" i="1">
                                              <a:latin typeface="Cambria Math"/>
                                            </a:rPr>
                                          </m:ctrlPr>
                                        </m:sSubPr>
                                        <m:e>
                                          <m:r>
                                            <a:rPr lang="en-US" sz="2000" i="1">
                                              <a:latin typeface="Cambria Math"/>
                                            </a:rPr>
                                            <m:t>𝑉𝑡</m:t>
                                          </m:r>
                                        </m:e>
                                        <m:sub>
                                          <m:r>
                                            <a:rPr lang="en-US" sz="2000" i="1">
                                              <a:latin typeface="Cambria Math"/>
                                            </a:rPr>
                                            <m:t>𝑐𝑎</m:t>
                                          </m:r>
                                        </m:sub>
                                      </m:sSub>
                                    </m:e>
                                  </m:mr>
                                </m:m>
                              </m:e>
                            </m:mr>
                          </m:m>
                        </m:e>
                      </m:d>
                      <m:r>
                        <a:rPr lang="en-US" sz="2000" i="1">
                          <a:latin typeface="Cambria Math"/>
                        </a:rPr>
                        <m:t>=</m:t>
                      </m:r>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𝑛</m:t>
                              </m:r>
                            </m:e>
                            <m:sub>
                              <m:r>
                                <a:rPr lang="en-US" sz="2000" i="1">
                                  <a:latin typeface="Cambria Math"/>
                                </a:rPr>
                                <m:t>𝑡</m:t>
                              </m:r>
                            </m:sub>
                          </m:sSub>
                        </m:den>
                      </m:f>
                      <m:r>
                        <a:rPr lang="en-US" sz="2000" i="1">
                          <a:latin typeface="Cambria Math"/>
                        </a:rPr>
                        <m:t>∙</m:t>
                      </m:r>
                      <m:d>
                        <m:dPr>
                          <m:begChr m:val="["/>
                          <m:endChr m:val="]"/>
                          <m:ctrlPr>
                            <a:rPr lang="en-US" sz="2000" i="1">
                              <a:latin typeface="Cambria Math"/>
                            </a:rPr>
                          </m:ctrlPr>
                        </m:dPr>
                        <m:e>
                          <m:m>
                            <m:mPr>
                              <m:mcs>
                                <m:mc>
                                  <m:mcPr>
                                    <m:count m:val="1"/>
                                    <m:mcJc m:val="center"/>
                                  </m:mcPr>
                                </m:mc>
                              </m:mcs>
                              <m:ctrlPr>
                                <a:rPr lang="en-US" sz="2000" i="1">
                                  <a:latin typeface="Cambria Math"/>
                                </a:rPr>
                              </m:ctrlPr>
                            </m:mPr>
                            <m:mr>
                              <m:e>
                                <m:r>
                                  <a:rPr lang="en-US" sz="2000" i="1">
                                    <a:latin typeface="Cambria Math"/>
                                  </a:rPr>
                                  <m:t>0</m:t>
                                </m:r>
                              </m:e>
                            </m:mr>
                            <m:mr>
                              <m:e>
                                <m:r>
                                  <a:rPr lang="en-US" sz="2000" i="1">
                                    <a:latin typeface="Cambria Math"/>
                                  </a:rPr>
                                  <m:t>0</m:t>
                                </m:r>
                              </m:e>
                            </m:mr>
                            <m:mr>
                              <m:e>
                                <m:m>
                                  <m:mPr>
                                    <m:mcs>
                                      <m:mc>
                                        <m:mcPr>
                                          <m:count m:val="1"/>
                                          <m:mcJc m:val="center"/>
                                        </m:mcPr>
                                      </m:mc>
                                    </m:mcs>
                                    <m:ctrlPr>
                                      <a:rPr lang="en-US" sz="2000" i="1">
                                        <a:latin typeface="Cambria Math"/>
                                      </a:rPr>
                                    </m:ctrlPr>
                                  </m:mPr>
                                  <m:mr>
                                    <m:e>
                                      <m:r>
                                        <a:rPr lang="en-US" sz="2000" i="1">
                                          <a:latin typeface="Cambria Math"/>
                                        </a:rPr>
                                        <m:t>2</m:t>
                                      </m:r>
                                    </m:e>
                                  </m:mr>
                                  <m:mr>
                                    <m:e>
                                      <m:r>
                                        <a:rPr lang="en-US" sz="2000" i="1">
                                          <a:latin typeface="Cambria Math"/>
                                        </a:rPr>
                                        <m:t>0</m:t>
                                      </m:r>
                                    </m:e>
                                  </m:mr>
                                </m:m>
                              </m:e>
                            </m:mr>
                          </m:m>
                          <m:r>
                            <a:rPr lang="en-US" sz="2000" i="1">
                              <a:latin typeface="Cambria Math"/>
                            </a:rPr>
                            <m:t>    </m:t>
                          </m:r>
                          <m:m>
                            <m:mPr>
                              <m:mcs>
                                <m:mc>
                                  <m:mcPr>
                                    <m:count m:val="1"/>
                                    <m:mcJc m:val="center"/>
                                  </m:mcPr>
                                </m:mc>
                              </m:mcs>
                              <m:ctrlPr>
                                <a:rPr lang="en-US" sz="2000" i="1">
                                  <a:latin typeface="Cambria Math"/>
                                </a:rPr>
                              </m:ctrlPr>
                            </m:mPr>
                            <m:mr>
                              <m:e>
                                <m:r>
                                  <a:rPr lang="en-US" sz="2000" i="1">
                                    <a:latin typeface="Cambria Math"/>
                                  </a:rPr>
                                  <m:t>0</m:t>
                                </m:r>
                              </m:e>
                            </m:mr>
                            <m:mr>
                              <m:e>
                                <m:r>
                                  <a:rPr lang="en-US" sz="2000" i="1">
                                    <a:latin typeface="Cambria Math"/>
                                  </a:rPr>
                                  <m:t>0</m:t>
                                </m:r>
                              </m:e>
                            </m:mr>
                            <m:mr>
                              <m:e>
                                <m:m>
                                  <m:mPr>
                                    <m:mcs>
                                      <m:mc>
                                        <m:mcPr>
                                          <m:count m:val="1"/>
                                          <m:mcJc m:val="center"/>
                                        </m:mcPr>
                                      </m:mc>
                                    </m:mcs>
                                    <m:ctrlPr>
                                      <a:rPr lang="en-US" sz="2000" i="1">
                                        <a:latin typeface="Cambria Math"/>
                                      </a:rPr>
                                    </m:ctrlPr>
                                  </m:mPr>
                                  <m:mr>
                                    <m:e>
                                      <m:r>
                                        <a:rPr lang="en-US" sz="2000" i="1">
                                          <a:latin typeface="Cambria Math"/>
                                        </a:rPr>
                                        <m:t>0</m:t>
                                      </m:r>
                                    </m:e>
                                  </m:mr>
                                  <m:mr>
                                    <m:e>
                                      <m:r>
                                        <a:rPr lang="en-US" sz="2000" i="1">
                                          <a:latin typeface="Cambria Math"/>
                                        </a:rPr>
                                        <m:t>0</m:t>
                                      </m:r>
                                    </m:e>
                                  </m:mr>
                                </m:m>
                              </m:e>
                            </m:mr>
                          </m:m>
                          <m:r>
                            <a:rPr lang="en-US" sz="2000" i="1">
                              <a:latin typeface="Cambria Math"/>
                            </a:rPr>
                            <m:t>   </m:t>
                          </m:r>
                          <m:m>
                            <m:mPr>
                              <m:mcs>
                                <m:mc>
                                  <m:mcPr>
                                    <m:count m:val="1"/>
                                    <m:mcJc m:val="center"/>
                                  </m:mcPr>
                                </m:mc>
                              </m:mcs>
                              <m:ctrlPr>
                                <a:rPr lang="en-US" sz="2000" i="1">
                                  <a:latin typeface="Cambria Math"/>
                                </a:rPr>
                              </m:ctrlPr>
                            </m:mPr>
                            <m:mr>
                              <m:e>
                                <m:r>
                                  <a:rPr lang="en-US" sz="2000" i="1">
                                    <a:latin typeface="Cambria Math"/>
                                  </a:rPr>
                                  <m:t>1</m:t>
                                </m:r>
                              </m:e>
                            </m:mr>
                            <m:mr>
                              <m:e>
                                <m:r>
                                  <a:rPr lang="en-US" sz="2000" i="1">
                                    <a:latin typeface="Cambria Math"/>
                                  </a:rPr>
                                  <m:t>1</m:t>
                                </m:r>
                              </m:e>
                            </m:mr>
                            <m:mr>
                              <m:e>
                                <m:m>
                                  <m:mPr>
                                    <m:mcs>
                                      <m:mc>
                                        <m:mcPr>
                                          <m:count m:val="1"/>
                                          <m:mcJc m:val="center"/>
                                        </m:mcPr>
                                      </m:mc>
                                    </m:mcs>
                                    <m:ctrlPr>
                                      <a:rPr lang="en-US" sz="2000" i="1">
                                        <a:latin typeface="Cambria Math"/>
                                      </a:rPr>
                                    </m:ctrlPr>
                                  </m:mPr>
                                  <m:mr>
                                    <m:e>
                                      <m:r>
                                        <a:rPr lang="en-US" sz="2000" i="1">
                                          <a:latin typeface="Cambria Math"/>
                                        </a:rPr>
                                        <m:t>0</m:t>
                                      </m:r>
                                    </m:e>
                                  </m:mr>
                                  <m:mr>
                                    <m:e>
                                      <m:r>
                                        <a:rPr lang="en-US" sz="2000" i="1">
                                          <a:latin typeface="Cambria Math"/>
                                        </a:rPr>
                                        <m:t>0</m:t>
                                      </m:r>
                                    </m:e>
                                  </m:mr>
                                </m:m>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𝑉𝑇</m:t>
                                    </m:r>
                                  </m:e>
                                  <m:sub>
                                    <m:r>
                                      <a:rPr lang="en-US" sz="2000" i="1">
                                        <a:latin typeface="Cambria Math"/>
                                      </a:rPr>
                                      <m:t>𝐴𝑁</m:t>
                                    </m:r>
                                  </m:sub>
                                </m:sSub>
                              </m:e>
                            </m:mr>
                            <m:mr>
                              <m:e>
                                <m:sSub>
                                  <m:sSubPr>
                                    <m:ctrlPr>
                                      <a:rPr lang="en-US" sz="2000" i="1">
                                        <a:latin typeface="Cambria Math"/>
                                      </a:rPr>
                                    </m:ctrlPr>
                                  </m:sSubPr>
                                  <m:e>
                                    <m:r>
                                      <a:rPr lang="en-US" sz="2000" i="1">
                                        <a:latin typeface="Cambria Math"/>
                                      </a:rPr>
                                      <m:t>𝑉𝑇</m:t>
                                    </m:r>
                                  </m:e>
                                  <m:sub>
                                    <m:r>
                                      <a:rPr lang="en-US" sz="2000" i="1">
                                        <a:latin typeface="Cambria Math"/>
                                      </a:rPr>
                                      <m:t>𝐵𝑁</m:t>
                                    </m:r>
                                  </m:sub>
                                </m:sSub>
                              </m:e>
                            </m:mr>
                            <m:mr>
                              <m:e>
                                <m:sSub>
                                  <m:sSubPr>
                                    <m:ctrlPr>
                                      <a:rPr lang="en-US" sz="2000" i="1">
                                        <a:latin typeface="Cambria Math"/>
                                      </a:rPr>
                                    </m:ctrlPr>
                                  </m:sSubPr>
                                  <m:e>
                                    <m:r>
                                      <a:rPr lang="en-US" sz="2000" i="1">
                                        <a:latin typeface="Cambria Math"/>
                                      </a:rPr>
                                      <m:t>𝑉𝑇</m:t>
                                    </m:r>
                                  </m:e>
                                  <m:sub>
                                    <m:r>
                                      <a:rPr lang="en-US" sz="2000" i="1">
                                        <a:latin typeface="Cambria Math"/>
                                      </a:rPr>
                                      <m:t>𝐶𝑁</m:t>
                                    </m:r>
                                  </m:sub>
                                </m:sSub>
                              </m:e>
                            </m:mr>
                          </m:m>
                        </m:e>
                      </m:d>
                    </m:oMath>
                  </m:oMathPara>
                </a14:m>
                <a:endParaRPr lang="en-US" sz="2000" dirty="0">
                  <a:latin typeface="Times New Roman" pitchFamily="18" charset="0"/>
                  <a:cs typeface="Times New Roman" pitchFamily="18" charset="0"/>
                </a:endParaRPr>
              </a:p>
              <a:p>
                <a:pPr algn="just"/>
                <a:r>
                  <a:rPr lang="en-US" sz="2000" dirty="0" smtClean="0">
                    <a:latin typeface="Times New Roman" pitchFamily="18" charset="0"/>
                    <a:cs typeface="Times New Roman" pitchFamily="18" charset="0"/>
                  </a:rPr>
                  <a:t>			</a:t>
                </a:r>
              </a:p>
              <a:p>
                <a:pPr algn="just"/>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r>
                          <a:rPr lang="en-US" sz="2000" i="1">
                            <a:latin typeface="Cambria Math"/>
                          </a:rPr>
                          <m:t>𝐷𝑡</m:t>
                        </m:r>
                      </m:e>
                    </m:d>
                    <m:r>
                      <a:rPr lang="en-US" sz="2000" i="1">
                        <a:latin typeface="Cambria Math"/>
                      </a:rPr>
                      <m:t>=</m:t>
                    </m:r>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𝑛</m:t>
                            </m:r>
                          </m:e>
                          <m:sub>
                            <m:r>
                              <a:rPr lang="en-US" sz="2000" i="1">
                                <a:latin typeface="Cambria Math"/>
                              </a:rPr>
                              <m:t>𝑡</m:t>
                            </m:r>
                          </m:sub>
                        </m:sSub>
                      </m:den>
                    </m:f>
                    <m:r>
                      <a:rPr lang="en-US" sz="2000" i="1">
                        <a:latin typeface="Cambria Math"/>
                      </a:rPr>
                      <m:t>∙</m:t>
                    </m:r>
                    <m:d>
                      <m:dPr>
                        <m:begChr m:val="["/>
                        <m:endChr m:val="]"/>
                        <m:ctrlPr>
                          <a:rPr lang="en-US" sz="2000" i="1">
                            <a:latin typeface="Cambria Math"/>
                          </a:rPr>
                        </m:ctrlPr>
                      </m:dPr>
                      <m:e>
                        <m:m>
                          <m:mPr>
                            <m:mcs>
                              <m:mc>
                                <m:mcPr>
                                  <m:count m:val="1"/>
                                  <m:mcJc m:val="center"/>
                                </m:mcPr>
                              </m:mc>
                            </m:mcs>
                            <m:ctrlPr>
                              <a:rPr lang="en-US" sz="2000" i="1">
                                <a:latin typeface="Cambria Math"/>
                              </a:rPr>
                            </m:ctrlPr>
                          </m:mPr>
                          <m:mr>
                            <m:e>
                              <m:r>
                                <a:rPr lang="en-US" sz="2000" i="1">
                                  <a:latin typeface="Cambria Math"/>
                                </a:rPr>
                                <m:t>0</m:t>
                              </m:r>
                            </m:e>
                          </m:mr>
                          <m:mr>
                            <m:e>
                              <m:r>
                                <a:rPr lang="en-US" sz="2000" i="1">
                                  <a:latin typeface="Cambria Math"/>
                                </a:rPr>
                                <m:t>0</m:t>
                              </m:r>
                            </m:e>
                          </m:mr>
                          <m:mr>
                            <m:e>
                              <m:m>
                                <m:mPr>
                                  <m:mcs>
                                    <m:mc>
                                      <m:mcPr>
                                        <m:count m:val="1"/>
                                        <m:mcJc m:val="center"/>
                                      </m:mcPr>
                                    </m:mc>
                                  </m:mcs>
                                  <m:ctrlPr>
                                    <a:rPr lang="en-US" sz="2000" i="1">
                                      <a:latin typeface="Cambria Math"/>
                                    </a:rPr>
                                  </m:ctrlPr>
                                </m:mPr>
                                <m:mr>
                                  <m:e>
                                    <m:r>
                                      <a:rPr lang="en-US" sz="2000" i="1">
                                        <a:latin typeface="Cambria Math"/>
                                      </a:rPr>
                                      <m:t>2</m:t>
                                    </m:r>
                                  </m:e>
                                </m:mr>
                                <m:mr>
                                  <m:e>
                                    <m:r>
                                      <a:rPr lang="en-US" sz="2000" i="1">
                                        <a:latin typeface="Cambria Math"/>
                                      </a:rPr>
                                      <m:t>0</m:t>
                                    </m:r>
                                  </m:e>
                                </m:mr>
                              </m:m>
                            </m:e>
                          </m:mr>
                        </m:m>
                        <m:r>
                          <a:rPr lang="en-US" sz="2000" i="1">
                            <a:latin typeface="Cambria Math"/>
                          </a:rPr>
                          <m:t>    </m:t>
                        </m:r>
                        <m:m>
                          <m:mPr>
                            <m:mcs>
                              <m:mc>
                                <m:mcPr>
                                  <m:count m:val="1"/>
                                  <m:mcJc m:val="center"/>
                                </m:mcPr>
                              </m:mc>
                            </m:mcs>
                            <m:ctrlPr>
                              <a:rPr lang="en-US" sz="2000" i="1">
                                <a:latin typeface="Cambria Math"/>
                              </a:rPr>
                            </m:ctrlPr>
                          </m:mPr>
                          <m:mr>
                            <m:e>
                              <m:r>
                                <a:rPr lang="en-US" sz="2000" i="1">
                                  <a:latin typeface="Cambria Math"/>
                                </a:rPr>
                                <m:t>0</m:t>
                              </m:r>
                            </m:e>
                          </m:mr>
                          <m:mr>
                            <m:e>
                              <m:r>
                                <a:rPr lang="en-US" sz="2000" i="1">
                                  <a:latin typeface="Cambria Math"/>
                                </a:rPr>
                                <m:t>0</m:t>
                              </m:r>
                            </m:e>
                          </m:mr>
                          <m:mr>
                            <m:e>
                              <m:m>
                                <m:mPr>
                                  <m:mcs>
                                    <m:mc>
                                      <m:mcPr>
                                        <m:count m:val="1"/>
                                        <m:mcJc m:val="center"/>
                                      </m:mcPr>
                                    </m:mc>
                                  </m:mcs>
                                  <m:ctrlPr>
                                    <a:rPr lang="en-US" sz="2000" i="1">
                                      <a:latin typeface="Cambria Math"/>
                                    </a:rPr>
                                  </m:ctrlPr>
                                </m:mPr>
                                <m:mr>
                                  <m:e>
                                    <m:r>
                                      <a:rPr lang="en-US" sz="2000" i="1">
                                        <a:latin typeface="Cambria Math"/>
                                      </a:rPr>
                                      <m:t>0</m:t>
                                    </m:r>
                                  </m:e>
                                </m:mr>
                                <m:mr>
                                  <m:e>
                                    <m:r>
                                      <a:rPr lang="en-US" sz="2000" i="1">
                                        <a:latin typeface="Cambria Math"/>
                                      </a:rPr>
                                      <m:t>0</m:t>
                                    </m:r>
                                  </m:e>
                                </m:mr>
                              </m:m>
                            </m:e>
                          </m:mr>
                        </m:m>
                        <m:r>
                          <a:rPr lang="en-US" sz="2000" i="1">
                            <a:latin typeface="Cambria Math"/>
                          </a:rPr>
                          <m:t>   </m:t>
                        </m:r>
                        <m:m>
                          <m:mPr>
                            <m:mcs>
                              <m:mc>
                                <m:mcPr>
                                  <m:count m:val="1"/>
                                  <m:mcJc m:val="center"/>
                                </m:mcPr>
                              </m:mc>
                            </m:mcs>
                            <m:ctrlPr>
                              <a:rPr lang="en-US" sz="2000" i="1">
                                <a:latin typeface="Cambria Math"/>
                              </a:rPr>
                            </m:ctrlPr>
                          </m:mPr>
                          <m:mr>
                            <m:e>
                              <m:r>
                                <a:rPr lang="en-US" sz="2000" i="1">
                                  <a:latin typeface="Cambria Math"/>
                                </a:rPr>
                                <m:t>1</m:t>
                              </m:r>
                            </m:e>
                          </m:mr>
                          <m:mr>
                            <m:e>
                              <m:r>
                                <a:rPr lang="en-US" sz="2000" i="1">
                                  <a:latin typeface="Cambria Math"/>
                                </a:rPr>
                                <m:t>1</m:t>
                              </m:r>
                            </m:e>
                          </m:mr>
                          <m:mr>
                            <m:e>
                              <m:m>
                                <m:mPr>
                                  <m:mcs>
                                    <m:mc>
                                      <m:mcPr>
                                        <m:count m:val="1"/>
                                        <m:mcJc m:val="center"/>
                                      </m:mcPr>
                                    </m:mc>
                                  </m:mcs>
                                  <m:ctrlPr>
                                    <a:rPr lang="en-US" sz="2000" i="1">
                                      <a:latin typeface="Cambria Math"/>
                                    </a:rPr>
                                  </m:ctrlPr>
                                </m:mPr>
                                <m:mr>
                                  <m:e>
                                    <m:r>
                                      <a:rPr lang="en-US" sz="2000" i="1">
                                        <a:latin typeface="Cambria Math"/>
                                      </a:rPr>
                                      <m:t>0</m:t>
                                    </m:r>
                                  </m:e>
                                </m:mr>
                                <m:mr>
                                  <m:e>
                                    <m:r>
                                      <a:rPr lang="en-US" sz="2000" i="1">
                                        <a:latin typeface="Cambria Math"/>
                                      </a:rPr>
                                      <m:t>0</m:t>
                                    </m:r>
                                  </m:e>
                                </m:mr>
                              </m:m>
                            </m:e>
                          </m:mr>
                        </m:m>
                      </m:e>
                    </m:d>
                  </m:oMath>
                </a14:m>
                <a:r>
                  <a:rPr lang="en-US" sz="2000" dirty="0" smtClean="0">
                    <a:latin typeface="Times New Roman" pitchFamily="18" charset="0"/>
                    <a:cs typeface="Times New Roman" pitchFamily="18" charset="0"/>
                  </a:rPr>
                  <a:t>			(207)</a:t>
                </a:r>
                <a:endParaRPr lang="en-US" sz="2000" b="1" dirty="0">
                  <a:solidFill>
                    <a:srgbClr val="FF0000"/>
                  </a:solidFill>
                  <a:latin typeface="Times New Roman" pitchFamily="18" charset="0"/>
                  <a:cs typeface="Times New Roman" pitchFamily="18" charset="0"/>
                </a:endParaRPr>
              </a:p>
              <a:p>
                <a:r>
                  <a:rPr lang="en-US" sz="2400" dirty="0">
                    <a:latin typeface="Times New Roman" pitchFamily="18" charset="0"/>
                    <a:cs typeface="Times New Roman" pitchFamily="18" charset="0"/>
                  </a:rPr>
                  <a:t>	</a:t>
                </a:r>
              </a:p>
            </p:txBody>
          </p:sp>
        </mc:Choice>
        <mc:Fallback>
          <p:sp>
            <p:nvSpPr>
              <p:cNvPr id="2" name="Rectangle 1"/>
              <p:cNvSpPr>
                <a:spLocks noRot="1" noChangeAspect="1" noMove="1" noResize="1" noEditPoints="1" noAdjustHandles="1" noChangeArrowheads="1" noChangeShapeType="1" noTextEdit="1"/>
              </p:cNvSpPr>
              <p:nvPr/>
            </p:nvSpPr>
            <p:spPr>
              <a:xfrm>
                <a:off x="457200" y="1752600"/>
                <a:ext cx="8305800" cy="4840108"/>
              </a:xfrm>
              <a:prstGeom prst="rect">
                <a:avLst/>
              </a:prstGeom>
              <a:blipFill rotWithShape="1">
                <a:blip r:embed="rId2"/>
                <a:stretch>
                  <a:fillRect l="-954"/>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B6F15528-21DE-4FAA-801E-634DDDAF4B2B}" type="slidenum">
              <a:rPr lang="en-US" smtClean="0"/>
              <a:pPr/>
              <a:t>254</a:t>
            </a:fld>
            <a:endParaRPr lang="en-US"/>
          </a:p>
        </p:txBody>
      </p:sp>
      <p:sp>
        <p:nvSpPr>
          <p:cNvPr id="6" name="TextBox 5"/>
          <p:cNvSpPr txBox="1"/>
          <p:nvPr/>
        </p:nvSpPr>
        <p:spPr>
          <a:xfrm>
            <a:off x="0" y="381000"/>
            <a:ext cx="9144000" cy="1077218"/>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a:t>
            </a:r>
            <a:r>
              <a:rPr lang="en-US" sz="3200" dirty="0" smtClean="0">
                <a:latin typeface="Times New Roman" pitchFamily="18" charset="0"/>
                <a:cs typeface="Times New Roman" pitchFamily="18" charset="0"/>
              </a:rPr>
              <a:t>Transformer</a:t>
            </a:r>
          </a:p>
          <a:p>
            <a:pPr algn="ctr"/>
            <a:r>
              <a:rPr lang="en-US" sz="3200" dirty="0" smtClean="0">
                <a:latin typeface="Times New Roman" pitchFamily="18" charset="0"/>
                <a:cs typeface="Times New Roman" pitchFamily="18" charset="0"/>
              </a:rPr>
              <a:t>Lagging </a:t>
            </a:r>
            <a:r>
              <a:rPr lang="en-US" sz="3200" dirty="0">
                <a:latin typeface="Times New Roman" pitchFamily="18" charset="0"/>
                <a:cs typeface="Times New Roman" pitchFamily="18" charset="0"/>
              </a:rPr>
              <a:t>Open Wye-Open Delta Connection</a:t>
            </a:r>
          </a:p>
        </p:txBody>
      </p:sp>
    </p:spTree>
    <p:extLst>
      <p:ext uri="{BB962C8B-B14F-4D97-AF65-F5344CB8AC3E}">
        <p14:creationId xmlns:p14="http://schemas.microsoft.com/office/powerpoint/2010/main" val="3546537618"/>
      </p:ext>
    </p:extLst>
  </p:cSld>
  <p:clrMapOvr>
    <a:masterClrMapping/>
  </p:clrMapOvr>
  <p:timing>
    <p:tnLst>
      <p:par>
        <p:cTn id="1" dur="indefinite" restart="never" nodeType="tmRoot"/>
      </p:par>
    </p:tn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Rectangle 1"/>
              <p:cNvSpPr/>
              <p:nvPr/>
            </p:nvSpPr>
            <p:spPr>
              <a:xfrm>
                <a:off x="685800" y="1515718"/>
                <a:ext cx="8305800" cy="5189882"/>
              </a:xfrm>
              <a:prstGeom prst="rect">
                <a:avLst/>
              </a:prstGeom>
            </p:spPr>
            <p:txBody>
              <a:bodyPr wrap="square">
                <a:spAutoFit/>
              </a:bodyPr>
              <a:lstStyle/>
              <a:p>
                <a:pPr marL="285750" indent="-285750">
                  <a:buFont typeface="Arial" pitchFamily="34" charset="0"/>
                  <a:buChar char="•"/>
                </a:pPr>
                <a:endParaRPr lang="en-US" dirty="0" smtClean="0"/>
              </a:p>
              <a:p>
                <a:pPr marL="285750" indent="-285750">
                  <a:buFont typeface="Arial" pitchFamily="34" charset="0"/>
                  <a:buChar char="•"/>
                </a:pPr>
                <a:endParaRPr lang="en-US" dirty="0"/>
              </a:p>
              <a:p>
                <a:pPr marL="342900" indent="-342900">
                  <a:buFont typeface="Wingdings" pitchFamily="2" charset="2"/>
                  <a:buChar char="Ø"/>
                </a:pPr>
                <a:r>
                  <a:rPr lang="en-US" sz="2400" dirty="0" smtClean="0">
                    <a:latin typeface="Times New Roman" pitchFamily="18" charset="0"/>
                    <a:cs typeface="Times New Roman" pitchFamily="18" charset="0"/>
                  </a:rPr>
                  <a:t>For </a:t>
                </a:r>
                <a:r>
                  <a:rPr lang="en-US" sz="2400" dirty="0">
                    <a:latin typeface="Times New Roman" pitchFamily="18" charset="0"/>
                    <a:cs typeface="Times New Roman" pitchFamily="18" charset="0"/>
                  </a:rPr>
                  <a:t>this open wye-open delta connection, the transformer impedance matrix are defined as:</a:t>
                </a:r>
              </a:p>
              <a:p>
                <a:pPr algn="just"/>
                <a:r>
                  <a:rPr lang="en-US" sz="24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𝑍𝑇</m:t>
                            </m:r>
                          </m:e>
                          <m:sub>
                            <m:r>
                              <a:rPr lang="en-US" sz="2000" i="1">
                                <a:latin typeface="Cambria Math"/>
                              </a:rPr>
                              <m:t>0</m:t>
                            </m:r>
                          </m:sub>
                        </m:sSub>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0</m:t>
                              </m:r>
                            </m:e>
                            <m:e>
                              <m:r>
                                <a:rPr lang="en-US" sz="2000" i="1">
                                  <a:latin typeface="Cambria Math"/>
                                </a:rPr>
                                <m:t>0</m:t>
                              </m:r>
                            </m:e>
                            <m:e>
                              <m:r>
                                <a:rPr lang="en-US" sz="2000" i="1">
                                  <a:latin typeface="Cambria Math"/>
                                </a:rPr>
                                <m:t>0</m:t>
                              </m:r>
                            </m:e>
                          </m:mr>
                          <m:mr>
                            <m:e>
                              <m:r>
                                <a:rPr lang="en-US" sz="2000" i="1">
                                  <a:latin typeface="Cambria Math"/>
                                </a:rPr>
                                <m:t>0</m:t>
                              </m:r>
                            </m:e>
                            <m:e>
                              <m:r>
                                <a:rPr lang="en-US" sz="2000" i="1">
                                  <a:latin typeface="Cambria Math"/>
                                </a:rPr>
                                <m:t>0</m:t>
                              </m:r>
                            </m:e>
                            <m:e>
                              <m:r>
                                <a:rPr lang="en-US" sz="2000" i="1">
                                  <a:latin typeface="Cambria Math"/>
                                </a:rPr>
                                <m:t>0</m:t>
                              </m:r>
                            </m:e>
                          </m:mr>
                          <m:mr>
                            <m:e>
                              <m:r>
                                <a:rPr lang="en-US" sz="2000" i="1">
                                  <a:latin typeface="Cambria Math"/>
                                </a:rPr>
                                <m:t>0</m:t>
                              </m:r>
                            </m:e>
                            <m:e>
                              <m:r>
                                <a:rPr lang="en-US" sz="2000" i="1">
                                  <a:latin typeface="Cambria Math"/>
                                </a:rPr>
                                <m:t>0</m:t>
                              </m:r>
                            </m:e>
                            <m:e>
                              <m:sSub>
                                <m:sSubPr>
                                  <m:ctrlPr>
                                    <a:rPr lang="en-US" sz="2000" i="1">
                                      <a:latin typeface="Cambria Math"/>
                                    </a:rPr>
                                  </m:ctrlPr>
                                </m:sSubPr>
                                <m:e>
                                  <m:r>
                                    <a:rPr lang="en-US" sz="2000" i="1">
                                      <a:latin typeface="Cambria Math"/>
                                    </a:rPr>
                                    <m:t>𝑍</m:t>
                                  </m:r>
                                </m:e>
                                <m:sub>
                                  <m:r>
                                    <a:rPr lang="en-US" sz="2000" i="1">
                                      <a:latin typeface="Cambria Math"/>
                                    </a:rPr>
                                    <m:t>0</m:t>
                                  </m:r>
                                </m:sub>
                              </m:sSub>
                            </m:e>
                          </m:mr>
                        </m:m>
                      </m:e>
                    </m:d>
                  </m:oMath>
                </a14:m>
                <a:endParaRPr lang="en-US" sz="2000" dirty="0" smtClean="0">
                  <a:latin typeface="Times New Roman" pitchFamily="18" charset="0"/>
                  <a:cs typeface="Times New Roman" pitchFamily="18" charset="0"/>
                </a:endParaRPr>
              </a:p>
              <a:p>
                <a:pPr algn="just"/>
                <a:endParaRPr lang="en-US" sz="2000" dirty="0" smtClean="0">
                  <a:latin typeface="Times New Roman" pitchFamily="18" charset="0"/>
                  <a:cs typeface="Times New Roman" pitchFamily="18" charset="0"/>
                </a:endParaRPr>
              </a:p>
              <a:p>
                <a:pPr algn="just"/>
                <a:r>
                  <a:rPr lang="en-US" sz="20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𝑍𝑡</m:t>
                            </m:r>
                          </m:e>
                          <m:sub>
                            <m:r>
                              <a:rPr lang="en-US" sz="2000" i="1">
                                <a:latin typeface="Cambria Math"/>
                              </a:rPr>
                              <m:t>12</m:t>
                            </m:r>
                            <m:r>
                              <a:rPr lang="en-US" sz="2000" i="1">
                                <a:latin typeface="Cambria Math"/>
                              </a:rPr>
                              <m:t>𝑏𝑐</m:t>
                            </m:r>
                          </m:sub>
                        </m:sSub>
                      </m:e>
                    </m:d>
                    <m:r>
                      <a:rPr lang="en-US" sz="2000" i="1">
                        <a:latin typeface="Cambria Math"/>
                      </a:rPr>
                      <m:t>=</m:t>
                    </m:r>
                    <m:d>
                      <m:dPr>
                        <m:begChr m:val="["/>
                        <m:endChr m:val="]"/>
                        <m:ctrlPr>
                          <a:rPr lang="en-US" sz="2000" i="1">
                            <a:latin typeface="Cambria Math"/>
                          </a:rPr>
                        </m:ctrlPr>
                      </m:dPr>
                      <m:e>
                        <m:m>
                          <m:mPr>
                            <m:mcs>
                              <m:mc>
                                <m:mcPr>
                                  <m:count m:val="2"/>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𝑍</m:t>
                                  </m:r>
                                </m:e>
                                <m:sub>
                                  <m:r>
                                    <a:rPr lang="en-US" sz="2000" i="1">
                                      <a:latin typeface="Cambria Math"/>
                                    </a:rPr>
                                    <m:t>1</m:t>
                                  </m:r>
                                </m:sub>
                              </m:sSub>
                            </m:e>
                            <m:e>
                              <m:r>
                                <a:rPr lang="en-US" sz="2000" i="1">
                                  <a:latin typeface="Cambria Math"/>
                                </a:rPr>
                                <m:t>0</m:t>
                              </m:r>
                            </m:e>
                          </m:mr>
                          <m:mr>
                            <m:e>
                              <m:r>
                                <a:rPr lang="en-US" sz="2000" i="1">
                                  <a:latin typeface="Cambria Math"/>
                                </a:rPr>
                                <m:t>0</m:t>
                              </m:r>
                            </m:e>
                            <m:e>
                              <m:sSub>
                                <m:sSubPr>
                                  <m:ctrlPr>
                                    <a:rPr lang="en-US" sz="2000" i="1">
                                      <a:latin typeface="Cambria Math"/>
                                    </a:rPr>
                                  </m:ctrlPr>
                                </m:sSubPr>
                                <m:e>
                                  <m:r>
                                    <a:rPr lang="en-US" sz="2000" i="1">
                                      <a:latin typeface="Cambria Math"/>
                                    </a:rPr>
                                    <m:t>𝑍</m:t>
                                  </m:r>
                                </m:e>
                                <m:sub>
                                  <m:r>
                                    <a:rPr lang="en-US" sz="2000" i="1">
                                      <a:latin typeface="Cambria Math"/>
                                    </a:rPr>
                                    <m:t>2</m:t>
                                  </m:r>
                                </m:sub>
                              </m:sSub>
                            </m:e>
                          </m:mr>
                          <m:mr>
                            <m:e>
                              <m:m>
                                <m:mPr>
                                  <m:mcs>
                                    <m:mc>
                                      <m:mcPr>
                                        <m:count m:val="1"/>
                                        <m:mcJc m:val="center"/>
                                      </m:mcPr>
                                    </m:mc>
                                  </m:mcs>
                                  <m:ctrlPr>
                                    <a:rPr lang="en-US" sz="2000" i="1">
                                      <a:latin typeface="Cambria Math"/>
                                    </a:rPr>
                                  </m:ctrlPr>
                                </m:mPr>
                                <m:mr>
                                  <m:e>
                                    <m:r>
                                      <a:rPr lang="en-US" sz="2000" i="1">
                                        <a:latin typeface="Cambria Math"/>
                                      </a:rPr>
                                      <m:t>0</m:t>
                                    </m:r>
                                  </m:e>
                                </m:mr>
                                <m:mr>
                                  <m:e>
                                    <m:r>
                                      <a:rPr lang="en-US" sz="2000" i="1">
                                        <a:latin typeface="Cambria Math"/>
                                      </a:rPr>
                                      <m:t>0</m:t>
                                    </m:r>
                                  </m:e>
                                </m:mr>
                              </m:m>
                            </m:e>
                            <m:e>
                              <m:m>
                                <m:mPr>
                                  <m:mcs>
                                    <m:mc>
                                      <m:mcPr>
                                        <m:count m:val="1"/>
                                        <m:mcJc m:val="center"/>
                                      </m:mcPr>
                                    </m:mc>
                                  </m:mcs>
                                  <m:ctrlPr>
                                    <a:rPr lang="en-US" sz="2000" i="1">
                                      <a:latin typeface="Cambria Math"/>
                                    </a:rPr>
                                  </m:ctrlPr>
                                </m:mPr>
                                <m:mr>
                                  <m:e>
                                    <m:r>
                                      <a:rPr lang="en-US" sz="2000" i="1">
                                        <a:latin typeface="Cambria Math"/>
                                      </a:rPr>
                                      <m:t>0</m:t>
                                    </m:r>
                                  </m:e>
                                </m:mr>
                                <m:mr>
                                  <m:e>
                                    <m:r>
                                      <a:rPr lang="en-US" sz="2000" i="1">
                                        <a:latin typeface="Cambria Math"/>
                                      </a:rPr>
                                      <m:t>0</m:t>
                                    </m:r>
                                  </m:e>
                                </m:mr>
                              </m:m>
                            </m:e>
                          </m:mr>
                        </m:m>
                        <m:r>
                          <a:rPr lang="en-US" sz="2000" i="1">
                            <a:latin typeface="Cambria Math"/>
                          </a:rPr>
                          <m:t>     </m:t>
                        </m:r>
                        <m:m>
                          <m:mPr>
                            <m:mcs>
                              <m:mc>
                                <m:mcPr>
                                  <m:count m:val="2"/>
                                  <m:mcJc m:val="center"/>
                                </m:mcPr>
                              </m:mc>
                            </m:mcs>
                            <m:ctrlPr>
                              <a:rPr lang="en-US" sz="2000" i="1">
                                <a:latin typeface="Cambria Math"/>
                              </a:rPr>
                            </m:ctrlPr>
                          </m:mPr>
                          <m:mr>
                            <m:e>
                              <m:r>
                                <a:rPr lang="en-US" sz="2000" i="1">
                                  <a:latin typeface="Cambria Math"/>
                                </a:rPr>
                                <m:t>0</m:t>
                              </m:r>
                            </m:e>
                            <m:e>
                              <m:r>
                                <a:rPr lang="en-US" sz="2000" i="1">
                                  <a:latin typeface="Cambria Math"/>
                                </a:rPr>
                                <m:t>0</m:t>
                              </m:r>
                            </m:e>
                          </m:mr>
                          <m:mr>
                            <m:e>
                              <m:r>
                                <a:rPr lang="en-US" sz="2000" i="1">
                                  <a:latin typeface="Cambria Math"/>
                                </a:rPr>
                                <m:t>0</m:t>
                              </m:r>
                            </m:e>
                            <m:e>
                              <m:r>
                                <a:rPr lang="en-US" sz="2000" i="1">
                                  <a:latin typeface="Cambria Math"/>
                                </a:rPr>
                                <m:t>0</m:t>
                              </m:r>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𝑍</m:t>
                                        </m:r>
                                      </m:e>
                                      <m:sub>
                                        <m:r>
                                          <a:rPr lang="en-US" sz="2000" i="1">
                                            <a:latin typeface="Cambria Math"/>
                                          </a:rPr>
                                          <m:t>𝑏</m:t>
                                        </m:r>
                                      </m:sub>
                                    </m:sSub>
                                  </m:e>
                                </m:mr>
                                <m:mr>
                                  <m:e>
                                    <m:r>
                                      <a:rPr lang="en-US" sz="2000" i="1">
                                        <a:latin typeface="Cambria Math"/>
                                      </a:rPr>
                                      <m:t>0</m:t>
                                    </m:r>
                                  </m:e>
                                </m:mr>
                              </m:m>
                            </m:e>
                            <m:e>
                              <m:m>
                                <m:mPr>
                                  <m:mcs>
                                    <m:mc>
                                      <m:mcPr>
                                        <m:count m:val="1"/>
                                        <m:mcJc m:val="center"/>
                                      </m:mcPr>
                                    </m:mc>
                                  </m:mcs>
                                  <m:ctrlPr>
                                    <a:rPr lang="en-US" sz="2000" i="1">
                                      <a:latin typeface="Cambria Math"/>
                                    </a:rPr>
                                  </m:ctrlPr>
                                </m:mPr>
                                <m:mr>
                                  <m:e>
                                    <m:r>
                                      <a:rPr lang="en-US" sz="2000" i="1">
                                        <a:latin typeface="Cambria Math"/>
                                      </a:rPr>
                                      <m:t>0</m:t>
                                    </m:r>
                                  </m:e>
                                </m:mr>
                                <m:mr>
                                  <m:e>
                                    <m:r>
                                      <a:rPr lang="en-US" sz="2000" i="1">
                                        <a:latin typeface="Cambria Math"/>
                                      </a:rPr>
                                      <m:t>0</m:t>
                                    </m:r>
                                  </m:e>
                                </m:mr>
                              </m:m>
                            </m:e>
                          </m:mr>
                        </m:m>
                      </m:e>
                    </m:d>
                  </m:oMath>
                </a14:m>
                <a:r>
                  <a:rPr lang="en-US" sz="2000" dirty="0" smtClean="0">
                    <a:latin typeface="Times New Roman" pitchFamily="18" charset="0"/>
                    <a:cs typeface="Times New Roman" pitchFamily="18" charset="0"/>
                  </a:rPr>
                  <a:t>		(208)</a:t>
                </a:r>
              </a:p>
              <a:p>
                <a:pPr marL="285750" lvl="2" indent="-285750">
                  <a:buFont typeface="Arial" pitchFamily="34" charset="0"/>
                  <a:buChar char="•"/>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a:latin typeface="Times New Roman" pitchFamily="18" charset="0"/>
                    <a:cs typeface="Times New Roman" pitchFamily="18" charset="0"/>
                  </a:rPr>
                  <a:t>Equation</a:t>
                </a:r>
                <a:r>
                  <a:rPr lang="en-US" sz="2400" dirty="0" smtClean="0">
                    <a:latin typeface="Times New Roman" pitchFamily="18" charset="0"/>
                    <a:cs typeface="Times New Roman" pitchFamily="18" charset="0"/>
                  </a:rPr>
                  <a:t> (199) is </a:t>
                </a:r>
                <a:r>
                  <a:rPr lang="en-US" sz="2400" dirty="0">
                    <a:latin typeface="Times New Roman" pitchFamily="18" charset="0"/>
                    <a:cs typeface="Times New Roman" pitchFamily="18" charset="0"/>
                  </a:rPr>
                  <a:t>again used to determine the forward and backward </a:t>
                </a:r>
                <a:r>
                  <a:rPr lang="en-US" sz="2400" dirty="0" smtClean="0">
                    <a:latin typeface="Times New Roman" pitchFamily="18" charset="0"/>
                    <a:cs typeface="Times New Roman" pitchFamily="18" charset="0"/>
                  </a:rPr>
                  <a:t>matrices.</a:t>
                </a:r>
                <a:endParaRPr lang="en-US" sz="2400" dirty="0">
                  <a:latin typeface="Times New Roman" pitchFamily="18" charset="0"/>
                  <a:cs typeface="Times New Roman" pitchFamily="18" charset="0"/>
                </a:endParaRPr>
              </a:p>
              <a:p>
                <a:r>
                  <a:rPr lang="en-US" dirty="0"/>
                  <a:t>	</a:t>
                </a:r>
                <a:endParaRPr lang="en-US" sz="4400" dirty="0"/>
              </a:p>
            </p:txBody>
          </p:sp>
        </mc:Choice>
        <mc:Fallback>
          <p:sp>
            <p:nvSpPr>
              <p:cNvPr id="2" name="Rectangle 1"/>
              <p:cNvSpPr>
                <a:spLocks noRot="1" noChangeAspect="1" noMove="1" noResize="1" noEditPoints="1" noAdjustHandles="1" noChangeArrowheads="1" noChangeShapeType="1" noTextEdit="1"/>
              </p:cNvSpPr>
              <p:nvPr/>
            </p:nvSpPr>
            <p:spPr>
              <a:xfrm>
                <a:off x="685800" y="1515718"/>
                <a:ext cx="8305800" cy="5189882"/>
              </a:xfrm>
              <a:prstGeom prst="rect">
                <a:avLst/>
              </a:prstGeom>
              <a:blipFill rotWithShape="1">
                <a:blip r:embed="rId2"/>
                <a:stretch>
                  <a:fillRect l="-102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B6F15528-21DE-4FAA-801E-634DDDAF4B2B}" type="slidenum">
              <a:rPr lang="en-US" smtClean="0"/>
              <a:pPr/>
              <a:t>255</a:t>
            </a:fld>
            <a:endParaRPr lang="en-US"/>
          </a:p>
        </p:txBody>
      </p:sp>
      <p:sp>
        <p:nvSpPr>
          <p:cNvPr id="6" name="TextBox 5"/>
          <p:cNvSpPr txBox="1"/>
          <p:nvPr/>
        </p:nvSpPr>
        <p:spPr>
          <a:xfrm>
            <a:off x="0" y="381000"/>
            <a:ext cx="9144000" cy="1077218"/>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a:t>
            </a:r>
            <a:r>
              <a:rPr lang="en-US" sz="3200" dirty="0" smtClean="0">
                <a:latin typeface="Times New Roman" pitchFamily="18" charset="0"/>
                <a:cs typeface="Times New Roman" pitchFamily="18" charset="0"/>
              </a:rPr>
              <a:t>Transformer</a:t>
            </a:r>
          </a:p>
          <a:p>
            <a:pPr algn="ctr"/>
            <a:r>
              <a:rPr lang="en-US" sz="3200" dirty="0" smtClean="0">
                <a:latin typeface="Times New Roman" pitchFamily="18" charset="0"/>
                <a:cs typeface="Times New Roman" pitchFamily="18" charset="0"/>
              </a:rPr>
              <a:t>Lagging </a:t>
            </a:r>
            <a:r>
              <a:rPr lang="en-US" sz="3200" dirty="0">
                <a:latin typeface="Times New Roman" pitchFamily="18" charset="0"/>
                <a:cs typeface="Times New Roman" pitchFamily="18" charset="0"/>
              </a:rPr>
              <a:t>Open Wye-Open Delta Connection</a:t>
            </a:r>
          </a:p>
        </p:txBody>
      </p:sp>
    </p:spTree>
    <p:extLst>
      <p:ext uri="{BB962C8B-B14F-4D97-AF65-F5344CB8AC3E}">
        <p14:creationId xmlns:p14="http://schemas.microsoft.com/office/powerpoint/2010/main" val="3169636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lvl="1" algn="ctr" rtl="0">
              <a:spcBef>
                <a:spcPct val="0"/>
              </a:spcBef>
            </a:pPr>
            <a:r>
              <a:rPr lang="en-US" sz="3200" dirty="0">
                <a:latin typeface="Times New Roman" pitchFamily="18" charset="0"/>
                <a:cs typeface="Times New Roman" pitchFamily="18" charset="0"/>
              </a:rPr>
              <a:t>Part </a:t>
            </a:r>
            <a:r>
              <a:rPr lang="en-US" sz="3200" dirty="0" smtClean="0">
                <a:latin typeface="Times New Roman" pitchFamily="18" charset="0"/>
                <a:cs typeface="Times New Roman" pitchFamily="18" charset="0"/>
              </a:rPr>
              <a:t>4: Center –Tapped Transformers and </a:t>
            </a:r>
            <a:r>
              <a:rPr lang="en-US" sz="3200" dirty="0" err="1" smtClean="0">
                <a:latin typeface="Times New Roman" pitchFamily="18" charset="0"/>
                <a:cs typeface="Times New Roman" pitchFamily="18" charset="0"/>
              </a:rPr>
              <a:t>Secondaries</a:t>
            </a:r>
            <a:r>
              <a:rPr lang="en-US" sz="3200" dirty="0" smtClean="0">
                <a:latin typeface="Times New Roman" pitchFamily="18" charset="0"/>
                <a:cs typeface="Times New Roman" pitchFamily="18" charset="0"/>
              </a:rPr>
              <a:t/>
            </a:r>
            <a:br>
              <a:rPr lang="en-US" sz="3200" dirty="0" smtClean="0">
                <a:latin typeface="Times New Roman" pitchFamily="18" charset="0"/>
                <a:cs typeface="Times New Roman" pitchFamily="18" charset="0"/>
              </a:rPr>
            </a:br>
            <a:endParaRPr lang="en-US" sz="3200" dirty="0">
              <a:latin typeface="Times New Roman" pitchFamily="18" charset="0"/>
              <a:cs typeface="Times New Roman" pitchFamily="18" charset="0"/>
            </a:endParaRPr>
          </a:p>
        </p:txBody>
      </p:sp>
      <p:sp>
        <p:nvSpPr>
          <p:cNvPr id="3" name="Content Placeholder 2"/>
          <p:cNvSpPr>
            <a:spLocks noGrp="1"/>
          </p:cNvSpPr>
          <p:nvPr>
            <p:ph idx="1"/>
          </p:nvPr>
        </p:nvSpPr>
        <p:spPr>
          <a:xfrm>
            <a:off x="533400" y="1219200"/>
            <a:ext cx="8229600" cy="5181600"/>
          </a:xfrm>
        </p:spPr>
        <p:txBody>
          <a:bodyPr>
            <a:normAutofit/>
          </a:bodyPr>
          <a:lstStyle/>
          <a:p>
            <a:r>
              <a:rPr lang="en-US" sz="2600" dirty="0" smtClean="0"/>
              <a:t>Center </a:t>
            </a:r>
            <a:r>
              <a:rPr lang="en-US" sz="2600" dirty="0"/>
              <a:t>–Tapped Transformers and </a:t>
            </a:r>
            <a:r>
              <a:rPr lang="en-US" sz="2600" dirty="0" err="1"/>
              <a:t>Secondaries</a:t>
            </a:r>
            <a:endParaRPr lang="en-US" sz="2600" dirty="0"/>
          </a:p>
          <a:p>
            <a:pPr lvl="1"/>
            <a:r>
              <a:rPr lang="en-US" sz="2400" dirty="0" smtClean="0"/>
              <a:t>Center-Tapped </a:t>
            </a:r>
            <a:r>
              <a:rPr lang="en-US" sz="2400" dirty="0"/>
              <a:t>Single-Phase Transformer</a:t>
            </a:r>
          </a:p>
          <a:p>
            <a:pPr lvl="2"/>
            <a:r>
              <a:rPr lang="en-US" sz="2400" dirty="0"/>
              <a:t>Matrix Equations</a:t>
            </a:r>
          </a:p>
          <a:p>
            <a:pPr lvl="2"/>
            <a:r>
              <a:rPr lang="en-US" sz="2400" dirty="0"/>
              <a:t>Center-Tapped Transformer Serving Loads through a Triplex Secondary</a:t>
            </a:r>
          </a:p>
          <a:p>
            <a:pPr lvl="1"/>
            <a:r>
              <a:rPr lang="en-US" sz="2400" dirty="0" smtClean="0"/>
              <a:t>Underground </a:t>
            </a:r>
            <a:r>
              <a:rPr lang="en-US" sz="2400" dirty="0"/>
              <a:t>Wye-Delta Transformer Bank with a Center Tapped</a:t>
            </a:r>
            <a:r>
              <a:rPr lang="en-US" sz="2400" b="1" u="sng" dirty="0"/>
              <a:t> </a:t>
            </a:r>
            <a:r>
              <a:rPr lang="en-US" sz="2400" dirty="0"/>
              <a:t>Transformer </a:t>
            </a:r>
            <a:endParaRPr lang="en-US" sz="2400" dirty="0" smtClean="0"/>
          </a:p>
          <a:p>
            <a:pPr lvl="1"/>
            <a:r>
              <a:rPr lang="en-US" sz="2400" dirty="0" smtClean="0"/>
              <a:t>Leading </a:t>
            </a:r>
            <a:r>
              <a:rPr lang="en-US" sz="2400" dirty="0"/>
              <a:t>Open Wye-Open Delta Transformer </a:t>
            </a:r>
            <a:r>
              <a:rPr lang="en-US" sz="2400" dirty="0" smtClean="0"/>
              <a:t>Connection</a:t>
            </a:r>
          </a:p>
          <a:p>
            <a:pPr lvl="1"/>
            <a:r>
              <a:rPr lang="en-US" sz="2400" dirty="0"/>
              <a:t>Lagging Open Wye-Open Delta Connection</a:t>
            </a:r>
          </a:p>
          <a:p>
            <a:pPr lvl="1"/>
            <a:r>
              <a:rPr lang="en-US" sz="2400" b="1" u="sng" dirty="0"/>
              <a:t>Four Wire Secondary</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256</a:t>
            </a:fld>
            <a:endParaRPr lang="en-US"/>
          </a:p>
        </p:txBody>
      </p:sp>
    </p:spTree>
    <p:extLst>
      <p:ext uri="{BB962C8B-B14F-4D97-AF65-F5344CB8AC3E}">
        <p14:creationId xmlns:p14="http://schemas.microsoft.com/office/powerpoint/2010/main" val="273957034"/>
      </p:ext>
    </p:extLst>
  </p:cSld>
  <p:clrMapOvr>
    <a:masterClrMapping/>
  </p:clrMapOvr>
  <p:timing>
    <p:tnLst>
      <p:par>
        <p:cTn id="1" dur="indefinite" restart="never" nodeType="tmRoot"/>
      </p:par>
    </p:tnLst>
  </p:timing>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8382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381000" y="1656576"/>
            <a:ext cx="8229600" cy="5201424"/>
          </a:xfrm>
          <a:prstGeom prst="rect">
            <a:avLst/>
          </a:prstGeom>
          <a:noFill/>
        </p:spPr>
        <p:txBody>
          <a:bodyPr wrap="square" rtlCol="0">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Typically </a:t>
            </a:r>
            <a:r>
              <a:rPr lang="en-US" sz="2400" dirty="0" smtClean="0">
                <a:latin typeface="Times New Roman" pitchFamily="18" charset="0"/>
                <a:cs typeface="Times New Roman" pitchFamily="18" charset="0"/>
              </a:rPr>
              <a:t>a combination of single-phase and three-phase loads will be connected to transformer through a length of open four-wire secondary or a </a:t>
            </a:r>
            <a:r>
              <a:rPr lang="en-US" sz="2400" dirty="0" err="1" smtClean="0">
                <a:latin typeface="Times New Roman" pitchFamily="18" charset="0"/>
                <a:cs typeface="Times New Roman" pitchFamily="18" charset="0"/>
              </a:rPr>
              <a:t>quadraplex</a:t>
            </a:r>
            <a:r>
              <a:rPr lang="en-US" sz="2400" dirty="0" smtClean="0">
                <a:latin typeface="Times New Roman" pitchFamily="18" charset="0"/>
                <a:cs typeface="Times New Roman" pitchFamily="18" charset="0"/>
              </a:rPr>
              <a:t> cable secondary.</a:t>
            </a:r>
          </a:p>
          <a:p>
            <a:endParaRPr lang="en-US" dirty="0"/>
          </a:p>
          <a:p>
            <a:pPr lvl="1"/>
            <a:endParaRPr lang="en-US" sz="2800" dirty="0" smtClean="0"/>
          </a:p>
          <a:p>
            <a:pPr lvl="1"/>
            <a:endParaRPr lang="en-US" sz="2800" dirty="0" smtClean="0"/>
          </a:p>
          <a:p>
            <a:pPr lvl="1"/>
            <a:endParaRPr lang="en-US" sz="2800" dirty="0" smtClean="0"/>
          </a:p>
          <a:p>
            <a:pPr lvl="1"/>
            <a:r>
              <a:rPr lang="en-US" sz="2800" dirty="0" smtClean="0"/>
              <a:t> </a:t>
            </a:r>
          </a:p>
          <a:p>
            <a:pPr marL="457200" lvl="4"/>
            <a:endParaRPr lang="en-US" sz="2800" dirty="0" smtClean="0"/>
          </a:p>
          <a:p>
            <a:pPr marL="457200" lvl="4"/>
            <a:endParaRPr lang="en-US" sz="2800" dirty="0" smtClean="0"/>
          </a:p>
          <a:p>
            <a:pPr marL="457200" lvl="4"/>
            <a:endParaRPr lang="en-US" sz="2800" dirty="0" smtClean="0"/>
          </a:p>
          <a:p>
            <a:pPr marL="457200" lvl="4"/>
            <a:endParaRPr lang="en-US" sz="2800" dirty="0" smtClean="0"/>
          </a:p>
          <a:p>
            <a:pPr marL="342900" lvl="2" indent="-342900"/>
            <a:endParaRPr lang="en-US" dirty="0" smtClean="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0600" y="2970530"/>
            <a:ext cx="7467600" cy="3049270"/>
          </a:xfrm>
          <a:prstGeom prst="rect">
            <a:avLst/>
          </a:prstGeom>
        </p:spPr>
      </p:pic>
      <p:sp>
        <p:nvSpPr>
          <p:cNvPr id="5" name="TextBox 4"/>
          <p:cNvSpPr txBox="1"/>
          <p:nvPr/>
        </p:nvSpPr>
        <p:spPr>
          <a:xfrm>
            <a:off x="6019800" y="6000690"/>
            <a:ext cx="17526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Figure 23.0</a:t>
            </a:r>
            <a:endParaRPr lang="en-US" sz="2000" dirty="0">
              <a:latin typeface="Times New Roman" pitchFamily="18" charset="0"/>
              <a:cs typeface="Times New Roman" pitchFamily="18" charset="0"/>
            </a:endParaRPr>
          </a:p>
        </p:txBody>
      </p:sp>
      <p:sp>
        <p:nvSpPr>
          <p:cNvPr id="8" name="Slide Number Placeholder 7"/>
          <p:cNvSpPr>
            <a:spLocks noGrp="1"/>
          </p:cNvSpPr>
          <p:nvPr>
            <p:ph type="sldNum" sz="quarter" idx="12"/>
          </p:nvPr>
        </p:nvSpPr>
        <p:spPr/>
        <p:txBody>
          <a:bodyPr/>
          <a:lstStyle/>
          <a:p>
            <a:fld id="{B6F15528-21DE-4FAA-801E-634DDDAF4B2B}" type="slidenum">
              <a:rPr lang="en-US" smtClean="0"/>
              <a:pPr/>
              <a:t>257</a:t>
            </a:fld>
            <a:endParaRPr lang="en-US"/>
          </a:p>
        </p:txBody>
      </p:sp>
      <p:sp>
        <p:nvSpPr>
          <p:cNvPr id="9" name="TextBox 8"/>
          <p:cNvSpPr txBox="1"/>
          <p:nvPr/>
        </p:nvSpPr>
        <p:spPr>
          <a:xfrm>
            <a:off x="0" y="381000"/>
            <a:ext cx="9144000" cy="1077218"/>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a:t>
            </a:r>
            <a:r>
              <a:rPr lang="en-US" sz="3200" dirty="0" smtClean="0">
                <a:latin typeface="Times New Roman" pitchFamily="18" charset="0"/>
                <a:cs typeface="Times New Roman" pitchFamily="18" charset="0"/>
              </a:rPr>
              <a:t>Transformer</a:t>
            </a:r>
          </a:p>
          <a:p>
            <a:pPr lvl="1" algn="ctr"/>
            <a:r>
              <a:rPr lang="en-US" sz="3200" dirty="0">
                <a:latin typeface="Times New Roman" pitchFamily="18" charset="0"/>
                <a:cs typeface="Times New Roman" pitchFamily="18" charset="0"/>
              </a:rPr>
              <a:t>Four Wire Secondary</a:t>
            </a:r>
          </a:p>
        </p:txBody>
      </p:sp>
    </p:spTree>
    <p:extLst>
      <p:ext uri="{BB962C8B-B14F-4D97-AF65-F5344CB8AC3E}">
        <p14:creationId xmlns:p14="http://schemas.microsoft.com/office/powerpoint/2010/main" val="3745796711"/>
      </p:ext>
    </p:extLst>
  </p:cSld>
  <p:clrMapOvr>
    <a:masterClrMapping/>
  </p:clrMapOvr>
  <p:timing>
    <p:tnLst>
      <p:par>
        <p:cTn id="1" dur="indefinite" restart="never" nodeType="tmRoot"/>
      </p:par>
    </p:tnLst>
  </p:timing>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Rectangle 1"/>
              <p:cNvSpPr/>
              <p:nvPr/>
            </p:nvSpPr>
            <p:spPr>
              <a:xfrm>
                <a:off x="533400" y="1521797"/>
                <a:ext cx="8153400" cy="4955203"/>
              </a:xfrm>
              <a:prstGeom prst="rect">
                <a:avLst/>
              </a:prstGeom>
            </p:spPr>
            <p:txBody>
              <a:bodyPr wrap="square">
                <a:spAutoFit/>
              </a:bodyPr>
              <a:lstStyle/>
              <a:p>
                <a:pPr marL="285750" indent="-285750">
                  <a:buFont typeface="Arial" pitchFamily="34" charset="0"/>
                  <a:buChar char="•"/>
                </a:pPr>
                <a:endParaRPr lang="en-US" sz="2400" dirty="0" smtClean="0">
                  <a:latin typeface="Times New Roman" pitchFamily="18" charset="0"/>
                  <a:cs typeface="Times New Roman" pitchFamily="18" charset="0"/>
                </a:endParaRPr>
              </a:p>
              <a:p>
                <a:pPr marL="342900" indent="-342900">
                  <a:buFont typeface="Wingdings" pitchFamily="2" charset="2"/>
                  <a:buChar char="Ø"/>
                </a:pPr>
                <a:r>
                  <a:rPr lang="en-US" sz="2400" dirty="0" smtClean="0">
                    <a:latin typeface="Times New Roman" pitchFamily="18" charset="0"/>
                    <a:cs typeface="Times New Roman" pitchFamily="18" charset="0"/>
                  </a:rPr>
                  <a:t>The self and mutual impedances of the four-wire secondary are calculated using Carson’s equations and </a:t>
                </a:r>
                <a:r>
                  <a:rPr lang="en-US" sz="2400" dirty="0" err="1">
                    <a:latin typeface="Times New Roman" pitchFamily="18" charset="0"/>
                    <a:cs typeface="Times New Roman" pitchFamily="18" charset="0"/>
                  </a:rPr>
                  <a:t>Kron</a:t>
                </a:r>
                <a:r>
                  <a:rPr lang="en-US" sz="2400" dirty="0">
                    <a:latin typeface="Times New Roman" pitchFamily="18" charset="0"/>
                    <a:cs typeface="Times New Roman" pitchFamily="18" charset="0"/>
                  </a:rPr>
                  <a:t> reduction, thus giving a 3X3 impedance </a:t>
                </a:r>
                <a:r>
                  <a:rPr lang="en-US" sz="2400" dirty="0" smtClean="0">
                    <a:latin typeface="Times New Roman" pitchFamily="18" charset="0"/>
                    <a:cs typeface="Times New Roman" pitchFamily="18" charset="0"/>
                  </a:rPr>
                  <a:t>matrix.</a:t>
                </a:r>
                <a:endParaRPr lang="en-US" sz="2400" dirty="0">
                  <a:latin typeface="Times New Roman" pitchFamily="18" charset="0"/>
                  <a:cs typeface="Times New Roman" pitchFamily="18" charset="0"/>
                </a:endParaRPr>
              </a:p>
              <a:p>
                <a:pPr marL="742950" lvl="5" indent="-285750">
                  <a:buFont typeface="Arial" pitchFamily="34" charset="0"/>
                  <a:buChar char="•"/>
                </a:pPr>
                <a:endParaRPr lang="en-US" sz="2400" b="1" dirty="0">
                  <a:solidFill>
                    <a:srgbClr val="FF0000"/>
                  </a:solidFill>
                  <a:latin typeface="Times New Roman" pitchFamily="18" charset="0"/>
                  <a:cs typeface="Times New Roman" pitchFamily="18" charset="0"/>
                </a:endParaRPr>
              </a:p>
              <a:p>
                <a:pPr marL="285750" indent="-285750">
                  <a:buFont typeface="Arial" pitchFamily="34" charset="0"/>
                  <a:buChar char="•"/>
                </a:pPr>
                <a:endParaRPr lang="en-US" sz="2400" dirty="0" smtClean="0">
                  <a:latin typeface="Times New Roman" pitchFamily="18" charset="0"/>
                  <a:cs typeface="Times New Roman" pitchFamily="18" charset="0"/>
                </a:endParaRPr>
              </a:p>
              <a:p>
                <a:pPr marL="342900" indent="-342900">
                  <a:buFont typeface="Wingdings" pitchFamily="2" charset="2"/>
                  <a:buChar char="Ø"/>
                </a:pPr>
                <a:r>
                  <a:rPr lang="en-US" sz="2400" dirty="0" smtClean="0">
                    <a:latin typeface="Times New Roman" pitchFamily="18" charset="0"/>
                    <a:cs typeface="Times New Roman" pitchFamily="18" charset="0"/>
                  </a:rPr>
                  <a:t>The </a:t>
                </a:r>
                <a:r>
                  <a:rPr lang="en-US" sz="2400" dirty="0">
                    <a:latin typeface="Times New Roman" pitchFamily="18" charset="0"/>
                    <a:cs typeface="Times New Roman" pitchFamily="18" charset="0"/>
                  </a:rPr>
                  <a:t>voltage drops on the three line conductors are</a:t>
                </a:r>
                <a:r>
                  <a:rPr lang="en-US" sz="2400" dirty="0" smtClean="0">
                    <a:latin typeface="Times New Roman" pitchFamily="18" charset="0"/>
                    <a:cs typeface="Times New Roman" pitchFamily="18" charset="0"/>
                  </a:rPr>
                  <a:t>:</a:t>
                </a:r>
              </a:p>
              <a:p>
                <a:pPr marL="285750" indent="-285750">
                  <a:buFont typeface="Arial" pitchFamily="34" charset="0"/>
                  <a:buChar char="•"/>
                </a:pPr>
                <a:endParaRPr lang="en-US" sz="2400" dirty="0" smtClean="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		</a:t>
                </a:r>
                <a14:m>
                  <m:oMath xmlns:m="http://schemas.openxmlformats.org/officeDocument/2006/math">
                    <m:sSub>
                      <m:sSubPr>
                        <m:ctrlPr>
                          <a:rPr lang="en-US" sz="2000" i="1">
                            <a:latin typeface="Cambria Math"/>
                          </a:rPr>
                        </m:ctrlPr>
                      </m:sSubPr>
                      <m:e>
                        <m:r>
                          <a:rPr lang="en-US" sz="2000" i="1">
                            <a:latin typeface="Cambria Math"/>
                          </a:rPr>
                          <m:t>𝑣</m:t>
                        </m:r>
                      </m:e>
                      <m:sub>
                        <m:r>
                          <a:rPr lang="en-US" sz="2000" i="1">
                            <a:latin typeface="Cambria Math"/>
                          </a:rPr>
                          <m:t>𝑎</m:t>
                        </m:r>
                      </m:sub>
                    </m:sSub>
                    <m:r>
                      <a:rPr lang="en-US" sz="2000" i="1">
                        <a:latin typeface="Cambria Math"/>
                      </a:rPr>
                      <m:t>=</m:t>
                    </m:r>
                    <m:sSub>
                      <m:sSubPr>
                        <m:ctrlPr>
                          <a:rPr lang="en-US" sz="2000" i="1">
                            <a:latin typeface="Cambria Math"/>
                          </a:rPr>
                        </m:ctrlPr>
                      </m:sSubPr>
                      <m:e>
                        <m:r>
                          <a:rPr lang="en-US" sz="2000" i="1">
                            <a:latin typeface="Cambria Math"/>
                          </a:rPr>
                          <m:t>𝑍𝑠</m:t>
                        </m:r>
                      </m:e>
                      <m:sub>
                        <m:r>
                          <a:rPr lang="en-US" sz="2000" i="1">
                            <a:latin typeface="Cambria Math"/>
                          </a:rPr>
                          <m:t>𝑎𝑎</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𝑎</m:t>
                        </m:r>
                      </m:sub>
                    </m:sSub>
                    <m:r>
                      <a:rPr lang="en-US" sz="2000" i="1">
                        <a:latin typeface="Cambria Math"/>
                      </a:rPr>
                      <m:t>+</m:t>
                    </m:r>
                    <m:sSub>
                      <m:sSubPr>
                        <m:ctrlPr>
                          <a:rPr lang="en-US" sz="2000" i="1">
                            <a:latin typeface="Cambria Math"/>
                          </a:rPr>
                        </m:ctrlPr>
                      </m:sSubPr>
                      <m:e>
                        <m:r>
                          <a:rPr lang="en-US" sz="2000" i="1">
                            <a:latin typeface="Cambria Math"/>
                          </a:rPr>
                          <m:t>𝑍𝑠</m:t>
                        </m:r>
                      </m:e>
                      <m:sub>
                        <m:r>
                          <a:rPr lang="en-US" sz="2000" i="1">
                            <a:latin typeface="Cambria Math"/>
                          </a:rPr>
                          <m:t>𝑎𝑏</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𝑏</m:t>
                        </m:r>
                      </m:sub>
                    </m:sSub>
                    <m:r>
                      <a:rPr lang="en-US" sz="2000" i="1">
                        <a:latin typeface="Cambria Math"/>
                      </a:rPr>
                      <m:t>+</m:t>
                    </m:r>
                    <m:sSub>
                      <m:sSubPr>
                        <m:ctrlPr>
                          <a:rPr lang="en-US" sz="2000" i="1">
                            <a:latin typeface="Cambria Math"/>
                          </a:rPr>
                        </m:ctrlPr>
                      </m:sSubPr>
                      <m:e>
                        <m:r>
                          <a:rPr lang="en-US" sz="2000" i="1">
                            <a:latin typeface="Cambria Math"/>
                          </a:rPr>
                          <m:t>𝑍𝑠</m:t>
                        </m:r>
                      </m:e>
                      <m:sub>
                        <m:r>
                          <a:rPr lang="en-US" sz="2000" i="1">
                            <a:latin typeface="Cambria Math"/>
                          </a:rPr>
                          <m:t>𝑎𝑐</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𝑐</m:t>
                        </m:r>
                      </m:sub>
                    </m:sSub>
                  </m:oMath>
                </a14:m>
                <a:endParaRPr lang="en-US" sz="2000" dirty="0" smtClean="0">
                  <a:latin typeface="Times New Roman" pitchFamily="18" charset="0"/>
                  <a:cs typeface="Times New Roman" pitchFamily="18" charset="0"/>
                </a:endParaRPr>
              </a:p>
              <a:p>
                <a:pPr algn="just"/>
                <a:endParaRPr lang="en-US" sz="2000" dirty="0">
                  <a:latin typeface="Times New Roman" pitchFamily="18" charset="0"/>
                  <a:cs typeface="Times New Roman" pitchFamily="18" charset="0"/>
                </a:endParaRPr>
              </a:p>
              <a:p>
                <a:pPr algn="just"/>
                <a:r>
                  <a:rPr lang="en-US" sz="2000" dirty="0" smtClean="0">
                    <a:latin typeface="Times New Roman" pitchFamily="18" charset="0"/>
                    <a:cs typeface="Times New Roman" pitchFamily="18" charset="0"/>
                  </a:rPr>
                  <a:t>		</a:t>
                </a:r>
                <a14:m>
                  <m:oMath xmlns:m="http://schemas.openxmlformats.org/officeDocument/2006/math">
                    <m:sSub>
                      <m:sSubPr>
                        <m:ctrlPr>
                          <a:rPr lang="en-US" sz="2000" i="1">
                            <a:latin typeface="Cambria Math"/>
                          </a:rPr>
                        </m:ctrlPr>
                      </m:sSubPr>
                      <m:e>
                        <m:r>
                          <a:rPr lang="en-US" sz="2000" i="1">
                            <a:latin typeface="Cambria Math"/>
                          </a:rPr>
                          <m:t>𝑣</m:t>
                        </m:r>
                      </m:e>
                      <m:sub>
                        <m:r>
                          <a:rPr lang="en-US" sz="2000" i="1">
                            <a:latin typeface="Cambria Math"/>
                          </a:rPr>
                          <m:t>𝑏</m:t>
                        </m:r>
                      </m:sub>
                    </m:sSub>
                    <m:r>
                      <a:rPr lang="en-US" sz="2000" i="1">
                        <a:latin typeface="Cambria Math"/>
                      </a:rPr>
                      <m:t>=</m:t>
                    </m:r>
                    <m:sSub>
                      <m:sSubPr>
                        <m:ctrlPr>
                          <a:rPr lang="en-US" sz="2000" i="1">
                            <a:latin typeface="Cambria Math"/>
                          </a:rPr>
                        </m:ctrlPr>
                      </m:sSubPr>
                      <m:e>
                        <m:r>
                          <a:rPr lang="en-US" sz="2000" i="1">
                            <a:latin typeface="Cambria Math"/>
                          </a:rPr>
                          <m:t>𝑍𝑠</m:t>
                        </m:r>
                      </m:e>
                      <m:sub>
                        <m:r>
                          <a:rPr lang="en-US" sz="2000" i="1">
                            <a:latin typeface="Cambria Math"/>
                          </a:rPr>
                          <m:t>𝑏𝑎</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𝑎</m:t>
                        </m:r>
                      </m:sub>
                    </m:sSub>
                    <m:r>
                      <a:rPr lang="en-US" sz="2000" i="1">
                        <a:latin typeface="Cambria Math"/>
                      </a:rPr>
                      <m:t>+</m:t>
                    </m:r>
                    <m:sSub>
                      <m:sSubPr>
                        <m:ctrlPr>
                          <a:rPr lang="en-US" sz="2000" i="1">
                            <a:latin typeface="Cambria Math"/>
                          </a:rPr>
                        </m:ctrlPr>
                      </m:sSubPr>
                      <m:e>
                        <m:r>
                          <a:rPr lang="en-US" sz="2000" i="1">
                            <a:latin typeface="Cambria Math"/>
                          </a:rPr>
                          <m:t>𝑍𝑠</m:t>
                        </m:r>
                      </m:e>
                      <m:sub>
                        <m:r>
                          <a:rPr lang="en-US" sz="2000" i="1">
                            <a:latin typeface="Cambria Math"/>
                          </a:rPr>
                          <m:t>𝑏𝑏</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𝑏</m:t>
                        </m:r>
                      </m:sub>
                    </m:sSub>
                    <m:r>
                      <a:rPr lang="en-US" sz="2000" i="1">
                        <a:latin typeface="Cambria Math"/>
                      </a:rPr>
                      <m:t>+</m:t>
                    </m:r>
                    <m:sSub>
                      <m:sSubPr>
                        <m:ctrlPr>
                          <a:rPr lang="en-US" sz="2000" i="1">
                            <a:latin typeface="Cambria Math"/>
                          </a:rPr>
                        </m:ctrlPr>
                      </m:sSubPr>
                      <m:e>
                        <m:r>
                          <a:rPr lang="en-US" sz="2000" i="1">
                            <a:latin typeface="Cambria Math"/>
                          </a:rPr>
                          <m:t>𝑍𝑠</m:t>
                        </m:r>
                      </m:e>
                      <m:sub>
                        <m:r>
                          <a:rPr lang="en-US" sz="2000" i="1">
                            <a:latin typeface="Cambria Math"/>
                          </a:rPr>
                          <m:t>𝑏𝑐</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𝑐</m:t>
                        </m:r>
                      </m:sub>
                    </m:sSub>
                  </m:oMath>
                </a14:m>
                <a:r>
                  <a:rPr lang="en-US" sz="2000" dirty="0">
                    <a:latin typeface="Times New Roman" pitchFamily="18" charset="0"/>
                    <a:cs typeface="Times New Roman" pitchFamily="18" charset="0"/>
                  </a:rPr>
                  <a:t> </a:t>
                </a:r>
                <a:endParaRPr lang="en-US" sz="2000" dirty="0" smtClean="0">
                  <a:latin typeface="Times New Roman" pitchFamily="18" charset="0"/>
                  <a:cs typeface="Times New Roman" pitchFamily="18" charset="0"/>
                </a:endParaRPr>
              </a:p>
              <a:p>
                <a:pPr algn="just"/>
                <a:endParaRPr lang="en-US" sz="2000" dirty="0">
                  <a:latin typeface="Times New Roman" pitchFamily="18" charset="0"/>
                  <a:cs typeface="Times New Roman" pitchFamily="18" charset="0"/>
                </a:endParaRPr>
              </a:p>
              <a:p>
                <a:pPr algn="just"/>
                <a:r>
                  <a:rPr lang="en-US" sz="2000" dirty="0" smtClean="0">
                    <a:latin typeface="Times New Roman" pitchFamily="18" charset="0"/>
                    <a:cs typeface="Times New Roman" pitchFamily="18" charset="0"/>
                  </a:rPr>
                  <a:t>		</a:t>
                </a:r>
                <a14:m>
                  <m:oMath xmlns:m="http://schemas.openxmlformats.org/officeDocument/2006/math">
                    <m:sSub>
                      <m:sSubPr>
                        <m:ctrlPr>
                          <a:rPr lang="en-US" sz="2000" i="1">
                            <a:latin typeface="Cambria Math"/>
                          </a:rPr>
                        </m:ctrlPr>
                      </m:sSubPr>
                      <m:e>
                        <m:r>
                          <a:rPr lang="en-US" sz="2000" i="1">
                            <a:latin typeface="Cambria Math"/>
                          </a:rPr>
                          <m:t>𝑣</m:t>
                        </m:r>
                      </m:e>
                      <m:sub>
                        <m:r>
                          <a:rPr lang="en-US" sz="2000" i="1">
                            <a:latin typeface="Cambria Math"/>
                          </a:rPr>
                          <m:t>𝑐</m:t>
                        </m:r>
                      </m:sub>
                    </m:sSub>
                    <m:r>
                      <a:rPr lang="en-US" sz="2000" i="1">
                        <a:latin typeface="Cambria Math"/>
                      </a:rPr>
                      <m:t>=</m:t>
                    </m:r>
                    <m:sSub>
                      <m:sSubPr>
                        <m:ctrlPr>
                          <a:rPr lang="en-US" sz="2000" i="1">
                            <a:latin typeface="Cambria Math"/>
                          </a:rPr>
                        </m:ctrlPr>
                      </m:sSubPr>
                      <m:e>
                        <m:r>
                          <a:rPr lang="en-US" sz="2000" i="1">
                            <a:latin typeface="Cambria Math"/>
                          </a:rPr>
                          <m:t>𝑍𝑠</m:t>
                        </m:r>
                      </m:e>
                      <m:sub>
                        <m:r>
                          <a:rPr lang="en-US" sz="2000" i="1">
                            <a:latin typeface="Cambria Math"/>
                          </a:rPr>
                          <m:t>𝑐𝑎</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𝑎</m:t>
                        </m:r>
                      </m:sub>
                    </m:sSub>
                    <m:r>
                      <a:rPr lang="en-US" sz="2000" i="1">
                        <a:latin typeface="Cambria Math"/>
                      </a:rPr>
                      <m:t>+</m:t>
                    </m:r>
                    <m:sSub>
                      <m:sSubPr>
                        <m:ctrlPr>
                          <a:rPr lang="en-US" sz="2000" i="1">
                            <a:latin typeface="Cambria Math"/>
                          </a:rPr>
                        </m:ctrlPr>
                      </m:sSubPr>
                      <m:e>
                        <m:r>
                          <a:rPr lang="en-US" sz="2000" i="1">
                            <a:latin typeface="Cambria Math"/>
                          </a:rPr>
                          <m:t>𝑍𝑠</m:t>
                        </m:r>
                      </m:e>
                      <m:sub>
                        <m:r>
                          <a:rPr lang="en-US" sz="2000" i="1">
                            <a:latin typeface="Cambria Math"/>
                          </a:rPr>
                          <m:t>𝑐𝑏</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𝑏</m:t>
                        </m:r>
                      </m:sub>
                    </m:sSub>
                    <m:r>
                      <a:rPr lang="en-US" sz="2000" i="1">
                        <a:latin typeface="Cambria Math"/>
                      </a:rPr>
                      <m:t>+</m:t>
                    </m:r>
                    <m:sSub>
                      <m:sSubPr>
                        <m:ctrlPr>
                          <a:rPr lang="en-US" sz="2000" i="1">
                            <a:latin typeface="Cambria Math"/>
                          </a:rPr>
                        </m:ctrlPr>
                      </m:sSubPr>
                      <m:e>
                        <m:r>
                          <a:rPr lang="en-US" sz="2000" i="1">
                            <a:latin typeface="Cambria Math"/>
                          </a:rPr>
                          <m:t>𝑍𝑠</m:t>
                        </m:r>
                      </m:e>
                      <m:sub>
                        <m:r>
                          <a:rPr lang="en-US" sz="2000" i="1">
                            <a:latin typeface="Cambria Math"/>
                          </a:rPr>
                          <m:t>𝑐𝑐</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𝑐</m:t>
                        </m:r>
                      </m:sub>
                    </m:sSub>
                  </m:oMath>
                </a14:m>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(209)</a:t>
                </a:r>
                <a:endParaRPr lang="en-US" sz="2000" dirty="0">
                  <a:latin typeface="Times New Roman" pitchFamily="18" charset="0"/>
                  <a:cs typeface="Times New Roman" pitchFamily="18" charset="0"/>
                </a:endParaRPr>
              </a:p>
              <a:p>
                <a:pPr marL="457200" lvl="4"/>
                <a:endParaRPr lang="en-US" sz="2000" dirty="0">
                  <a:latin typeface="Times New Roman" pitchFamily="18" charset="0"/>
                  <a:cs typeface="Times New Roman" pitchFamily="18" charset="0"/>
                </a:endParaRPr>
              </a:p>
            </p:txBody>
          </p:sp>
        </mc:Choice>
        <mc:Fallback>
          <p:sp>
            <p:nvSpPr>
              <p:cNvPr id="2" name="Rectangle 1"/>
              <p:cNvSpPr>
                <a:spLocks noRot="1" noChangeAspect="1" noMove="1" noResize="1" noEditPoints="1" noAdjustHandles="1" noChangeArrowheads="1" noChangeShapeType="1" noTextEdit="1"/>
              </p:cNvSpPr>
              <p:nvPr/>
            </p:nvSpPr>
            <p:spPr>
              <a:xfrm>
                <a:off x="533400" y="1521797"/>
                <a:ext cx="8153400" cy="4955203"/>
              </a:xfrm>
              <a:prstGeom prst="rect">
                <a:avLst/>
              </a:prstGeom>
              <a:blipFill rotWithShape="1">
                <a:blip r:embed="rId2"/>
                <a:stretch>
                  <a:fillRect l="-1047"/>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B6F15528-21DE-4FAA-801E-634DDDAF4B2B}" type="slidenum">
              <a:rPr lang="en-US" smtClean="0"/>
              <a:pPr/>
              <a:t>258</a:t>
            </a:fld>
            <a:endParaRPr lang="en-US"/>
          </a:p>
        </p:txBody>
      </p:sp>
      <p:sp>
        <p:nvSpPr>
          <p:cNvPr id="6" name="TextBox 5"/>
          <p:cNvSpPr txBox="1"/>
          <p:nvPr/>
        </p:nvSpPr>
        <p:spPr>
          <a:xfrm>
            <a:off x="0" y="381000"/>
            <a:ext cx="9144000" cy="1077218"/>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a:t>
            </a:r>
            <a:r>
              <a:rPr lang="en-US" sz="3200" dirty="0" smtClean="0">
                <a:latin typeface="Times New Roman" pitchFamily="18" charset="0"/>
                <a:cs typeface="Times New Roman" pitchFamily="18" charset="0"/>
              </a:rPr>
              <a:t>Transformer</a:t>
            </a:r>
          </a:p>
          <a:p>
            <a:pPr lvl="1" algn="ctr"/>
            <a:r>
              <a:rPr lang="en-US" sz="3200" dirty="0">
                <a:latin typeface="Times New Roman" pitchFamily="18" charset="0"/>
                <a:cs typeface="Times New Roman" pitchFamily="18" charset="0"/>
              </a:rPr>
              <a:t>Four Wire Secondary</a:t>
            </a:r>
          </a:p>
        </p:txBody>
      </p:sp>
    </p:spTree>
    <p:extLst>
      <p:ext uri="{BB962C8B-B14F-4D97-AF65-F5344CB8AC3E}">
        <p14:creationId xmlns:p14="http://schemas.microsoft.com/office/powerpoint/2010/main" val="2896348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8" end="8"/>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Rectangle 1"/>
              <p:cNvSpPr/>
              <p:nvPr/>
            </p:nvSpPr>
            <p:spPr>
              <a:xfrm>
                <a:off x="457200" y="1981200"/>
                <a:ext cx="8382000" cy="3693319"/>
              </a:xfrm>
              <a:prstGeom prst="rect">
                <a:avLst/>
              </a:prstGeom>
            </p:spPr>
            <p:txBody>
              <a:bodyPr wrap="square">
                <a:spAutoFit/>
              </a:bodyPr>
              <a:lstStyle/>
              <a:p>
                <a:pPr marL="342900" lvl="3" indent="-342900">
                  <a:buFont typeface="Wingdings" pitchFamily="2" charset="2"/>
                  <a:buChar char="Ø"/>
                </a:pPr>
                <a:r>
                  <a:rPr lang="en-US" sz="2400" dirty="0" smtClean="0">
                    <a:latin typeface="Times New Roman" pitchFamily="18" charset="0"/>
                    <a:cs typeface="Times New Roman" pitchFamily="18" charset="0"/>
                  </a:rPr>
                  <a:t>Write </a:t>
                </a:r>
                <a:r>
                  <a:rPr lang="en-US" sz="2400" dirty="0">
                    <a:latin typeface="Times New Roman" pitchFamily="18" charset="0"/>
                    <a:cs typeface="Times New Roman" pitchFamily="18" charset="0"/>
                  </a:rPr>
                  <a:t>the KVL around the three “window” loops and the outside loop in Figure </a:t>
                </a:r>
                <a:r>
                  <a:rPr lang="en-US" sz="2400" dirty="0" smtClean="0">
                    <a:latin typeface="Times New Roman" pitchFamily="18" charset="0"/>
                    <a:cs typeface="Times New Roman" pitchFamily="18" charset="0"/>
                  </a:rPr>
                  <a:t>21.0.</a:t>
                </a:r>
              </a:p>
              <a:p>
                <a:pPr marL="342900" lvl="3" indent="-342900">
                  <a:buFont typeface="Wingdings" pitchFamily="2" charset="2"/>
                  <a:buChar char="Ø"/>
                </a:pPr>
                <a:endParaRPr lang="en-US" sz="2400" dirty="0" smtClean="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		</a:t>
                </a:r>
                <a14:m>
                  <m:oMath xmlns:m="http://schemas.openxmlformats.org/officeDocument/2006/math">
                    <m:sSub>
                      <m:sSubPr>
                        <m:ctrlPr>
                          <a:rPr lang="en-US" sz="2000" i="1">
                            <a:latin typeface="Cambria Math"/>
                          </a:rPr>
                        </m:ctrlPr>
                      </m:sSubPr>
                      <m:e>
                        <m:r>
                          <a:rPr lang="en-US" sz="2000" i="1">
                            <a:latin typeface="Cambria Math"/>
                          </a:rPr>
                          <m:t>𝑉</m:t>
                        </m:r>
                      </m:e>
                      <m:sub>
                        <m:r>
                          <a:rPr lang="en-US" sz="2000" i="1">
                            <a:latin typeface="Cambria Math"/>
                          </a:rPr>
                          <m:t>𝑎𝑛</m:t>
                        </m:r>
                      </m:sub>
                    </m:sSub>
                    <m:r>
                      <a:rPr lang="en-US" sz="2000" i="1">
                        <a:latin typeface="Cambria Math"/>
                      </a:rPr>
                      <m:t>=</m:t>
                    </m:r>
                    <m:sSub>
                      <m:sSubPr>
                        <m:ctrlPr>
                          <a:rPr lang="en-US" sz="2000" i="1">
                            <a:latin typeface="Cambria Math"/>
                          </a:rPr>
                        </m:ctrlPr>
                      </m:sSubPr>
                      <m:e>
                        <m:r>
                          <a:rPr lang="en-US" sz="2000" i="1">
                            <a:latin typeface="Cambria Math"/>
                          </a:rPr>
                          <m:t>𝑉𝐿</m:t>
                        </m:r>
                      </m:e>
                      <m:sub>
                        <m:r>
                          <a:rPr lang="en-US" sz="2000" i="1">
                            <a:latin typeface="Cambria Math"/>
                          </a:rPr>
                          <m:t>𝑎𝑛</m:t>
                        </m:r>
                      </m:sub>
                    </m:sSub>
                    <m:r>
                      <a:rPr lang="en-US" sz="2000" i="1">
                        <a:latin typeface="Cambria Math"/>
                      </a:rPr>
                      <m:t>+</m:t>
                    </m:r>
                    <m:sSub>
                      <m:sSubPr>
                        <m:ctrlPr>
                          <a:rPr lang="en-US" sz="2000" i="1">
                            <a:latin typeface="Cambria Math"/>
                          </a:rPr>
                        </m:ctrlPr>
                      </m:sSubPr>
                      <m:e>
                        <m:r>
                          <a:rPr lang="en-US" sz="2000" i="1">
                            <a:latin typeface="Cambria Math"/>
                          </a:rPr>
                          <m:t>𝑣</m:t>
                        </m:r>
                      </m:e>
                      <m:sub>
                        <m:r>
                          <a:rPr lang="en-US" sz="2000" i="1">
                            <a:latin typeface="Cambria Math"/>
                          </a:rPr>
                          <m:t>𝑎</m:t>
                        </m:r>
                      </m:sub>
                    </m:sSub>
                  </m:oMath>
                </a14:m>
                <a:endParaRPr lang="en-US" sz="2000" i="1" dirty="0" smtClean="0">
                  <a:latin typeface="Times New Roman" pitchFamily="18" charset="0"/>
                  <a:cs typeface="Times New Roman" pitchFamily="18" charset="0"/>
                </a:endParaRPr>
              </a:p>
              <a:p>
                <a:pPr algn="just"/>
                <a:endParaRPr lang="en-US" sz="2000" i="1" dirty="0" smtClean="0">
                  <a:latin typeface="Times New Roman" pitchFamily="18" charset="0"/>
                  <a:cs typeface="Times New Roman" pitchFamily="18" charset="0"/>
                </a:endParaRPr>
              </a:p>
              <a:p>
                <a:pPr algn="just"/>
                <a:r>
                  <a:rPr lang="en-US" sz="2000" dirty="0" smtClean="0">
                    <a:latin typeface="Times New Roman" pitchFamily="18" charset="0"/>
                    <a:cs typeface="Times New Roman" pitchFamily="18" charset="0"/>
                  </a:rPr>
                  <a:t>		</a:t>
                </a:r>
                <a14:m>
                  <m:oMath xmlns:m="http://schemas.openxmlformats.org/officeDocument/2006/math">
                    <m:sSub>
                      <m:sSubPr>
                        <m:ctrlPr>
                          <a:rPr lang="en-US" sz="2000" i="1">
                            <a:latin typeface="Cambria Math"/>
                          </a:rPr>
                        </m:ctrlPr>
                      </m:sSubPr>
                      <m:e>
                        <m:r>
                          <a:rPr lang="en-US" sz="2000" i="1">
                            <a:latin typeface="Cambria Math"/>
                          </a:rPr>
                          <m:t>𝑉</m:t>
                        </m:r>
                      </m:e>
                      <m:sub>
                        <m:r>
                          <a:rPr lang="en-US" sz="2000" i="1">
                            <a:latin typeface="Cambria Math"/>
                          </a:rPr>
                          <m:t>𝑛𝑏</m:t>
                        </m:r>
                      </m:sub>
                    </m:sSub>
                    <m:r>
                      <a:rPr lang="en-US" sz="2000" i="1">
                        <a:latin typeface="Cambria Math"/>
                      </a:rPr>
                      <m:t>=</m:t>
                    </m:r>
                    <m:sSub>
                      <m:sSubPr>
                        <m:ctrlPr>
                          <a:rPr lang="en-US" sz="2000" i="1">
                            <a:latin typeface="Cambria Math"/>
                          </a:rPr>
                        </m:ctrlPr>
                      </m:sSubPr>
                      <m:e>
                        <m:r>
                          <a:rPr lang="en-US" sz="2000" i="1">
                            <a:latin typeface="Cambria Math"/>
                          </a:rPr>
                          <m:t>𝑉𝐿</m:t>
                        </m:r>
                      </m:e>
                      <m:sub>
                        <m:r>
                          <a:rPr lang="en-US" sz="2000" i="1">
                            <a:latin typeface="Cambria Math"/>
                          </a:rPr>
                          <m:t>𝑛𝑏</m:t>
                        </m:r>
                      </m:sub>
                    </m:sSub>
                    <m:r>
                      <a:rPr lang="en-US" sz="2000" i="1">
                        <a:latin typeface="Cambria Math"/>
                      </a:rPr>
                      <m:t>−</m:t>
                    </m:r>
                    <m:sSub>
                      <m:sSubPr>
                        <m:ctrlPr>
                          <a:rPr lang="en-US" sz="2000" i="1">
                            <a:latin typeface="Cambria Math"/>
                          </a:rPr>
                        </m:ctrlPr>
                      </m:sSubPr>
                      <m:e>
                        <m:r>
                          <a:rPr lang="en-US" sz="2000" i="1">
                            <a:latin typeface="Cambria Math"/>
                          </a:rPr>
                          <m:t>𝑣</m:t>
                        </m:r>
                      </m:e>
                      <m:sub>
                        <m:r>
                          <a:rPr lang="en-US" sz="2000" i="1">
                            <a:latin typeface="Cambria Math"/>
                          </a:rPr>
                          <m:t>𝑏</m:t>
                        </m:r>
                      </m:sub>
                    </m:sSub>
                  </m:oMath>
                </a14:m>
                <a:endParaRPr lang="en-US" sz="2000" i="1" dirty="0" smtClean="0">
                  <a:latin typeface="Times New Roman" pitchFamily="18" charset="0"/>
                  <a:cs typeface="Times New Roman" pitchFamily="18" charset="0"/>
                </a:endParaRPr>
              </a:p>
              <a:p>
                <a:pPr algn="just"/>
                <a:endParaRPr lang="en-US" sz="2000" i="1" dirty="0" smtClean="0">
                  <a:latin typeface="Times New Roman" pitchFamily="18" charset="0"/>
                  <a:cs typeface="Times New Roman" pitchFamily="18" charset="0"/>
                </a:endParaRPr>
              </a:p>
              <a:p>
                <a:pPr algn="just"/>
                <a:r>
                  <a:rPr lang="en-US" sz="2000" dirty="0" smtClean="0">
                    <a:latin typeface="Times New Roman" pitchFamily="18" charset="0"/>
                    <a:cs typeface="Times New Roman" pitchFamily="18" charset="0"/>
                  </a:rPr>
                  <a:t>		</a:t>
                </a:r>
                <a14:m>
                  <m:oMath xmlns:m="http://schemas.openxmlformats.org/officeDocument/2006/math">
                    <m:sSub>
                      <m:sSubPr>
                        <m:ctrlPr>
                          <a:rPr lang="en-US" sz="2000" i="1">
                            <a:latin typeface="Cambria Math"/>
                          </a:rPr>
                        </m:ctrlPr>
                      </m:sSubPr>
                      <m:e>
                        <m:r>
                          <a:rPr lang="en-US" sz="2000" i="1">
                            <a:latin typeface="Cambria Math"/>
                          </a:rPr>
                          <m:t>𝑉</m:t>
                        </m:r>
                      </m:e>
                      <m:sub>
                        <m:r>
                          <a:rPr lang="en-US" sz="2000" i="1">
                            <a:latin typeface="Cambria Math"/>
                          </a:rPr>
                          <m:t>𝑏𝑐</m:t>
                        </m:r>
                      </m:sub>
                    </m:sSub>
                    <m:r>
                      <a:rPr lang="en-US" sz="2000" i="1">
                        <a:latin typeface="Cambria Math"/>
                      </a:rPr>
                      <m:t>=</m:t>
                    </m:r>
                    <m:sSub>
                      <m:sSubPr>
                        <m:ctrlPr>
                          <a:rPr lang="en-US" sz="2000" i="1">
                            <a:latin typeface="Cambria Math"/>
                          </a:rPr>
                        </m:ctrlPr>
                      </m:sSubPr>
                      <m:e>
                        <m:r>
                          <a:rPr lang="en-US" sz="2000" i="1">
                            <a:latin typeface="Cambria Math"/>
                          </a:rPr>
                          <m:t>𝑉𝐿</m:t>
                        </m:r>
                      </m:e>
                      <m:sub>
                        <m:r>
                          <a:rPr lang="en-US" sz="2000" i="1">
                            <a:latin typeface="Cambria Math"/>
                          </a:rPr>
                          <m:t>𝑛𝑏</m:t>
                        </m:r>
                      </m:sub>
                    </m:sSub>
                    <m:r>
                      <a:rPr lang="en-US" sz="2000" i="1">
                        <a:latin typeface="Cambria Math"/>
                      </a:rPr>
                      <m:t>+</m:t>
                    </m:r>
                    <m:sSub>
                      <m:sSubPr>
                        <m:ctrlPr>
                          <a:rPr lang="en-US" sz="2000" i="1">
                            <a:latin typeface="Cambria Math"/>
                          </a:rPr>
                        </m:ctrlPr>
                      </m:sSubPr>
                      <m:e>
                        <m:r>
                          <a:rPr lang="en-US" sz="2000" i="1">
                            <a:latin typeface="Cambria Math"/>
                          </a:rPr>
                          <m:t>𝑣</m:t>
                        </m:r>
                      </m:e>
                      <m:sub>
                        <m:r>
                          <a:rPr lang="en-US" sz="2000" i="1">
                            <a:latin typeface="Cambria Math"/>
                          </a:rPr>
                          <m:t>𝑏</m:t>
                        </m:r>
                      </m:sub>
                    </m:sSub>
                    <m:r>
                      <a:rPr lang="en-US" sz="2000" i="1">
                        <a:latin typeface="Cambria Math"/>
                      </a:rPr>
                      <m:t>−</m:t>
                    </m:r>
                    <m:sSub>
                      <m:sSubPr>
                        <m:ctrlPr>
                          <a:rPr lang="en-US" sz="2000" i="1">
                            <a:latin typeface="Cambria Math"/>
                          </a:rPr>
                        </m:ctrlPr>
                      </m:sSubPr>
                      <m:e>
                        <m:r>
                          <a:rPr lang="en-US" sz="2000" i="1">
                            <a:latin typeface="Cambria Math"/>
                          </a:rPr>
                          <m:t>𝑣</m:t>
                        </m:r>
                      </m:e>
                      <m:sub>
                        <m:r>
                          <a:rPr lang="en-US" sz="2000" i="1">
                            <a:latin typeface="Cambria Math"/>
                          </a:rPr>
                          <m:t>𝑐</m:t>
                        </m:r>
                      </m:sub>
                    </m:sSub>
                  </m:oMath>
                </a14:m>
                <a:endParaRPr lang="en-US" sz="2000" i="1" dirty="0" smtClean="0">
                  <a:latin typeface="Times New Roman" pitchFamily="18" charset="0"/>
                  <a:cs typeface="Times New Roman" pitchFamily="18" charset="0"/>
                </a:endParaRPr>
              </a:p>
              <a:p>
                <a:pPr algn="just"/>
                <a:endParaRPr lang="en-US" sz="2000" i="1" dirty="0" smtClean="0">
                  <a:latin typeface="Times New Roman" pitchFamily="18" charset="0"/>
                  <a:cs typeface="Times New Roman" pitchFamily="18" charset="0"/>
                </a:endParaRPr>
              </a:p>
              <a:p>
                <a:pPr algn="just"/>
                <a:r>
                  <a:rPr lang="en-US" sz="2000" dirty="0" smtClean="0">
                    <a:latin typeface="Times New Roman" pitchFamily="18" charset="0"/>
                    <a:cs typeface="Times New Roman" pitchFamily="18" charset="0"/>
                  </a:rPr>
                  <a:t>		</a:t>
                </a:r>
                <a14:m>
                  <m:oMath xmlns:m="http://schemas.openxmlformats.org/officeDocument/2006/math">
                    <m:sSub>
                      <m:sSubPr>
                        <m:ctrlPr>
                          <a:rPr lang="en-US" sz="2000" i="1">
                            <a:latin typeface="Cambria Math"/>
                          </a:rPr>
                        </m:ctrlPr>
                      </m:sSubPr>
                      <m:e>
                        <m:r>
                          <a:rPr lang="en-US" sz="2000" i="1">
                            <a:latin typeface="Cambria Math"/>
                          </a:rPr>
                          <m:t>𝑉</m:t>
                        </m:r>
                      </m:e>
                      <m:sub>
                        <m:r>
                          <a:rPr lang="en-US" sz="2000" i="1">
                            <a:latin typeface="Cambria Math"/>
                          </a:rPr>
                          <m:t>𝑐𝑎</m:t>
                        </m:r>
                      </m:sub>
                    </m:sSub>
                    <m:r>
                      <a:rPr lang="en-US" sz="2000" i="1">
                        <a:latin typeface="Cambria Math"/>
                      </a:rPr>
                      <m:t>=</m:t>
                    </m:r>
                    <m:sSub>
                      <m:sSubPr>
                        <m:ctrlPr>
                          <a:rPr lang="en-US" sz="2000" i="1">
                            <a:latin typeface="Cambria Math"/>
                          </a:rPr>
                        </m:ctrlPr>
                      </m:sSubPr>
                      <m:e>
                        <m:r>
                          <a:rPr lang="en-US" sz="2000" i="1">
                            <a:latin typeface="Cambria Math"/>
                          </a:rPr>
                          <m:t>𝑉𝐿</m:t>
                        </m:r>
                      </m:e>
                      <m:sub>
                        <m:r>
                          <a:rPr lang="en-US" sz="2000" i="1">
                            <a:latin typeface="Cambria Math"/>
                          </a:rPr>
                          <m:t>𝑐𝑎</m:t>
                        </m:r>
                      </m:sub>
                    </m:sSub>
                    <m:r>
                      <a:rPr lang="en-US" sz="2000" i="1">
                        <a:latin typeface="Cambria Math"/>
                      </a:rPr>
                      <m:t>+</m:t>
                    </m:r>
                    <m:sSub>
                      <m:sSubPr>
                        <m:ctrlPr>
                          <a:rPr lang="en-US" sz="2000" i="1">
                            <a:latin typeface="Cambria Math"/>
                          </a:rPr>
                        </m:ctrlPr>
                      </m:sSubPr>
                      <m:e>
                        <m:r>
                          <a:rPr lang="en-US" sz="2000" i="1">
                            <a:latin typeface="Cambria Math"/>
                          </a:rPr>
                          <m:t>𝑣</m:t>
                        </m:r>
                      </m:e>
                      <m:sub>
                        <m:r>
                          <a:rPr lang="en-US" sz="2000" i="1">
                            <a:latin typeface="Cambria Math"/>
                          </a:rPr>
                          <m:t>𝑐</m:t>
                        </m:r>
                      </m:sub>
                    </m:sSub>
                    <m:r>
                      <a:rPr lang="en-US" sz="2000" i="1">
                        <a:latin typeface="Cambria Math"/>
                      </a:rPr>
                      <m:t>−</m:t>
                    </m:r>
                    <m:sSub>
                      <m:sSubPr>
                        <m:ctrlPr>
                          <a:rPr lang="en-US" sz="2000" i="1">
                            <a:latin typeface="Cambria Math"/>
                          </a:rPr>
                        </m:ctrlPr>
                      </m:sSubPr>
                      <m:e>
                        <m:r>
                          <a:rPr lang="en-US" sz="2000" i="1">
                            <a:latin typeface="Cambria Math"/>
                          </a:rPr>
                          <m:t>𝑣</m:t>
                        </m:r>
                      </m:e>
                      <m:sub>
                        <m:r>
                          <a:rPr lang="en-US" sz="2000" i="1">
                            <a:latin typeface="Cambria Math"/>
                          </a:rPr>
                          <m:t>𝑎</m:t>
                        </m:r>
                      </m:sub>
                    </m:sSub>
                  </m:oMath>
                </a14:m>
                <a:r>
                  <a:rPr lang="en-US" sz="2000" dirty="0" smtClean="0">
                    <a:latin typeface="Times New Roman" pitchFamily="18" charset="0"/>
                    <a:cs typeface="Times New Roman" pitchFamily="18" charset="0"/>
                  </a:rPr>
                  <a:t>				</a:t>
                </a:r>
                <a:r>
                  <a:rPr lang="en-US" sz="2000" dirty="0" smtClean="0">
                    <a:latin typeface="Times New Roman" pitchFamily="18" charset="0"/>
                    <a:cs typeface="Times New Roman" pitchFamily="18" charset="0"/>
                  </a:rPr>
                  <a:t>(</a:t>
                </a:r>
                <a:r>
                  <a:rPr lang="en-US" sz="2000" dirty="0" smtClean="0">
                    <a:latin typeface="Times New Roman" pitchFamily="18" charset="0"/>
                    <a:cs typeface="Times New Roman" pitchFamily="18" charset="0"/>
                  </a:rPr>
                  <a:t>210)</a:t>
                </a:r>
                <a:endParaRPr lang="en-US" sz="2000" dirty="0">
                  <a:latin typeface="Times New Roman" pitchFamily="18" charset="0"/>
                  <a:cs typeface="Times New Roman" pitchFamily="18" charset="0"/>
                </a:endParaRPr>
              </a:p>
              <a:p>
                <a:pPr lvl="1"/>
                <a:endParaRPr lang="en-US" b="1" dirty="0">
                  <a:solidFill>
                    <a:srgbClr val="FF0000"/>
                  </a:solidFill>
                </a:endParaRPr>
              </a:p>
            </p:txBody>
          </p:sp>
        </mc:Choice>
        <mc:Fallback>
          <p:sp>
            <p:nvSpPr>
              <p:cNvPr id="2" name="Rectangle 1"/>
              <p:cNvSpPr>
                <a:spLocks noRot="1" noChangeAspect="1" noMove="1" noResize="1" noEditPoints="1" noAdjustHandles="1" noChangeArrowheads="1" noChangeShapeType="1" noTextEdit="1"/>
              </p:cNvSpPr>
              <p:nvPr/>
            </p:nvSpPr>
            <p:spPr>
              <a:xfrm>
                <a:off x="457200" y="1981200"/>
                <a:ext cx="8382000" cy="3693319"/>
              </a:xfrm>
              <a:prstGeom prst="rect">
                <a:avLst/>
              </a:prstGeom>
              <a:blipFill rotWithShape="1">
                <a:blip r:embed="rId2"/>
                <a:stretch>
                  <a:fillRect l="-945" t="-132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B6F15528-21DE-4FAA-801E-634DDDAF4B2B}" type="slidenum">
              <a:rPr lang="en-US" smtClean="0"/>
              <a:pPr/>
              <a:t>259</a:t>
            </a:fld>
            <a:endParaRPr lang="en-US"/>
          </a:p>
        </p:txBody>
      </p:sp>
      <p:sp>
        <p:nvSpPr>
          <p:cNvPr id="6" name="TextBox 5"/>
          <p:cNvSpPr txBox="1"/>
          <p:nvPr/>
        </p:nvSpPr>
        <p:spPr>
          <a:xfrm>
            <a:off x="0" y="381000"/>
            <a:ext cx="9144000" cy="1077218"/>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a:t>
            </a:r>
            <a:r>
              <a:rPr lang="en-US" sz="3200" dirty="0" smtClean="0">
                <a:latin typeface="Times New Roman" pitchFamily="18" charset="0"/>
                <a:cs typeface="Times New Roman" pitchFamily="18" charset="0"/>
              </a:rPr>
              <a:t>Transformer</a:t>
            </a:r>
          </a:p>
          <a:p>
            <a:pPr lvl="1" algn="ctr"/>
            <a:r>
              <a:rPr lang="en-US" sz="3200" dirty="0">
                <a:latin typeface="Times New Roman" pitchFamily="18" charset="0"/>
                <a:cs typeface="Times New Roman" pitchFamily="18" charset="0"/>
              </a:rPr>
              <a:t>Four Wire Secondary</a:t>
            </a:r>
          </a:p>
        </p:txBody>
      </p:sp>
    </p:spTree>
    <p:extLst>
      <p:ext uri="{BB962C8B-B14F-4D97-AF65-F5344CB8AC3E}">
        <p14:creationId xmlns:p14="http://schemas.microsoft.com/office/powerpoint/2010/main" val="113803977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Rectangle 3"/>
              <p:cNvSpPr/>
              <p:nvPr/>
            </p:nvSpPr>
            <p:spPr>
              <a:xfrm>
                <a:off x="381000" y="1828800"/>
                <a:ext cx="8763000" cy="4403257"/>
              </a:xfrm>
              <a:prstGeom prst="rect">
                <a:avLst/>
              </a:prstGeom>
            </p:spPr>
            <p:txBody>
              <a:bodyPr wrap="square">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Assume:</a:t>
                </a:r>
              </a:p>
              <a:p>
                <a:r>
                  <a:rPr lang="en-US" sz="2400" dirty="0">
                    <a:latin typeface="Times New Roman" pitchFamily="18" charset="0"/>
                    <a:cs typeface="Times New Roman" pitchFamily="18" charset="0"/>
                  </a:rPr>
                  <a:t>	</a:t>
                </a:r>
                <a14:m>
                  <m:oMath xmlns:m="http://schemas.openxmlformats.org/officeDocument/2006/math">
                    <m:r>
                      <a:rPr lang="en-US" sz="2400" i="1">
                        <a:latin typeface="Cambria Math"/>
                      </a:rPr>
                      <m:t>𝑓</m:t>
                    </m:r>
                    <m:r>
                      <a:rPr lang="en-US" sz="2400" i="1">
                        <a:latin typeface="Cambria Math"/>
                      </a:rPr>
                      <m:t>=</m:t>
                    </m:r>
                  </m:oMath>
                </a14:m>
                <a:r>
                  <a:rPr lang="en-US" sz="2400" dirty="0">
                    <a:latin typeface="Times New Roman" pitchFamily="18" charset="0"/>
                    <a:cs typeface="Times New Roman" pitchFamily="18" charset="0"/>
                  </a:rPr>
                  <a:t>  frequency = 60 Hertz</a:t>
                </a:r>
              </a:p>
              <a:p>
                <a:r>
                  <a:rPr lang="en-US" sz="2400" dirty="0">
                    <a:latin typeface="Times New Roman" pitchFamily="18" charset="0"/>
                    <a:cs typeface="Times New Roman" pitchFamily="18" charset="0"/>
                  </a:rPr>
                  <a:t>	</a:t>
                </a:r>
                <a14:m>
                  <m:oMath xmlns:m="http://schemas.openxmlformats.org/officeDocument/2006/math">
                    <m:r>
                      <a:rPr lang="en-US" sz="2400" i="1">
                        <a:latin typeface="Cambria Math"/>
                      </a:rPr>
                      <m:t>𝜌</m:t>
                    </m:r>
                    <m:r>
                      <a:rPr lang="en-US" sz="2400" i="1">
                        <a:latin typeface="Cambria Math"/>
                      </a:rPr>
                      <m:t>=</m:t>
                    </m:r>
                  </m:oMath>
                </a14:m>
                <a:r>
                  <a:rPr lang="en-US" sz="2400" dirty="0">
                    <a:latin typeface="Times New Roman" pitchFamily="18" charset="0"/>
                    <a:cs typeface="Times New Roman" pitchFamily="18" charset="0"/>
                  </a:rPr>
                  <a:t>  earth resistivity = 1000 </a:t>
                </a:r>
                <a:r>
                  <a:rPr lang="en-US" sz="2400" dirty="0" smtClean="0">
                    <a:latin typeface="Times New Roman" pitchFamily="18" charset="0"/>
                    <a:cs typeface="Times New Roman" pitchFamily="18" charset="0"/>
                  </a:rPr>
                  <a:t>Ohm-meters</a:t>
                </a:r>
              </a:p>
              <a:p>
                <a:pPr marL="342900" indent="-342900">
                  <a:buFont typeface="Wingdings" pitchFamily="2" charset="2"/>
                  <a:buChar char="Ø"/>
                </a:pPr>
                <a:endParaRPr lang="en-US" sz="2400" dirty="0">
                  <a:latin typeface="Times New Roman" pitchFamily="18" charset="0"/>
                  <a:cs typeface="Times New Roman" pitchFamily="18" charset="0"/>
                </a:endParaRPr>
              </a:p>
              <a:p>
                <a:pPr marL="342900" indent="-342900">
                  <a:buFont typeface="Wingdings" pitchFamily="2" charset="2"/>
                  <a:buChar char="Ø"/>
                </a:pPr>
                <a:endParaRPr lang="en-US" sz="2400" dirty="0" smtClean="0">
                  <a:latin typeface="Times New Roman" pitchFamily="18" charset="0"/>
                  <a:cs typeface="Times New Roman" pitchFamily="18" charset="0"/>
                </a:endParaRPr>
              </a:p>
              <a:p>
                <a:pPr marL="342900" indent="-342900">
                  <a:buFont typeface="Wingdings" pitchFamily="2" charset="2"/>
                  <a:buChar char="Ø"/>
                </a:pPr>
                <a:r>
                  <a:rPr lang="en-US" sz="2400" dirty="0" smtClean="0">
                    <a:latin typeface="Times New Roman" pitchFamily="18" charset="0"/>
                    <a:cs typeface="Times New Roman" pitchFamily="18" charset="0"/>
                  </a:rPr>
                  <a:t>Hence the </a:t>
                </a:r>
                <a:r>
                  <a:rPr lang="en-US" sz="2400" dirty="0" smtClean="0">
                    <a:latin typeface="Times New Roman" pitchFamily="18" charset="0"/>
                    <a:cs typeface="Times New Roman" pitchFamily="18" charset="0"/>
                  </a:rPr>
                  <a:t>Modified </a:t>
                </a:r>
                <a:r>
                  <a:rPr lang="en-US" sz="2400" dirty="0" smtClean="0">
                    <a:latin typeface="Times New Roman" pitchFamily="18" charset="0"/>
                    <a:cs typeface="Times New Roman" pitchFamily="18" charset="0"/>
                  </a:rPr>
                  <a:t>Carson’s equations are:</a:t>
                </a:r>
                <a:endParaRPr lang="en-US" sz="2400" dirty="0">
                  <a:latin typeface="Times New Roman" pitchFamily="18" charset="0"/>
                  <a:cs typeface="Times New Roman" pitchFamily="18" charset="0"/>
                </a:endParaRPr>
              </a:p>
              <a:p>
                <a:endParaRPr lang="en-US" sz="2400" dirty="0"/>
              </a:p>
              <a:p>
                <a:r>
                  <a:rPr lang="en-US" sz="2000" dirty="0" smtClean="0"/>
                  <a:t>	</a:t>
                </a:r>
                <a14:m>
                  <m:oMath xmlns:m="http://schemas.openxmlformats.org/officeDocument/2006/math">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𝑖𝑖</m:t>
                        </m:r>
                      </m:sub>
                    </m:sSub>
                    <m:r>
                      <a:rPr lang="en-US" sz="2000" i="1">
                        <a:latin typeface="Cambria Math"/>
                      </a:rPr>
                      <m:t>=</m:t>
                    </m:r>
                    <m:sSub>
                      <m:sSubPr>
                        <m:ctrlPr>
                          <a:rPr lang="en-US" sz="2000" i="1">
                            <a:latin typeface="Cambria Math"/>
                          </a:rPr>
                        </m:ctrlPr>
                      </m:sSubPr>
                      <m:e>
                        <m:r>
                          <a:rPr lang="en-US" sz="2000" i="1">
                            <a:latin typeface="Cambria Math"/>
                          </a:rPr>
                          <m:t>𝑟</m:t>
                        </m:r>
                      </m:e>
                      <m:sub>
                        <m:r>
                          <a:rPr lang="en-US" sz="2000" i="1">
                            <a:latin typeface="Cambria Math"/>
                          </a:rPr>
                          <m:t>𝑖</m:t>
                        </m:r>
                      </m:sub>
                    </m:sSub>
                    <m:r>
                      <a:rPr lang="en-US" sz="2000" i="1">
                        <a:latin typeface="Cambria Math"/>
                      </a:rPr>
                      <m:t>+0.09530+</m:t>
                    </m:r>
                    <m:r>
                      <a:rPr lang="en-US" sz="2000" i="1">
                        <a:latin typeface="Cambria Math"/>
                      </a:rPr>
                      <m:t>𝑗</m:t>
                    </m:r>
                    <m:r>
                      <a:rPr lang="en-US" sz="2000" i="1">
                        <a:latin typeface="Cambria Math"/>
                      </a:rPr>
                      <m:t>0.12134</m:t>
                    </m:r>
                    <m:d>
                      <m:dPr>
                        <m:ctrlPr>
                          <a:rPr lang="en-US" sz="2000" i="1">
                            <a:latin typeface="Cambria Math"/>
                          </a:rPr>
                        </m:ctrlPr>
                      </m:dPr>
                      <m:e>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𝐺𝑀𝑅</m:t>
                                    </m:r>
                                  </m:e>
                                  <m:sub>
                                    <m:r>
                                      <a:rPr lang="en-US" sz="2000" i="1">
                                        <a:latin typeface="Cambria Math"/>
                                      </a:rPr>
                                      <m:t>𝑖</m:t>
                                    </m:r>
                                  </m:sub>
                                </m:sSub>
                              </m:den>
                            </m:f>
                            <m:r>
                              <a:rPr lang="en-US" sz="2000" i="1">
                                <a:latin typeface="Cambria Math"/>
                              </a:rPr>
                              <m:t>+7.93402</m:t>
                            </m:r>
                          </m:e>
                        </m:func>
                      </m:e>
                    </m:d>
                  </m:oMath>
                </a14:m>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Ω/mile	</a:t>
                </a:r>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a:t>
                </a:r>
                <a:r>
                  <a:rPr lang="en-US" sz="2000" dirty="0" smtClean="0">
                    <a:latin typeface="Times New Roman" pitchFamily="18" charset="0"/>
                    <a:cs typeface="Times New Roman" pitchFamily="18" charset="0"/>
                  </a:rPr>
                  <a:t>(</a:t>
                </a:r>
                <a:r>
                  <a:rPr lang="en-US" sz="2000" dirty="0" smtClean="0">
                    <a:latin typeface="Times New Roman" pitchFamily="18" charset="0"/>
                    <a:cs typeface="Times New Roman" pitchFamily="18" charset="0"/>
                  </a:rPr>
                  <a:t>30</a:t>
                </a:r>
                <a:r>
                  <a:rPr lang="en-US" sz="2000" dirty="0" smtClean="0">
                    <a:latin typeface="Times New Roman" pitchFamily="18" charset="0"/>
                    <a:cs typeface="Times New Roman" pitchFamily="18" charset="0"/>
                  </a:rPr>
                  <a:t>)</a:t>
                </a:r>
              </a:p>
              <a:p>
                <a:r>
                  <a:rPr lang="en-US" sz="2000" dirty="0">
                    <a:latin typeface="Times New Roman" pitchFamily="18" charset="0"/>
                    <a:cs typeface="Times New Roman" pitchFamily="18" charset="0"/>
                  </a:rPr>
                  <a:t>	</a:t>
                </a:r>
                <a:endParaRPr lang="en-US" sz="2000" dirty="0">
                  <a:solidFill>
                    <a:srgbClr val="FF0000"/>
                  </a:solidFill>
                  <a:latin typeface="Times New Roman" pitchFamily="18" charset="0"/>
                  <a:cs typeface="Times New Roman" pitchFamily="18" charset="0"/>
                </a:endParaRPr>
              </a:p>
              <a:p>
                <a:r>
                  <a:rPr lang="en-US" sz="2000" dirty="0" smtClean="0"/>
                  <a:t>	</a:t>
                </a:r>
                <a14:m>
                  <m:oMath xmlns:m="http://schemas.openxmlformats.org/officeDocument/2006/math">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𝑖𝑗</m:t>
                        </m:r>
                      </m:sub>
                    </m:sSub>
                    <m:r>
                      <a:rPr lang="en-US" sz="2000" i="1">
                        <a:latin typeface="Cambria Math"/>
                      </a:rPr>
                      <m:t>=0.09530+</m:t>
                    </m:r>
                    <m:r>
                      <a:rPr lang="en-US" sz="2000" i="1">
                        <a:latin typeface="Cambria Math"/>
                      </a:rPr>
                      <m:t>𝑗</m:t>
                    </m:r>
                    <m:r>
                      <a:rPr lang="en-US" sz="2000" i="1">
                        <a:latin typeface="Cambria Math"/>
                      </a:rPr>
                      <m:t>0.12134</m:t>
                    </m:r>
                    <m:d>
                      <m:dPr>
                        <m:ctrlPr>
                          <a:rPr lang="en-US" sz="2000" i="1">
                            <a:latin typeface="Cambria Math"/>
                          </a:rPr>
                        </m:ctrlPr>
                      </m:dPr>
                      <m:e>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b="0" i="1" smtClean="0">
                                    <a:latin typeface="Cambria Math"/>
                                  </a:rPr>
                                  <m:t>1</m:t>
                                </m:r>
                              </m:num>
                              <m:den>
                                <m:sSub>
                                  <m:sSubPr>
                                    <m:ctrlPr>
                                      <a:rPr lang="en-US" sz="2000" i="1">
                                        <a:latin typeface="Cambria Math"/>
                                      </a:rPr>
                                    </m:ctrlPr>
                                  </m:sSubPr>
                                  <m:e>
                                    <m:r>
                                      <a:rPr lang="en-US" sz="2000" b="0" i="1" smtClean="0">
                                        <a:latin typeface="Cambria Math"/>
                                      </a:rPr>
                                      <m:t>𝐷</m:t>
                                    </m:r>
                                  </m:e>
                                  <m:sub>
                                    <m:r>
                                      <a:rPr lang="en-US" sz="2000" b="0" i="1" smtClean="0">
                                        <a:latin typeface="Cambria Math"/>
                                      </a:rPr>
                                      <m:t>𝑖𝑗</m:t>
                                    </m:r>
                                  </m:sub>
                                </m:sSub>
                              </m:den>
                            </m:f>
                          </m:e>
                        </m:func>
                        <m:r>
                          <a:rPr lang="en-US" sz="2000" i="1">
                            <a:latin typeface="Cambria Math"/>
                          </a:rPr>
                          <m:t>+7.93402</m:t>
                        </m:r>
                      </m:e>
                    </m:d>
                  </m:oMath>
                </a14:m>
                <a:r>
                  <a:rPr lang="en-US" sz="2000" dirty="0">
                    <a:latin typeface="Times New Roman" pitchFamily="18" charset="0"/>
                    <a:cs typeface="Times New Roman" pitchFamily="18" charset="0"/>
                  </a:rPr>
                  <a:t>  Ω/mile	</a:t>
                </a:r>
                <a:r>
                  <a:rPr lang="en-US" sz="2000" dirty="0" smtClean="0">
                    <a:latin typeface="Times New Roman" pitchFamily="18" charset="0"/>
                    <a:cs typeface="Times New Roman" pitchFamily="18" charset="0"/>
                  </a:rPr>
                  <a:t> </a:t>
                </a:r>
                <a:r>
                  <a:rPr lang="en-US" sz="2000" dirty="0" smtClean="0">
                    <a:latin typeface="Times New Roman" pitchFamily="18" charset="0"/>
                    <a:cs typeface="Times New Roman" pitchFamily="18" charset="0"/>
                  </a:rPr>
                  <a:t>         (</a:t>
                </a:r>
                <a:r>
                  <a:rPr lang="en-US" sz="2000" dirty="0" smtClean="0">
                    <a:latin typeface="Times New Roman" pitchFamily="18" charset="0"/>
                    <a:cs typeface="Times New Roman" pitchFamily="18" charset="0"/>
                  </a:rPr>
                  <a:t>31)</a:t>
                </a:r>
                <a:r>
                  <a:rPr lang="en-US" sz="2000" dirty="0">
                    <a:latin typeface="Times New Roman" pitchFamily="18" charset="0"/>
                    <a:cs typeface="Times New Roman" pitchFamily="18" charset="0"/>
                  </a:rPr>
                  <a:t>	</a:t>
                </a:r>
                <a:endParaRPr lang="en-US" sz="2000" dirty="0">
                  <a:solidFill>
                    <a:srgbClr val="FF0000"/>
                  </a:solidFill>
                  <a:latin typeface="Times New Roman" pitchFamily="18" charset="0"/>
                  <a:cs typeface="Times New Roman" pitchFamily="18" charset="0"/>
                </a:endParaRPr>
              </a:p>
            </p:txBody>
          </p:sp>
        </mc:Choice>
        <mc:Fallback>
          <p:sp>
            <p:nvSpPr>
              <p:cNvPr id="4" name="Rectangle 3"/>
              <p:cNvSpPr>
                <a:spLocks noRot="1" noChangeAspect="1" noMove="1" noResize="1" noEditPoints="1" noAdjustHandles="1" noChangeArrowheads="1" noChangeShapeType="1" noTextEdit="1"/>
              </p:cNvSpPr>
              <p:nvPr/>
            </p:nvSpPr>
            <p:spPr>
              <a:xfrm>
                <a:off x="381000" y="1828800"/>
                <a:ext cx="8763000" cy="4403257"/>
              </a:xfrm>
              <a:prstGeom prst="rect">
                <a:avLst/>
              </a:prstGeom>
              <a:blipFill rotWithShape="1">
                <a:blip r:embed="rId3"/>
                <a:stretch>
                  <a:fillRect l="-974" t="-110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B6F15528-21DE-4FAA-801E-634DDDAF4B2B}" type="slidenum">
              <a:rPr lang="en-US" smtClean="0"/>
              <a:pPr/>
              <a:t>26</a:t>
            </a:fld>
            <a:endParaRPr lang="en-US" dirty="0"/>
          </a:p>
        </p:txBody>
      </p:sp>
      <p:sp>
        <p:nvSpPr>
          <p:cNvPr id="6" name="TextBox 5"/>
          <p:cNvSpPr txBox="1"/>
          <p:nvPr/>
        </p:nvSpPr>
        <p:spPr>
          <a:xfrm>
            <a:off x="0" y="294382"/>
            <a:ext cx="9144000" cy="1077218"/>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Series </a:t>
            </a:r>
            <a:r>
              <a:rPr lang="en-US" sz="3200" dirty="0" smtClean="0">
                <a:latin typeface="Times New Roman" pitchFamily="18" charset="0"/>
                <a:cs typeface="Times New Roman" pitchFamily="18" charset="0"/>
              </a:rPr>
              <a:t>Impedance </a:t>
            </a:r>
            <a:r>
              <a:rPr lang="en-US" sz="3200" dirty="0" smtClean="0">
                <a:latin typeface="Times New Roman" pitchFamily="18" charset="0"/>
                <a:cs typeface="Times New Roman" pitchFamily="18" charset="0"/>
              </a:rPr>
              <a:t>of Overhead </a:t>
            </a:r>
            <a:r>
              <a:rPr lang="en-US" sz="3200" dirty="0" smtClean="0">
                <a:latin typeface="Times New Roman" pitchFamily="18" charset="0"/>
                <a:cs typeface="Times New Roman" pitchFamily="18" charset="0"/>
              </a:rPr>
              <a:t>Lines</a:t>
            </a:r>
          </a:p>
          <a:p>
            <a:pPr marL="342900" indent="-342900" algn="ctr"/>
            <a:r>
              <a:rPr lang="en-US" sz="3200" dirty="0" smtClean="0">
                <a:latin typeface="Times New Roman" pitchFamily="18" charset="0"/>
                <a:cs typeface="Times New Roman" pitchFamily="18" charset="0"/>
              </a:rPr>
              <a:t>Modified Carson’s Equations</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3573357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8" end="8"/>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Rectangle 1"/>
              <p:cNvSpPr/>
              <p:nvPr/>
            </p:nvSpPr>
            <p:spPr>
              <a:xfrm>
                <a:off x="609599" y="2168506"/>
                <a:ext cx="8077201" cy="2629118"/>
              </a:xfrm>
              <a:prstGeom prst="rect">
                <a:avLst/>
              </a:prstGeom>
            </p:spPr>
            <p:txBody>
              <a:bodyPr wrap="square">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Substitute </a:t>
                </a:r>
                <a:r>
                  <a:rPr lang="en-US" sz="2400" dirty="0">
                    <a:latin typeface="Times New Roman" pitchFamily="18" charset="0"/>
                    <a:cs typeface="Times New Roman" pitchFamily="18" charset="0"/>
                  </a:rPr>
                  <a:t>Equation </a:t>
                </a:r>
                <a:r>
                  <a:rPr lang="en-US" sz="2400" dirty="0" smtClean="0">
                    <a:latin typeface="Times New Roman" pitchFamily="18" charset="0"/>
                    <a:cs typeface="Times New Roman" pitchFamily="18" charset="0"/>
                  </a:rPr>
                  <a:t>(109)</a:t>
                </a:r>
                <a:r>
                  <a:rPr lang="en-US" sz="2400" b="1" dirty="0" smtClean="0">
                    <a:solidFill>
                      <a:srgbClr val="FF0000"/>
                    </a:solidFill>
                    <a:latin typeface="Times New Roman" pitchFamily="18" charset="0"/>
                    <a:cs typeface="Times New Roman" pitchFamily="18" charset="0"/>
                  </a:rPr>
                  <a:t> </a:t>
                </a:r>
                <a:r>
                  <a:rPr lang="en-US" sz="2400" dirty="0" smtClean="0">
                    <a:latin typeface="Times New Roman" pitchFamily="18" charset="0"/>
                    <a:cs typeface="Times New Roman" pitchFamily="18" charset="0"/>
                  </a:rPr>
                  <a:t>into </a:t>
                </a:r>
                <a:r>
                  <a:rPr lang="en-US" sz="2400" dirty="0">
                    <a:latin typeface="Times New Roman" pitchFamily="18" charset="0"/>
                    <a:cs typeface="Times New Roman" pitchFamily="18" charset="0"/>
                  </a:rPr>
                  <a:t>Equation </a:t>
                </a:r>
                <a:r>
                  <a:rPr lang="en-US" sz="2400" dirty="0" smtClean="0">
                    <a:latin typeface="Times New Roman" pitchFamily="18" charset="0"/>
                    <a:cs typeface="Times New Roman" pitchFamily="18" charset="0"/>
                  </a:rPr>
                  <a:t>(210).</a:t>
                </a:r>
              </a:p>
              <a:p>
                <a:pPr marL="342900" indent="-342900">
                  <a:buFont typeface="Wingdings" pitchFamily="2" charset="2"/>
                  <a:buChar char="Ø"/>
                </a:pPr>
                <a:endParaRPr lang="en-US" sz="2400" dirty="0" smtClean="0">
                  <a:latin typeface="Times New Roman" pitchFamily="18" charset="0"/>
                  <a:cs typeface="Times New Roman" pitchFamily="18" charset="0"/>
                </a:endParaRPr>
              </a:p>
              <a:p>
                <a:pPr/>
                <a14:m>
                  <m:oMathPara xmlns:m="http://schemas.openxmlformats.org/officeDocument/2006/math">
                    <m:oMathParaPr>
                      <m:jc m:val="centerGroup"/>
                    </m:oMathParaPr>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m:t>
                                    </m:r>
                                  </m:e>
                                  <m:sub>
                                    <m:r>
                                      <a:rPr lang="en-US" sz="2000" i="1">
                                        <a:latin typeface="Cambria Math"/>
                                      </a:rPr>
                                      <m:t>𝑎𝑛</m:t>
                                    </m:r>
                                  </m:sub>
                                </m:sSub>
                              </m:e>
                            </m:mr>
                            <m:mr>
                              <m:e>
                                <m:sSub>
                                  <m:sSubPr>
                                    <m:ctrlPr>
                                      <a:rPr lang="en-US" sz="2000" i="1">
                                        <a:latin typeface="Cambria Math"/>
                                      </a:rPr>
                                    </m:ctrlPr>
                                  </m:sSubPr>
                                  <m:e>
                                    <m:r>
                                      <a:rPr lang="en-US" sz="2000" i="1">
                                        <a:latin typeface="Cambria Math"/>
                                      </a:rPr>
                                      <m:t>𝑉</m:t>
                                    </m:r>
                                  </m:e>
                                  <m:sub>
                                    <m:r>
                                      <a:rPr lang="en-US" sz="2000" i="1">
                                        <a:latin typeface="Cambria Math"/>
                                      </a:rPr>
                                      <m:t>𝑛𝑏</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m:t>
                                          </m:r>
                                        </m:e>
                                        <m:sub>
                                          <m:r>
                                            <a:rPr lang="en-US" sz="2000" i="1">
                                              <a:latin typeface="Cambria Math"/>
                                            </a:rPr>
                                            <m:t>𝑏𝑐</m:t>
                                          </m:r>
                                        </m:sub>
                                      </m:sSub>
                                    </m:e>
                                  </m:mr>
                                  <m:mr>
                                    <m:e>
                                      <m:sSub>
                                        <m:sSubPr>
                                          <m:ctrlPr>
                                            <a:rPr lang="en-US" sz="2000" i="1">
                                              <a:latin typeface="Cambria Math"/>
                                            </a:rPr>
                                          </m:ctrlPr>
                                        </m:sSubPr>
                                        <m:e>
                                          <m:r>
                                            <a:rPr lang="en-US" sz="2000" i="1">
                                              <a:latin typeface="Cambria Math"/>
                                            </a:rPr>
                                            <m:t>𝑉</m:t>
                                          </m:r>
                                        </m:e>
                                        <m:sub>
                                          <m:r>
                                            <a:rPr lang="en-US" sz="2000" i="1">
                                              <a:latin typeface="Cambria Math"/>
                                            </a:rPr>
                                            <m:t>𝑐𝑎</m:t>
                                          </m:r>
                                        </m:sub>
                                      </m:sSub>
                                    </m:e>
                                  </m:mr>
                                </m:m>
                              </m:e>
                            </m:mr>
                          </m:m>
                        </m:e>
                      </m:d>
                      <m:r>
                        <a:rPr lang="en-US" sz="2000" i="1">
                          <a:latin typeface="Cambria Math"/>
                        </a:rPr>
                        <m:t>=</m:t>
                      </m:r>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𝑉𝐿</m:t>
                                    </m:r>
                                  </m:e>
                                  <m:sub>
                                    <m:r>
                                      <a:rPr lang="en-US" sz="2000" i="1">
                                        <a:latin typeface="Cambria Math"/>
                                      </a:rPr>
                                      <m:t>𝑎𝑛</m:t>
                                    </m:r>
                                  </m:sub>
                                </m:sSub>
                              </m:e>
                            </m:mr>
                            <m:mr>
                              <m:e>
                                <m:sSub>
                                  <m:sSubPr>
                                    <m:ctrlPr>
                                      <a:rPr lang="en-US" sz="2000" i="1">
                                        <a:latin typeface="Cambria Math"/>
                                      </a:rPr>
                                    </m:ctrlPr>
                                  </m:sSubPr>
                                  <m:e>
                                    <m:r>
                                      <a:rPr lang="en-US" sz="2000" i="1">
                                        <a:latin typeface="Cambria Math"/>
                                      </a:rPr>
                                      <m:t>𝑉𝐿</m:t>
                                    </m:r>
                                  </m:e>
                                  <m:sub>
                                    <m:r>
                                      <a:rPr lang="en-US" sz="2000" i="1">
                                        <a:latin typeface="Cambria Math"/>
                                      </a:rPr>
                                      <m:t>𝑛𝑏</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𝑉𝐿</m:t>
                                          </m:r>
                                        </m:e>
                                        <m:sub>
                                          <m:r>
                                            <a:rPr lang="en-US" sz="2000" i="1">
                                              <a:latin typeface="Cambria Math"/>
                                            </a:rPr>
                                            <m:t>𝑏𝑐</m:t>
                                          </m:r>
                                        </m:sub>
                                      </m:sSub>
                                    </m:e>
                                  </m:mr>
                                  <m:mr>
                                    <m:e>
                                      <m:sSub>
                                        <m:sSubPr>
                                          <m:ctrlPr>
                                            <a:rPr lang="en-US" sz="2000" i="1">
                                              <a:latin typeface="Cambria Math"/>
                                            </a:rPr>
                                          </m:ctrlPr>
                                        </m:sSubPr>
                                        <m:e>
                                          <m:r>
                                            <a:rPr lang="en-US" sz="2000" i="1">
                                              <a:latin typeface="Cambria Math"/>
                                            </a:rPr>
                                            <m:t>𝑉𝐿</m:t>
                                          </m:r>
                                        </m:e>
                                        <m:sub>
                                          <m:r>
                                            <a:rPr lang="en-US" sz="2000" i="1">
                                              <a:latin typeface="Cambria Math"/>
                                            </a:rPr>
                                            <m:t>𝑐𝑎</m:t>
                                          </m:r>
                                        </m:sub>
                                      </m:sSub>
                                    </m:e>
                                  </m:mr>
                                </m:m>
                              </m:e>
                            </m:mr>
                          </m:m>
                        </m:e>
                      </m:d>
                      <m:r>
                        <a:rPr lang="en-US" sz="2000" i="1">
                          <a:latin typeface="Cambria Math"/>
                        </a:rPr>
                        <m:t>+</m:t>
                      </m:r>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𝑍𝑠</m:t>
                                    </m:r>
                                  </m:e>
                                  <m:sub>
                                    <m:r>
                                      <a:rPr lang="en-US" sz="2000" i="1">
                                        <a:latin typeface="Cambria Math"/>
                                      </a:rPr>
                                      <m:t>𝑎𝑎</m:t>
                                    </m:r>
                                  </m:sub>
                                </m:sSub>
                              </m:e>
                            </m:mr>
                            <m:mr>
                              <m:e>
                                <m:sSub>
                                  <m:sSubPr>
                                    <m:ctrlPr>
                                      <a:rPr lang="en-US" sz="2000" i="1">
                                        <a:latin typeface="Cambria Math"/>
                                      </a:rPr>
                                    </m:ctrlPr>
                                  </m:sSubPr>
                                  <m:e>
                                    <m:r>
                                      <a:rPr lang="en-US" sz="2000" i="1">
                                        <a:latin typeface="Cambria Math"/>
                                      </a:rPr>
                                      <m:t>−</m:t>
                                    </m:r>
                                    <m:r>
                                      <a:rPr lang="en-US" sz="2000" i="1">
                                        <a:latin typeface="Cambria Math"/>
                                      </a:rPr>
                                      <m:t>𝑍𝑠</m:t>
                                    </m:r>
                                  </m:e>
                                  <m:sub>
                                    <m:r>
                                      <a:rPr lang="en-US" sz="2000" i="1">
                                        <a:latin typeface="Cambria Math"/>
                                      </a:rPr>
                                      <m:t>𝑏𝑎</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𝑍𝑠</m:t>
                                          </m:r>
                                        </m:e>
                                        <m:sub>
                                          <m:r>
                                            <a:rPr lang="en-US" sz="2000" i="1">
                                              <a:latin typeface="Cambria Math"/>
                                            </a:rPr>
                                            <m:t>𝑏𝑎</m:t>
                                          </m:r>
                                        </m:sub>
                                      </m:sSub>
                                      <m:r>
                                        <a:rPr lang="en-US" sz="2000" i="1">
                                          <a:latin typeface="Cambria Math"/>
                                        </a:rPr>
                                        <m:t>−</m:t>
                                      </m:r>
                                      <m:sSub>
                                        <m:sSubPr>
                                          <m:ctrlPr>
                                            <a:rPr lang="en-US" sz="2000" i="1">
                                              <a:latin typeface="Cambria Math"/>
                                            </a:rPr>
                                          </m:ctrlPr>
                                        </m:sSubPr>
                                        <m:e>
                                          <m:r>
                                            <a:rPr lang="en-US" sz="2000" i="1">
                                              <a:latin typeface="Cambria Math"/>
                                            </a:rPr>
                                            <m:t>𝑍𝑠</m:t>
                                          </m:r>
                                        </m:e>
                                        <m:sub>
                                          <m:r>
                                            <a:rPr lang="en-US" sz="2000" i="1">
                                              <a:latin typeface="Cambria Math"/>
                                            </a:rPr>
                                            <m:t>𝑐𝑎</m:t>
                                          </m:r>
                                        </m:sub>
                                      </m:sSub>
                                    </m:e>
                                  </m:mr>
                                  <m:mr>
                                    <m:e>
                                      <m:sSub>
                                        <m:sSubPr>
                                          <m:ctrlPr>
                                            <a:rPr lang="en-US" sz="2000" i="1">
                                              <a:latin typeface="Cambria Math"/>
                                            </a:rPr>
                                          </m:ctrlPr>
                                        </m:sSubPr>
                                        <m:e>
                                          <m:r>
                                            <a:rPr lang="en-US" sz="2000" i="1">
                                              <a:latin typeface="Cambria Math"/>
                                            </a:rPr>
                                            <m:t>𝑍𝑠</m:t>
                                          </m:r>
                                        </m:e>
                                        <m:sub>
                                          <m:r>
                                            <a:rPr lang="en-US" sz="2000" i="1">
                                              <a:latin typeface="Cambria Math"/>
                                            </a:rPr>
                                            <m:t>𝑐𝑎</m:t>
                                          </m:r>
                                        </m:sub>
                                      </m:sSub>
                                      <m:r>
                                        <a:rPr lang="en-US" sz="2000" i="1">
                                          <a:latin typeface="Cambria Math"/>
                                        </a:rPr>
                                        <m:t>−</m:t>
                                      </m:r>
                                      <m:sSub>
                                        <m:sSubPr>
                                          <m:ctrlPr>
                                            <a:rPr lang="en-US" sz="2000" i="1">
                                              <a:latin typeface="Cambria Math"/>
                                            </a:rPr>
                                          </m:ctrlPr>
                                        </m:sSubPr>
                                        <m:e>
                                          <m:r>
                                            <a:rPr lang="en-US" sz="2000" i="1">
                                              <a:latin typeface="Cambria Math"/>
                                            </a:rPr>
                                            <m:t>𝑍𝑠</m:t>
                                          </m:r>
                                        </m:e>
                                        <m:sub>
                                          <m:r>
                                            <a:rPr lang="en-US" sz="2000" i="1">
                                              <a:latin typeface="Cambria Math"/>
                                            </a:rPr>
                                            <m:t>𝑎𝑎</m:t>
                                          </m:r>
                                        </m:sub>
                                      </m:sSub>
                                    </m:e>
                                  </m:mr>
                                </m:m>
                              </m:e>
                            </m:mr>
                          </m:m>
                          <m:r>
                            <a:rPr lang="en-US" sz="2000" i="1">
                              <a:latin typeface="Cambria Math"/>
                            </a:rPr>
                            <m:t>    </m:t>
                          </m:r>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𝑍𝑠</m:t>
                                    </m:r>
                                  </m:e>
                                  <m:sub>
                                    <m:r>
                                      <a:rPr lang="en-US" sz="2000" i="1">
                                        <a:latin typeface="Cambria Math"/>
                                      </a:rPr>
                                      <m:t>𝑎𝑏</m:t>
                                    </m:r>
                                  </m:sub>
                                </m:sSub>
                              </m:e>
                            </m:mr>
                            <m:mr>
                              <m:e>
                                <m:sSub>
                                  <m:sSubPr>
                                    <m:ctrlPr>
                                      <a:rPr lang="en-US" sz="2000" i="1">
                                        <a:latin typeface="Cambria Math"/>
                                      </a:rPr>
                                    </m:ctrlPr>
                                  </m:sSubPr>
                                  <m:e>
                                    <m:r>
                                      <a:rPr lang="en-US" sz="2000" i="1">
                                        <a:latin typeface="Cambria Math"/>
                                      </a:rPr>
                                      <m:t>−</m:t>
                                    </m:r>
                                    <m:r>
                                      <a:rPr lang="en-US" sz="2000" i="1">
                                        <a:latin typeface="Cambria Math"/>
                                      </a:rPr>
                                      <m:t>𝑍𝑠</m:t>
                                    </m:r>
                                  </m:e>
                                  <m:sub>
                                    <m:r>
                                      <a:rPr lang="en-US" sz="2000" i="1">
                                        <a:latin typeface="Cambria Math"/>
                                      </a:rPr>
                                      <m:t>𝑏𝑏</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𝑍𝑠</m:t>
                                          </m:r>
                                        </m:e>
                                        <m:sub>
                                          <m:r>
                                            <a:rPr lang="en-US" sz="2000" i="1">
                                              <a:latin typeface="Cambria Math"/>
                                            </a:rPr>
                                            <m:t>𝑏𝑏</m:t>
                                          </m:r>
                                        </m:sub>
                                      </m:sSub>
                                      <m:r>
                                        <a:rPr lang="en-US" sz="2000" i="1">
                                          <a:latin typeface="Cambria Math"/>
                                        </a:rPr>
                                        <m:t>−</m:t>
                                      </m:r>
                                      <m:sSub>
                                        <m:sSubPr>
                                          <m:ctrlPr>
                                            <a:rPr lang="en-US" sz="2000" i="1">
                                              <a:latin typeface="Cambria Math"/>
                                            </a:rPr>
                                          </m:ctrlPr>
                                        </m:sSubPr>
                                        <m:e>
                                          <m:r>
                                            <a:rPr lang="en-US" sz="2000" i="1">
                                              <a:latin typeface="Cambria Math"/>
                                            </a:rPr>
                                            <m:t>𝑍𝑠</m:t>
                                          </m:r>
                                        </m:e>
                                        <m:sub>
                                          <m:r>
                                            <a:rPr lang="en-US" sz="2000" i="1">
                                              <a:latin typeface="Cambria Math"/>
                                            </a:rPr>
                                            <m:t>𝑐𝑏</m:t>
                                          </m:r>
                                        </m:sub>
                                      </m:sSub>
                                    </m:e>
                                  </m:mr>
                                  <m:mr>
                                    <m:e>
                                      <m:sSub>
                                        <m:sSubPr>
                                          <m:ctrlPr>
                                            <a:rPr lang="en-US" sz="2000" i="1">
                                              <a:latin typeface="Cambria Math"/>
                                            </a:rPr>
                                          </m:ctrlPr>
                                        </m:sSubPr>
                                        <m:e>
                                          <m:r>
                                            <a:rPr lang="en-US" sz="2000" i="1">
                                              <a:latin typeface="Cambria Math"/>
                                            </a:rPr>
                                            <m:t>𝑍𝑠</m:t>
                                          </m:r>
                                        </m:e>
                                        <m:sub>
                                          <m:r>
                                            <a:rPr lang="en-US" sz="2000" i="1">
                                              <a:latin typeface="Cambria Math"/>
                                            </a:rPr>
                                            <m:t>𝑐𝑏</m:t>
                                          </m:r>
                                        </m:sub>
                                      </m:sSub>
                                      <m:r>
                                        <a:rPr lang="en-US" sz="2000" i="1">
                                          <a:latin typeface="Cambria Math"/>
                                        </a:rPr>
                                        <m:t>−</m:t>
                                      </m:r>
                                      <m:sSub>
                                        <m:sSubPr>
                                          <m:ctrlPr>
                                            <a:rPr lang="en-US" sz="2000" i="1">
                                              <a:latin typeface="Cambria Math"/>
                                            </a:rPr>
                                          </m:ctrlPr>
                                        </m:sSubPr>
                                        <m:e>
                                          <m:r>
                                            <a:rPr lang="en-US" sz="2000" i="1">
                                              <a:latin typeface="Cambria Math"/>
                                            </a:rPr>
                                            <m:t>𝑍𝑠</m:t>
                                          </m:r>
                                        </m:e>
                                        <m:sub>
                                          <m:r>
                                            <a:rPr lang="en-US" sz="2000" i="1">
                                              <a:latin typeface="Cambria Math"/>
                                            </a:rPr>
                                            <m:t>𝑎𝑏</m:t>
                                          </m:r>
                                        </m:sub>
                                      </m:sSub>
                                    </m:e>
                                  </m:mr>
                                </m:m>
                              </m:e>
                            </m:mr>
                          </m:m>
                          <m:r>
                            <a:rPr lang="en-US" sz="2000" i="1">
                              <a:latin typeface="Cambria Math"/>
                            </a:rPr>
                            <m:t>    </m:t>
                          </m:r>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𝑍𝑠</m:t>
                                    </m:r>
                                  </m:e>
                                  <m:sub>
                                    <m:r>
                                      <a:rPr lang="en-US" sz="2000" i="1">
                                        <a:latin typeface="Cambria Math"/>
                                      </a:rPr>
                                      <m:t>𝑎𝑐</m:t>
                                    </m:r>
                                  </m:sub>
                                </m:sSub>
                              </m:e>
                            </m:mr>
                            <m:mr>
                              <m:e>
                                <m:sSub>
                                  <m:sSubPr>
                                    <m:ctrlPr>
                                      <a:rPr lang="en-US" sz="2000" i="1">
                                        <a:latin typeface="Cambria Math"/>
                                      </a:rPr>
                                    </m:ctrlPr>
                                  </m:sSubPr>
                                  <m:e>
                                    <m:r>
                                      <a:rPr lang="en-US" sz="2000" i="1">
                                        <a:latin typeface="Cambria Math"/>
                                      </a:rPr>
                                      <m:t>−</m:t>
                                    </m:r>
                                    <m:r>
                                      <a:rPr lang="en-US" sz="2000" i="1">
                                        <a:latin typeface="Cambria Math"/>
                                      </a:rPr>
                                      <m:t>𝑍𝑠</m:t>
                                    </m:r>
                                  </m:e>
                                  <m:sub>
                                    <m:r>
                                      <a:rPr lang="en-US" sz="2000" i="1">
                                        <a:latin typeface="Cambria Math"/>
                                      </a:rPr>
                                      <m:t>𝑏𝑐</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𝑍𝑠</m:t>
                                          </m:r>
                                        </m:e>
                                        <m:sub>
                                          <m:r>
                                            <a:rPr lang="en-US" sz="2000" i="1">
                                              <a:latin typeface="Cambria Math"/>
                                            </a:rPr>
                                            <m:t>𝑏𝑐</m:t>
                                          </m:r>
                                        </m:sub>
                                      </m:sSub>
                                      <m:r>
                                        <a:rPr lang="en-US" sz="2000" i="1">
                                          <a:latin typeface="Cambria Math"/>
                                        </a:rPr>
                                        <m:t>−</m:t>
                                      </m:r>
                                      <m:sSub>
                                        <m:sSubPr>
                                          <m:ctrlPr>
                                            <a:rPr lang="en-US" sz="2000" i="1">
                                              <a:latin typeface="Cambria Math"/>
                                            </a:rPr>
                                          </m:ctrlPr>
                                        </m:sSubPr>
                                        <m:e>
                                          <m:r>
                                            <a:rPr lang="en-US" sz="2000" i="1">
                                              <a:latin typeface="Cambria Math"/>
                                            </a:rPr>
                                            <m:t>𝑍𝑠</m:t>
                                          </m:r>
                                        </m:e>
                                        <m:sub>
                                          <m:r>
                                            <a:rPr lang="en-US" sz="2000" i="1">
                                              <a:latin typeface="Cambria Math"/>
                                            </a:rPr>
                                            <m:t>𝑐𝑐</m:t>
                                          </m:r>
                                        </m:sub>
                                      </m:sSub>
                                    </m:e>
                                  </m:mr>
                                  <m:mr>
                                    <m:e>
                                      <m:sSub>
                                        <m:sSubPr>
                                          <m:ctrlPr>
                                            <a:rPr lang="en-US" sz="2000" i="1">
                                              <a:latin typeface="Cambria Math"/>
                                            </a:rPr>
                                          </m:ctrlPr>
                                        </m:sSubPr>
                                        <m:e>
                                          <m:r>
                                            <a:rPr lang="en-US" sz="2000" i="1">
                                              <a:latin typeface="Cambria Math"/>
                                            </a:rPr>
                                            <m:t>𝑍𝑠</m:t>
                                          </m:r>
                                        </m:e>
                                        <m:sub>
                                          <m:r>
                                            <a:rPr lang="en-US" sz="2000" i="1">
                                              <a:latin typeface="Cambria Math"/>
                                            </a:rPr>
                                            <m:t>𝑐𝑐</m:t>
                                          </m:r>
                                        </m:sub>
                                      </m:sSub>
                                      <m:r>
                                        <a:rPr lang="en-US" sz="2000" i="1">
                                          <a:latin typeface="Cambria Math"/>
                                        </a:rPr>
                                        <m:t>−</m:t>
                                      </m:r>
                                      <m:sSub>
                                        <m:sSubPr>
                                          <m:ctrlPr>
                                            <a:rPr lang="en-US" sz="2000" i="1">
                                              <a:latin typeface="Cambria Math"/>
                                            </a:rPr>
                                          </m:ctrlPr>
                                        </m:sSubPr>
                                        <m:e>
                                          <m:r>
                                            <a:rPr lang="en-US" sz="2000" i="1">
                                              <a:latin typeface="Cambria Math"/>
                                            </a:rPr>
                                            <m:t>𝑍𝑠</m:t>
                                          </m:r>
                                        </m:e>
                                        <m:sub>
                                          <m:r>
                                            <a:rPr lang="en-US" sz="2000" i="1">
                                              <a:latin typeface="Cambria Math"/>
                                            </a:rPr>
                                            <m:t>𝑎𝑐</m:t>
                                          </m:r>
                                        </m:sub>
                                      </m:sSub>
                                    </m:e>
                                  </m:mr>
                                </m:m>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𝑎</m:t>
                                    </m:r>
                                  </m:sub>
                                </m:sSub>
                              </m:e>
                            </m:mr>
                            <m:mr>
                              <m:e>
                                <m:sSub>
                                  <m:sSubPr>
                                    <m:ctrlPr>
                                      <a:rPr lang="en-US" sz="2000" i="1">
                                        <a:latin typeface="Cambria Math"/>
                                      </a:rPr>
                                    </m:ctrlPr>
                                  </m:sSubPr>
                                  <m:e>
                                    <m:r>
                                      <a:rPr lang="en-US" sz="2000" i="1">
                                        <a:latin typeface="Cambria Math"/>
                                      </a:rPr>
                                      <m:t>𝐼</m:t>
                                    </m:r>
                                  </m:e>
                                  <m:sub>
                                    <m:r>
                                      <a:rPr lang="en-US" sz="2000" i="1">
                                        <a:latin typeface="Cambria Math"/>
                                      </a:rPr>
                                      <m:t>𝑏</m:t>
                                    </m:r>
                                  </m:sub>
                                </m:sSub>
                              </m:e>
                            </m:mr>
                            <m:mr>
                              <m:e>
                                <m:sSub>
                                  <m:sSubPr>
                                    <m:ctrlPr>
                                      <a:rPr lang="en-US" sz="2000" i="1">
                                        <a:latin typeface="Cambria Math"/>
                                      </a:rPr>
                                    </m:ctrlPr>
                                  </m:sSubPr>
                                  <m:e>
                                    <m:r>
                                      <a:rPr lang="en-US" sz="2000" i="1">
                                        <a:latin typeface="Cambria Math"/>
                                      </a:rPr>
                                      <m:t>𝐼</m:t>
                                    </m:r>
                                  </m:e>
                                  <m:sub>
                                    <m:r>
                                      <a:rPr lang="en-US" sz="2000" i="1">
                                        <a:latin typeface="Cambria Math"/>
                                      </a:rPr>
                                      <m:t>𝑐</m:t>
                                    </m:r>
                                  </m:sub>
                                </m:sSub>
                              </m:e>
                            </m:mr>
                          </m:m>
                        </m:e>
                      </m:d>
                    </m:oMath>
                  </m:oMathPara>
                </a14:m>
                <a:endParaRPr lang="en-US" sz="2000" dirty="0" smtClean="0">
                  <a:latin typeface="Times New Roman" pitchFamily="18" charset="0"/>
                  <a:cs typeface="Times New Roman" pitchFamily="18" charset="0"/>
                </a:endParaRPr>
              </a:p>
              <a:p>
                <a:endParaRPr lang="en-US" sz="2000" dirty="0">
                  <a:latin typeface="Times New Roman" pitchFamily="18" charset="0"/>
                  <a:cs typeface="Times New Roman" pitchFamily="18" charset="0"/>
                </a:endParaRPr>
              </a:p>
              <a:p>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𝑎𝑛𝑏𝑐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m:t>
                            </m:r>
                          </m:e>
                          <m:sub>
                            <m:r>
                              <a:rPr lang="en-US" sz="2000" i="1">
                                <a:latin typeface="Cambria Math"/>
                              </a:rPr>
                              <m:t>𝑎𝑛𝑏𝑐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𝑍𝑠</m:t>
                            </m:r>
                          </m:e>
                          <m:sub>
                            <m:r>
                              <a:rPr lang="en-US" sz="2000" i="1">
                                <a:latin typeface="Cambria Math"/>
                              </a:rPr>
                              <m:t>𝑎𝑏𝑐</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r>
                  <a:rPr lang="en-US" sz="2000" dirty="0" smtClean="0">
                    <a:latin typeface="Times New Roman" pitchFamily="18" charset="0"/>
                    <a:cs typeface="Times New Roman" pitchFamily="18" charset="0"/>
                  </a:rPr>
                  <a:t>		</a:t>
                </a:r>
                <a:r>
                  <a:rPr lang="en-US" sz="2000" dirty="0" smtClean="0">
                    <a:latin typeface="Times New Roman" pitchFamily="18" charset="0"/>
                    <a:cs typeface="Times New Roman" pitchFamily="18" charset="0"/>
                  </a:rPr>
                  <a:t>(</a:t>
                </a:r>
                <a:r>
                  <a:rPr lang="en-US" sz="2000" dirty="0" smtClean="0">
                    <a:latin typeface="Times New Roman" pitchFamily="18" charset="0"/>
                    <a:cs typeface="Times New Roman" pitchFamily="18" charset="0"/>
                  </a:rPr>
                  <a:t>211)</a:t>
                </a:r>
                <a:endParaRPr lang="en-US" sz="2000" dirty="0">
                  <a:latin typeface="Times New Roman" pitchFamily="18" charset="0"/>
                  <a:cs typeface="Times New Roman" pitchFamily="18" charset="0"/>
                </a:endParaRPr>
              </a:p>
            </p:txBody>
          </p:sp>
        </mc:Choice>
        <mc:Fallback>
          <p:sp>
            <p:nvSpPr>
              <p:cNvPr id="2" name="Rectangle 1"/>
              <p:cNvSpPr>
                <a:spLocks noRot="1" noChangeAspect="1" noMove="1" noResize="1" noEditPoints="1" noAdjustHandles="1" noChangeArrowheads="1" noChangeShapeType="1" noTextEdit="1"/>
              </p:cNvSpPr>
              <p:nvPr/>
            </p:nvSpPr>
            <p:spPr>
              <a:xfrm>
                <a:off x="609599" y="2168506"/>
                <a:ext cx="8077201" cy="2629118"/>
              </a:xfrm>
              <a:prstGeom prst="rect">
                <a:avLst/>
              </a:prstGeom>
              <a:blipFill rotWithShape="1">
                <a:blip r:embed="rId2"/>
                <a:stretch>
                  <a:fillRect l="-981" t="-1856" r="-302" b="-324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B6F15528-21DE-4FAA-801E-634DDDAF4B2B}" type="slidenum">
              <a:rPr lang="en-US" smtClean="0"/>
              <a:pPr/>
              <a:t>260</a:t>
            </a:fld>
            <a:endParaRPr lang="en-US"/>
          </a:p>
        </p:txBody>
      </p:sp>
      <p:sp>
        <p:nvSpPr>
          <p:cNvPr id="6" name="TextBox 5"/>
          <p:cNvSpPr txBox="1"/>
          <p:nvPr/>
        </p:nvSpPr>
        <p:spPr>
          <a:xfrm>
            <a:off x="0" y="381000"/>
            <a:ext cx="9144000" cy="1077218"/>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a:t>
            </a:r>
            <a:r>
              <a:rPr lang="en-US" sz="3200" dirty="0" smtClean="0">
                <a:latin typeface="Times New Roman" pitchFamily="18" charset="0"/>
                <a:cs typeface="Times New Roman" pitchFamily="18" charset="0"/>
              </a:rPr>
              <a:t>Transformer</a:t>
            </a:r>
          </a:p>
          <a:p>
            <a:pPr lvl="1" algn="ctr"/>
            <a:r>
              <a:rPr lang="en-US" sz="3200" dirty="0">
                <a:latin typeface="Times New Roman" pitchFamily="18" charset="0"/>
                <a:cs typeface="Times New Roman" pitchFamily="18" charset="0"/>
              </a:rPr>
              <a:t>Four Wire Secondary</a:t>
            </a:r>
          </a:p>
        </p:txBody>
      </p:sp>
    </p:spTree>
    <p:extLst>
      <p:ext uri="{BB962C8B-B14F-4D97-AF65-F5344CB8AC3E}">
        <p14:creationId xmlns:p14="http://schemas.microsoft.com/office/powerpoint/2010/main" val="3588069813"/>
      </p:ext>
    </p:extLst>
  </p:cSld>
  <p:clrMapOvr>
    <a:masterClrMapping/>
  </p:clrMapOvr>
  <p:timing>
    <p:tnLst>
      <p:par>
        <p:cTn id="1" dur="indefinite" restart="never" nodeType="tmRoot"/>
      </p:par>
    </p:tn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5" name="Rectangle 4"/>
              <p:cNvSpPr/>
              <p:nvPr/>
            </p:nvSpPr>
            <p:spPr>
              <a:xfrm>
                <a:off x="533400" y="1902095"/>
                <a:ext cx="8229600" cy="4193905"/>
              </a:xfrm>
              <a:prstGeom prst="rect">
                <a:avLst/>
              </a:prstGeom>
            </p:spPr>
            <p:txBody>
              <a:bodyPr wrap="square">
                <a:spAutoFit/>
              </a:bodyPr>
              <a:lstStyle/>
              <a:p>
                <a:pPr marL="342900" indent="-342900">
                  <a:buFont typeface="Wingdings" pitchFamily="2" charset="2"/>
                  <a:buChar char="Ø"/>
                </a:pPr>
                <a:r>
                  <a:rPr lang="en-US" sz="2400" dirty="0">
                    <a:latin typeface="Times New Roman" pitchFamily="18" charset="0"/>
                    <a:cs typeface="Times New Roman" pitchFamily="18" charset="0"/>
                  </a:rPr>
                  <a:t>Equation </a:t>
                </a:r>
                <a:r>
                  <a:rPr lang="en-US" sz="2400" dirty="0" smtClean="0">
                    <a:latin typeface="Times New Roman" pitchFamily="18" charset="0"/>
                    <a:cs typeface="Times New Roman" pitchFamily="18" charset="0"/>
                  </a:rPr>
                  <a:t>(211) </a:t>
                </a:r>
                <a:r>
                  <a:rPr lang="en-US" sz="2400" dirty="0">
                    <a:latin typeface="Times New Roman" pitchFamily="18" charset="0"/>
                    <a:cs typeface="Times New Roman" pitchFamily="18" charset="0"/>
                  </a:rPr>
                  <a:t>is in the form of</a:t>
                </a:r>
                <a:r>
                  <a:rPr lang="en-US" sz="2400" dirty="0" smtClean="0">
                    <a:latin typeface="Times New Roman" pitchFamily="18" charset="0"/>
                    <a:cs typeface="Times New Roman" pitchFamily="18" charset="0"/>
                  </a:rPr>
                  <a:t>:</a:t>
                </a:r>
              </a:p>
              <a:p>
                <a:pPr marL="285750" indent="-285750">
                  <a:buFont typeface="Arial" pitchFamily="34" charset="0"/>
                  <a:buChar char="•"/>
                </a:pPr>
                <a:endParaRPr lang="en-US" sz="2400" dirty="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m:t>
                            </m:r>
                          </m:e>
                          <m:sub>
                            <m:r>
                              <a:rPr lang="en-US" sz="2400" i="1">
                                <a:latin typeface="Cambria Math"/>
                              </a:rPr>
                              <m:t>𝑎𝑛𝑏𝑐</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𝑎</m:t>
                            </m:r>
                          </m:e>
                          <m:sub>
                            <m:r>
                              <a:rPr lang="en-US" sz="2400" i="1">
                                <a:latin typeface="Cambria Math"/>
                              </a:rPr>
                              <m:t>𝑠</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m:t>
                            </m:r>
                          </m:e>
                          <m:sub>
                            <m:r>
                              <a:rPr lang="en-US" sz="2400" i="1">
                                <a:latin typeface="Cambria Math"/>
                              </a:rPr>
                              <m:t>𝑎𝑛𝑏𝑐</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𝑏</m:t>
                            </m:r>
                          </m:e>
                          <m:sub>
                            <m:r>
                              <a:rPr lang="en-US" sz="2400" i="1">
                                <a:latin typeface="Cambria Math"/>
                              </a:rPr>
                              <m:t>𝑠</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𝑎𝑏𝑐</m:t>
                            </m:r>
                          </m:sub>
                        </m:sSub>
                      </m:e>
                    </m:d>
                  </m:oMath>
                </a14:m>
                <a:endParaRPr lang="en-US" sz="2400" dirty="0" smtClean="0">
                  <a:latin typeface="Times New Roman" pitchFamily="18" charset="0"/>
                  <a:cs typeface="Times New Roman" pitchFamily="18" charset="0"/>
                </a:endParaRPr>
              </a:p>
              <a:p>
                <a:endParaRPr lang="en-US" sz="2400" dirty="0" smtClean="0">
                  <a:latin typeface="Times New Roman" pitchFamily="18" charset="0"/>
                  <a:cs typeface="Times New Roman" pitchFamily="18" charset="0"/>
                </a:endParaRPr>
              </a:p>
              <a:p>
                <a:r>
                  <a:rPr lang="en-US" sz="24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where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𝑎</m:t>
                            </m:r>
                          </m:e>
                          <m:sub>
                            <m:r>
                              <a:rPr lang="en-US" sz="2000" i="1">
                                <a:latin typeface="Cambria Math"/>
                              </a:rPr>
                              <m:t>𝑠</m:t>
                            </m:r>
                          </m:sub>
                        </m:sSub>
                      </m:e>
                    </m:d>
                    <m:r>
                      <a:rPr lang="en-US" sz="2000" i="1">
                        <a:latin typeface="Cambria Math"/>
                      </a:rPr>
                      <m:t>=</m:t>
                    </m:r>
                    <m:d>
                      <m:dPr>
                        <m:begChr m:val="["/>
                        <m:endChr m:val="]"/>
                        <m:ctrlPr>
                          <a:rPr lang="en-US" sz="2000" i="1">
                            <a:latin typeface="Cambria Math"/>
                          </a:rPr>
                        </m:ctrlPr>
                      </m:dPr>
                      <m:e>
                        <m:m>
                          <m:mPr>
                            <m:mcs>
                              <m:mc>
                                <m:mcPr>
                                  <m:count m:val="2"/>
                                  <m:mcJc m:val="center"/>
                                </m:mcPr>
                              </m:mc>
                            </m:mcs>
                            <m:ctrlPr>
                              <a:rPr lang="en-US" sz="2000" i="1">
                                <a:latin typeface="Cambria Math"/>
                              </a:rPr>
                            </m:ctrlPr>
                          </m:mPr>
                          <m:mr>
                            <m:e>
                              <m:r>
                                <a:rPr lang="en-US" sz="2000" i="1">
                                  <a:latin typeface="Cambria Math"/>
                                </a:rPr>
                                <m:t>1</m:t>
                              </m:r>
                            </m:e>
                            <m:e>
                              <m:r>
                                <a:rPr lang="en-US" sz="2000" i="1">
                                  <a:latin typeface="Cambria Math"/>
                                </a:rPr>
                                <m:t>0</m:t>
                              </m:r>
                            </m:e>
                          </m:mr>
                          <m:mr>
                            <m:e>
                              <m:r>
                                <a:rPr lang="en-US" sz="2000" i="1">
                                  <a:latin typeface="Cambria Math"/>
                                </a:rPr>
                                <m:t>0</m:t>
                              </m:r>
                            </m:e>
                            <m:e>
                              <m:r>
                                <a:rPr lang="en-US" sz="2000" i="1">
                                  <a:latin typeface="Cambria Math"/>
                                </a:rPr>
                                <m:t>1</m:t>
                              </m:r>
                            </m:e>
                          </m:mr>
                          <m:mr>
                            <m:e>
                              <m:m>
                                <m:mPr>
                                  <m:mcs>
                                    <m:mc>
                                      <m:mcPr>
                                        <m:count m:val="1"/>
                                        <m:mcJc m:val="center"/>
                                      </m:mcPr>
                                    </m:mc>
                                  </m:mcs>
                                  <m:ctrlPr>
                                    <a:rPr lang="en-US" sz="2000" i="1">
                                      <a:latin typeface="Cambria Math"/>
                                    </a:rPr>
                                  </m:ctrlPr>
                                </m:mPr>
                                <m:mr>
                                  <m:e>
                                    <m:r>
                                      <a:rPr lang="en-US" sz="2000" i="1">
                                        <a:latin typeface="Cambria Math"/>
                                      </a:rPr>
                                      <m:t>0</m:t>
                                    </m:r>
                                  </m:e>
                                </m:mr>
                                <m:mr>
                                  <m:e>
                                    <m:r>
                                      <a:rPr lang="en-US" sz="2000" i="1">
                                        <a:latin typeface="Cambria Math"/>
                                      </a:rPr>
                                      <m:t>0</m:t>
                                    </m:r>
                                  </m:e>
                                </m:mr>
                              </m:m>
                            </m:e>
                            <m:e>
                              <m:m>
                                <m:mPr>
                                  <m:mcs>
                                    <m:mc>
                                      <m:mcPr>
                                        <m:count m:val="1"/>
                                        <m:mcJc m:val="center"/>
                                      </m:mcPr>
                                    </m:mc>
                                  </m:mcs>
                                  <m:ctrlPr>
                                    <a:rPr lang="en-US" sz="2000" i="1">
                                      <a:latin typeface="Cambria Math"/>
                                    </a:rPr>
                                  </m:ctrlPr>
                                </m:mPr>
                                <m:mr>
                                  <m:e>
                                    <m:r>
                                      <a:rPr lang="en-US" sz="2000" i="1">
                                        <a:latin typeface="Cambria Math"/>
                                      </a:rPr>
                                      <m:t>0</m:t>
                                    </m:r>
                                  </m:e>
                                </m:mr>
                                <m:mr>
                                  <m:e>
                                    <m:r>
                                      <a:rPr lang="en-US" sz="2000" i="1">
                                        <a:latin typeface="Cambria Math"/>
                                      </a:rPr>
                                      <m:t>0</m:t>
                                    </m:r>
                                  </m:e>
                                </m:mr>
                              </m:m>
                            </m:e>
                          </m:mr>
                        </m:m>
                        <m:r>
                          <a:rPr lang="en-US" sz="2000" i="1">
                            <a:latin typeface="Cambria Math"/>
                          </a:rPr>
                          <m:t>     </m:t>
                        </m:r>
                        <m:m>
                          <m:mPr>
                            <m:mcs>
                              <m:mc>
                                <m:mcPr>
                                  <m:count m:val="2"/>
                                  <m:mcJc m:val="center"/>
                                </m:mcPr>
                              </m:mc>
                            </m:mcs>
                            <m:ctrlPr>
                              <a:rPr lang="en-US" sz="2000" i="1">
                                <a:latin typeface="Cambria Math"/>
                              </a:rPr>
                            </m:ctrlPr>
                          </m:mPr>
                          <m:mr>
                            <m:e>
                              <m:r>
                                <a:rPr lang="en-US" sz="2000" i="1">
                                  <a:latin typeface="Cambria Math"/>
                                </a:rPr>
                                <m:t>0</m:t>
                              </m:r>
                            </m:e>
                            <m:e>
                              <m:r>
                                <a:rPr lang="en-US" sz="2000" i="1">
                                  <a:latin typeface="Cambria Math"/>
                                </a:rPr>
                                <m:t>0</m:t>
                              </m:r>
                            </m:e>
                          </m:mr>
                          <m:mr>
                            <m:e>
                              <m:r>
                                <a:rPr lang="en-US" sz="2000" i="1">
                                  <a:latin typeface="Cambria Math"/>
                                </a:rPr>
                                <m:t>0</m:t>
                              </m:r>
                            </m:e>
                            <m:e>
                              <m:r>
                                <a:rPr lang="en-US" sz="2000" i="1">
                                  <a:latin typeface="Cambria Math"/>
                                </a:rPr>
                                <m:t>0</m:t>
                              </m:r>
                            </m:e>
                          </m:mr>
                          <m:mr>
                            <m:e>
                              <m:m>
                                <m:mPr>
                                  <m:mcs>
                                    <m:mc>
                                      <m:mcPr>
                                        <m:count m:val="1"/>
                                        <m:mcJc m:val="center"/>
                                      </m:mcPr>
                                    </m:mc>
                                  </m:mcs>
                                  <m:ctrlPr>
                                    <a:rPr lang="en-US" sz="2000" i="1">
                                      <a:latin typeface="Cambria Math"/>
                                    </a:rPr>
                                  </m:ctrlPr>
                                </m:mPr>
                                <m:mr>
                                  <m:e>
                                    <m:r>
                                      <a:rPr lang="en-US" sz="2000" i="1">
                                        <a:latin typeface="Cambria Math"/>
                                      </a:rPr>
                                      <m:t>1</m:t>
                                    </m:r>
                                  </m:e>
                                </m:mr>
                                <m:mr>
                                  <m:e>
                                    <m:r>
                                      <a:rPr lang="en-US" sz="2000" i="1">
                                        <a:latin typeface="Cambria Math"/>
                                      </a:rPr>
                                      <m:t>0</m:t>
                                    </m:r>
                                  </m:e>
                                </m:mr>
                              </m:m>
                            </m:e>
                            <m:e>
                              <m:m>
                                <m:mPr>
                                  <m:mcs>
                                    <m:mc>
                                      <m:mcPr>
                                        <m:count m:val="1"/>
                                        <m:mcJc m:val="center"/>
                                      </m:mcPr>
                                    </m:mc>
                                  </m:mcs>
                                  <m:ctrlPr>
                                    <a:rPr lang="en-US" sz="2000" i="1">
                                      <a:latin typeface="Cambria Math"/>
                                    </a:rPr>
                                  </m:ctrlPr>
                                </m:mPr>
                                <m:mr>
                                  <m:e>
                                    <m:r>
                                      <a:rPr lang="en-US" sz="2000" i="1">
                                        <a:latin typeface="Cambria Math"/>
                                      </a:rPr>
                                      <m:t>0</m:t>
                                    </m:r>
                                  </m:e>
                                </m:mr>
                                <m:mr>
                                  <m:e>
                                    <m:r>
                                      <a:rPr lang="en-US" sz="2000" i="1">
                                        <a:latin typeface="Cambria Math"/>
                                      </a:rPr>
                                      <m:t>1</m:t>
                                    </m:r>
                                  </m:e>
                                </m:mr>
                              </m:m>
                            </m:e>
                          </m:mr>
                        </m:m>
                      </m:e>
                    </m:d>
                  </m:oMath>
                </a14:m>
                <a:endParaRPr lang="en-US" sz="2000" dirty="0">
                  <a:latin typeface="Times New Roman" pitchFamily="18" charset="0"/>
                  <a:cs typeface="Times New Roman" pitchFamily="18" charset="0"/>
                </a:endParaRPr>
              </a:p>
              <a:p>
                <a:r>
                  <a:rPr lang="en-US" sz="2000" dirty="0">
                    <a:latin typeface="Times New Roman" pitchFamily="18" charset="0"/>
                    <a:cs typeface="Times New Roman" pitchFamily="18" charset="0"/>
                  </a:rPr>
                  <a:t>		</a:t>
                </a:r>
                <a:endParaRPr lang="en-US" sz="2000" dirty="0" smtClean="0">
                  <a:latin typeface="Times New Roman" pitchFamily="18" charset="0"/>
                  <a:cs typeface="Times New Roman" pitchFamily="18" charset="0"/>
                </a:endParaRPr>
              </a:p>
              <a:p>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𝑏</m:t>
                            </m:r>
                          </m:e>
                          <m:sub>
                            <m:r>
                              <a:rPr lang="en-US" sz="2000" i="1">
                                <a:latin typeface="Cambria Math"/>
                              </a:rPr>
                              <m:t>𝑠</m:t>
                            </m:r>
                          </m:sub>
                        </m:sSub>
                      </m:e>
                    </m:d>
                    <m:r>
                      <a:rPr lang="en-US" sz="2000" i="1">
                        <a:latin typeface="Cambria Math"/>
                      </a:rPr>
                      <m:t>=</m:t>
                    </m:r>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𝑍𝑠</m:t>
                                  </m:r>
                                </m:e>
                                <m:sub>
                                  <m:r>
                                    <a:rPr lang="en-US" sz="2000" i="1">
                                      <a:latin typeface="Cambria Math"/>
                                    </a:rPr>
                                    <m:t>𝑎𝑎</m:t>
                                  </m:r>
                                </m:sub>
                              </m:sSub>
                            </m:e>
                          </m:mr>
                          <m:mr>
                            <m:e>
                              <m:sSub>
                                <m:sSubPr>
                                  <m:ctrlPr>
                                    <a:rPr lang="en-US" sz="2000" i="1">
                                      <a:latin typeface="Cambria Math"/>
                                    </a:rPr>
                                  </m:ctrlPr>
                                </m:sSubPr>
                                <m:e>
                                  <m:r>
                                    <a:rPr lang="en-US" sz="2000" i="1">
                                      <a:latin typeface="Cambria Math"/>
                                    </a:rPr>
                                    <m:t>−</m:t>
                                  </m:r>
                                  <m:r>
                                    <a:rPr lang="en-US" sz="2000" i="1">
                                      <a:latin typeface="Cambria Math"/>
                                    </a:rPr>
                                    <m:t>𝑍𝑠</m:t>
                                  </m:r>
                                </m:e>
                                <m:sub>
                                  <m:r>
                                    <a:rPr lang="en-US" sz="2000" i="1">
                                      <a:latin typeface="Cambria Math"/>
                                    </a:rPr>
                                    <m:t>𝑏𝑎</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𝑍𝑠</m:t>
                                        </m:r>
                                      </m:e>
                                      <m:sub>
                                        <m:r>
                                          <a:rPr lang="en-US" sz="2000" i="1">
                                            <a:latin typeface="Cambria Math"/>
                                          </a:rPr>
                                          <m:t>𝑏𝑎</m:t>
                                        </m:r>
                                      </m:sub>
                                    </m:sSub>
                                    <m:r>
                                      <a:rPr lang="en-US" sz="2000" i="1">
                                        <a:latin typeface="Cambria Math"/>
                                      </a:rPr>
                                      <m:t>−</m:t>
                                    </m:r>
                                    <m:sSub>
                                      <m:sSubPr>
                                        <m:ctrlPr>
                                          <a:rPr lang="en-US" sz="2000" i="1">
                                            <a:latin typeface="Cambria Math"/>
                                          </a:rPr>
                                        </m:ctrlPr>
                                      </m:sSubPr>
                                      <m:e>
                                        <m:r>
                                          <a:rPr lang="en-US" sz="2000" i="1">
                                            <a:latin typeface="Cambria Math"/>
                                          </a:rPr>
                                          <m:t>𝑍𝑠</m:t>
                                        </m:r>
                                      </m:e>
                                      <m:sub>
                                        <m:r>
                                          <a:rPr lang="en-US" sz="2000" i="1">
                                            <a:latin typeface="Cambria Math"/>
                                          </a:rPr>
                                          <m:t>𝑐𝑎</m:t>
                                        </m:r>
                                      </m:sub>
                                    </m:sSub>
                                  </m:e>
                                </m:mr>
                                <m:mr>
                                  <m:e>
                                    <m:sSub>
                                      <m:sSubPr>
                                        <m:ctrlPr>
                                          <a:rPr lang="en-US" sz="2000" i="1">
                                            <a:latin typeface="Cambria Math"/>
                                          </a:rPr>
                                        </m:ctrlPr>
                                      </m:sSubPr>
                                      <m:e>
                                        <m:r>
                                          <a:rPr lang="en-US" sz="2000" i="1">
                                            <a:latin typeface="Cambria Math"/>
                                          </a:rPr>
                                          <m:t>𝑍𝑠</m:t>
                                        </m:r>
                                      </m:e>
                                      <m:sub>
                                        <m:r>
                                          <a:rPr lang="en-US" sz="2000" i="1">
                                            <a:latin typeface="Cambria Math"/>
                                          </a:rPr>
                                          <m:t>𝑐𝑎</m:t>
                                        </m:r>
                                      </m:sub>
                                    </m:sSub>
                                    <m:r>
                                      <a:rPr lang="en-US" sz="2000" i="1">
                                        <a:latin typeface="Cambria Math"/>
                                      </a:rPr>
                                      <m:t>−</m:t>
                                    </m:r>
                                    <m:sSub>
                                      <m:sSubPr>
                                        <m:ctrlPr>
                                          <a:rPr lang="en-US" sz="2000" i="1">
                                            <a:latin typeface="Cambria Math"/>
                                          </a:rPr>
                                        </m:ctrlPr>
                                      </m:sSubPr>
                                      <m:e>
                                        <m:r>
                                          <a:rPr lang="en-US" sz="2000" i="1">
                                            <a:latin typeface="Cambria Math"/>
                                          </a:rPr>
                                          <m:t>𝑍𝑠</m:t>
                                        </m:r>
                                      </m:e>
                                      <m:sub>
                                        <m:r>
                                          <a:rPr lang="en-US" sz="2000" i="1">
                                            <a:latin typeface="Cambria Math"/>
                                          </a:rPr>
                                          <m:t>𝑎𝑎</m:t>
                                        </m:r>
                                      </m:sub>
                                    </m:sSub>
                                  </m:e>
                                </m:mr>
                              </m:m>
                            </m:e>
                          </m:mr>
                        </m:m>
                        <m:r>
                          <a:rPr lang="en-US" sz="2000" i="1">
                            <a:latin typeface="Cambria Math"/>
                          </a:rPr>
                          <m:t>    </m:t>
                        </m:r>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𝑍𝑠</m:t>
                                  </m:r>
                                </m:e>
                                <m:sub>
                                  <m:r>
                                    <a:rPr lang="en-US" sz="2000" i="1">
                                      <a:latin typeface="Cambria Math"/>
                                    </a:rPr>
                                    <m:t>𝑎𝑏</m:t>
                                  </m:r>
                                </m:sub>
                              </m:sSub>
                            </m:e>
                          </m:mr>
                          <m:mr>
                            <m:e>
                              <m:sSub>
                                <m:sSubPr>
                                  <m:ctrlPr>
                                    <a:rPr lang="en-US" sz="2000" i="1">
                                      <a:latin typeface="Cambria Math"/>
                                    </a:rPr>
                                  </m:ctrlPr>
                                </m:sSubPr>
                                <m:e>
                                  <m:r>
                                    <a:rPr lang="en-US" sz="2000" i="1">
                                      <a:latin typeface="Cambria Math"/>
                                    </a:rPr>
                                    <m:t>−</m:t>
                                  </m:r>
                                  <m:r>
                                    <a:rPr lang="en-US" sz="2000" i="1">
                                      <a:latin typeface="Cambria Math"/>
                                    </a:rPr>
                                    <m:t>𝑍𝑠</m:t>
                                  </m:r>
                                </m:e>
                                <m:sub>
                                  <m:r>
                                    <a:rPr lang="en-US" sz="2000" i="1">
                                      <a:latin typeface="Cambria Math"/>
                                    </a:rPr>
                                    <m:t>𝑏𝑏</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𝑍𝑠</m:t>
                                        </m:r>
                                      </m:e>
                                      <m:sub>
                                        <m:r>
                                          <a:rPr lang="en-US" sz="2000" i="1">
                                            <a:latin typeface="Cambria Math"/>
                                          </a:rPr>
                                          <m:t>𝑏𝑏</m:t>
                                        </m:r>
                                      </m:sub>
                                    </m:sSub>
                                    <m:r>
                                      <a:rPr lang="en-US" sz="2000" i="1">
                                        <a:latin typeface="Cambria Math"/>
                                      </a:rPr>
                                      <m:t>−</m:t>
                                    </m:r>
                                    <m:sSub>
                                      <m:sSubPr>
                                        <m:ctrlPr>
                                          <a:rPr lang="en-US" sz="2000" i="1">
                                            <a:latin typeface="Cambria Math"/>
                                          </a:rPr>
                                        </m:ctrlPr>
                                      </m:sSubPr>
                                      <m:e>
                                        <m:r>
                                          <a:rPr lang="en-US" sz="2000" i="1">
                                            <a:latin typeface="Cambria Math"/>
                                          </a:rPr>
                                          <m:t>𝑍𝑠</m:t>
                                        </m:r>
                                      </m:e>
                                      <m:sub>
                                        <m:r>
                                          <a:rPr lang="en-US" sz="2000" i="1">
                                            <a:latin typeface="Cambria Math"/>
                                          </a:rPr>
                                          <m:t>𝑐𝑏</m:t>
                                        </m:r>
                                      </m:sub>
                                    </m:sSub>
                                  </m:e>
                                </m:mr>
                                <m:mr>
                                  <m:e>
                                    <m:sSub>
                                      <m:sSubPr>
                                        <m:ctrlPr>
                                          <a:rPr lang="en-US" sz="2000" i="1">
                                            <a:latin typeface="Cambria Math"/>
                                          </a:rPr>
                                        </m:ctrlPr>
                                      </m:sSubPr>
                                      <m:e>
                                        <m:r>
                                          <a:rPr lang="en-US" sz="2000" i="1">
                                            <a:latin typeface="Cambria Math"/>
                                          </a:rPr>
                                          <m:t>𝑍𝑠</m:t>
                                        </m:r>
                                      </m:e>
                                      <m:sub>
                                        <m:r>
                                          <a:rPr lang="en-US" sz="2000" i="1">
                                            <a:latin typeface="Cambria Math"/>
                                          </a:rPr>
                                          <m:t>𝑐𝑏</m:t>
                                        </m:r>
                                      </m:sub>
                                    </m:sSub>
                                    <m:r>
                                      <a:rPr lang="en-US" sz="2000" i="1">
                                        <a:latin typeface="Cambria Math"/>
                                      </a:rPr>
                                      <m:t>−</m:t>
                                    </m:r>
                                    <m:sSub>
                                      <m:sSubPr>
                                        <m:ctrlPr>
                                          <a:rPr lang="en-US" sz="2000" i="1">
                                            <a:latin typeface="Cambria Math"/>
                                          </a:rPr>
                                        </m:ctrlPr>
                                      </m:sSubPr>
                                      <m:e>
                                        <m:r>
                                          <a:rPr lang="en-US" sz="2000" i="1">
                                            <a:latin typeface="Cambria Math"/>
                                          </a:rPr>
                                          <m:t>𝑍𝑠</m:t>
                                        </m:r>
                                      </m:e>
                                      <m:sub>
                                        <m:r>
                                          <a:rPr lang="en-US" sz="2000" i="1">
                                            <a:latin typeface="Cambria Math"/>
                                          </a:rPr>
                                          <m:t>𝑎𝑏</m:t>
                                        </m:r>
                                      </m:sub>
                                    </m:sSub>
                                  </m:e>
                                </m:mr>
                              </m:m>
                            </m:e>
                          </m:mr>
                        </m:m>
                        <m:r>
                          <a:rPr lang="en-US" sz="2000" i="1">
                            <a:latin typeface="Cambria Math"/>
                          </a:rPr>
                          <m:t>    </m:t>
                        </m:r>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𝑍𝑠</m:t>
                                  </m:r>
                                </m:e>
                                <m:sub>
                                  <m:r>
                                    <a:rPr lang="en-US" sz="2000" i="1">
                                      <a:latin typeface="Cambria Math"/>
                                    </a:rPr>
                                    <m:t>𝑎𝑐</m:t>
                                  </m:r>
                                </m:sub>
                              </m:sSub>
                            </m:e>
                          </m:mr>
                          <m:mr>
                            <m:e>
                              <m:sSub>
                                <m:sSubPr>
                                  <m:ctrlPr>
                                    <a:rPr lang="en-US" sz="2000" i="1">
                                      <a:latin typeface="Cambria Math"/>
                                    </a:rPr>
                                  </m:ctrlPr>
                                </m:sSubPr>
                                <m:e>
                                  <m:r>
                                    <a:rPr lang="en-US" sz="2000" i="1">
                                      <a:latin typeface="Cambria Math"/>
                                    </a:rPr>
                                    <m:t>−</m:t>
                                  </m:r>
                                  <m:r>
                                    <a:rPr lang="en-US" sz="2000" i="1">
                                      <a:latin typeface="Cambria Math"/>
                                    </a:rPr>
                                    <m:t>𝑍𝑠</m:t>
                                  </m:r>
                                </m:e>
                                <m:sub>
                                  <m:r>
                                    <a:rPr lang="en-US" sz="2000" i="1">
                                      <a:latin typeface="Cambria Math"/>
                                    </a:rPr>
                                    <m:t>𝑏𝑐</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𝑍𝑠</m:t>
                                        </m:r>
                                      </m:e>
                                      <m:sub>
                                        <m:r>
                                          <a:rPr lang="en-US" sz="2000" i="1">
                                            <a:latin typeface="Cambria Math"/>
                                          </a:rPr>
                                          <m:t>𝑏𝑐</m:t>
                                        </m:r>
                                      </m:sub>
                                    </m:sSub>
                                    <m:r>
                                      <a:rPr lang="en-US" sz="2000" i="1">
                                        <a:latin typeface="Cambria Math"/>
                                      </a:rPr>
                                      <m:t>−</m:t>
                                    </m:r>
                                    <m:sSub>
                                      <m:sSubPr>
                                        <m:ctrlPr>
                                          <a:rPr lang="en-US" sz="2000" i="1">
                                            <a:latin typeface="Cambria Math"/>
                                          </a:rPr>
                                        </m:ctrlPr>
                                      </m:sSubPr>
                                      <m:e>
                                        <m:r>
                                          <a:rPr lang="en-US" sz="2000" i="1">
                                            <a:latin typeface="Cambria Math"/>
                                          </a:rPr>
                                          <m:t>𝑍𝑠</m:t>
                                        </m:r>
                                      </m:e>
                                      <m:sub>
                                        <m:r>
                                          <a:rPr lang="en-US" sz="2000" i="1">
                                            <a:latin typeface="Cambria Math"/>
                                          </a:rPr>
                                          <m:t>𝑐𝑐</m:t>
                                        </m:r>
                                      </m:sub>
                                    </m:sSub>
                                  </m:e>
                                </m:mr>
                                <m:mr>
                                  <m:e>
                                    <m:sSub>
                                      <m:sSubPr>
                                        <m:ctrlPr>
                                          <a:rPr lang="en-US" sz="2000" i="1">
                                            <a:latin typeface="Cambria Math"/>
                                          </a:rPr>
                                        </m:ctrlPr>
                                      </m:sSubPr>
                                      <m:e>
                                        <m:r>
                                          <a:rPr lang="en-US" sz="2000" i="1">
                                            <a:latin typeface="Cambria Math"/>
                                          </a:rPr>
                                          <m:t>𝑍𝑠</m:t>
                                        </m:r>
                                      </m:e>
                                      <m:sub>
                                        <m:r>
                                          <a:rPr lang="en-US" sz="2000" i="1">
                                            <a:latin typeface="Cambria Math"/>
                                          </a:rPr>
                                          <m:t>𝑐𝑐</m:t>
                                        </m:r>
                                      </m:sub>
                                    </m:sSub>
                                    <m:r>
                                      <a:rPr lang="en-US" sz="2000" i="1">
                                        <a:latin typeface="Cambria Math"/>
                                      </a:rPr>
                                      <m:t>−</m:t>
                                    </m:r>
                                    <m:sSub>
                                      <m:sSubPr>
                                        <m:ctrlPr>
                                          <a:rPr lang="en-US" sz="2000" i="1">
                                            <a:latin typeface="Cambria Math"/>
                                          </a:rPr>
                                        </m:ctrlPr>
                                      </m:sSubPr>
                                      <m:e>
                                        <m:r>
                                          <a:rPr lang="en-US" sz="2000" i="1">
                                            <a:latin typeface="Cambria Math"/>
                                          </a:rPr>
                                          <m:t>𝑍𝑠</m:t>
                                        </m:r>
                                      </m:e>
                                      <m:sub>
                                        <m:r>
                                          <a:rPr lang="en-US" sz="2000" i="1">
                                            <a:latin typeface="Cambria Math"/>
                                          </a:rPr>
                                          <m:t>𝑎𝑐</m:t>
                                        </m:r>
                                      </m:sub>
                                    </m:sSub>
                                  </m:e>
                                </m:mr>
                              </m:m>
                            </m:e>
                          </m:mr>
                        </m:m>
                      </m:e>
                    </m:d>
                  </m:oMath>
                </a14:m>
                <a:r>
                  <a:rPr lang="en-US" sz="2000" dirty="0" smtClean="0">
                    <a:latin typeface="Times New Roman" pitchFamily="18" charset="0"/>
                    <a:cs typeface="Times New Roman" pitchFamily="18" charset="0"/>
                  </a:rPr>
                  <a:t>	(212)</a:t>
                </a:r>
                <a:endParaRPr lang="en-US" sz="2000" dirty="0">
                  <a:latin typeface="Times New Roman" pitchFamily="18" charset="0"/>
                  <a:cs typeface="Times New Roman" pitchFamily="18" charset="0"/>
                </a:endParaRPr>
              </a:p>
            </p:txBody>
          </p:sp>
        </mc:Choice>
        <mc:Fallback>
          <p:sp>
            <p:nvSpPr>
              <p:cNvPr id="5" name="Rectangle 4"/>
              <p:cNvSpPr>
                <a:spLocks noRot="1" noChangeAspect="1" noMove="1" noResize="1" noEditPoints="1" noAdjustHandles="1" noChangeArrowheads="1" noChangeShapeType="1" noTextEdit="1"/>
              </p:cNvSpPr>
              <p:nvPr/>
            </p:nvSpPr>
            <p:spPr>
              <a:xfrm>
                <a:off x="533400" y="1902095"/>
                <a:ext cx="8229600" cy="4193905"/>
              </a:xfrm>
              <a:prstGeom prst="rect">
                <a:avLst/>
              </a:prstGeom>
              <a:blipFill rotWithShape="1">
                <a:blip r:embed="rId2"/>
                <a:stretch>
                  <a:fillRect l="-1037" t="-1163"/>
                </a:stretch>
              </a:blipFill>
            </p:spPr>
            <p:txBody>
              <a:bodyPr/>
              <a:lstStyle/>
              <a:p>
                <a:r>
                  <a:rPr lang="en-US">
                    <a:noFill/>
                  </a:rPr>
                  <a:t> </a:t>
                </a:r>
              </a:p>
            </p:txBody>
          </p:sp>
        </mc:Fallback>
      </mc:AlternateContent>
      <p:sp>
        <p:nvSpPr>
          <p:cNvPr id="2" name="Slide Number Placeholder 1"/>
          <p:cNvSpPr>
            <a:spLocks noGrp="1"/>
          </p:cNvSpPr>
          <p:nvPr>
            <p:ph type="sldNum" sz="quarter" idx="12"/>
          </p:nvPr>
        </p:nvSpPr>
        <p:spPr/>
        <p:txBody>
          <a:bodyPr/>
          <a:lstStyle/>
          <a:p>
            <a:fld id="{B6F15528-21DE-4FAA-801E-634DDDAF4B2B}" type="slidenum">
              <a:rPr lang="en-US" smtClean="0"/>
              <a:pPr/>
              <a:t>261</a:t>
            </a:fld>
            <a:endParaRPr lang="en-US"/>
          </a:p>
        </p:txBody>
      </p:sp>
      <p:sp>
        <p:nvSpPr>
          <p:cNvPr id="6" name="TextBox 5"/>
          <p:cNvSpPr txBox="1"/>
          <p:nvPr/>
        </p:nvSpPr>
        <p:spPr>
          <a:xfrm>
            <a:off x="0" y="381000"/>
            <a:ext cx="9144000" cy="1077218"/>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a:t>
            </a:r>
            <a:r>
              <a:rPr lang="en-US" sz="3200" dirty="0" smtClean="0">
                <a:latin typeface="Times New Roman" pitchFamily="18" charset="0"/>
                <a:cs typeface="Times New Roman" pitchFamily="18" charset="0"/>
              </a:rPr>
              <a:t>Transformer</a:t>
            </a:r>
          </a:p>
          <a:p>
            <a:pPr lvl="1" algn="ctr"/>
            <a:r>
              <a:rPr lang="en-US" sz="3200" dirty="0">
                <a:latin typeface="Times New Roman" pitchFamily="18" charset="0"/>
                <a:cs typeface="Times New Roman" pitchFamily="18" charset="0"/>
              </a:rPr>
              <a:t>Four Wire Secondary</a:t>
            </a:r>
          </a:p>
        </p:txBody>
      </p:sp>
    </p:spTree>
    <p:extLst>
      <p:ext uri="{BB962C8B-B14F-4D97-AF65-F5344CB8AC3E}">
        <p14:creationId xmlns:p14="http://schemas.microsoft.com/office/powerpoint/2010/main" val="2141995538"/>
      </p:ext>
    </p:extLst>
  </p:cSld>
  <p:clrMapOvr>
    <a:masterClrMapping/>
  </p:clrMapOvr>
  <p:timing>
    <p:tnLst>
      <p:par>
        <p:cTn id="1" dur="indefinite" restart="never" nodeType="tmRoot"/>
      </p:par>
    </p:tn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8382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mc:Choice xmlns:a14="http://schemas.microsoft.com/office/drawing/2010/main" Requires="a14">
          <p:sp>
            <p:nvSpPr>
              <p:cNvPr id="7" name="TextBox 6"/>
              <p:cNvSpPr txBox="1"/>
              <p:nvPr/>
            </p:nvSpPr>
            <p:spPr>
              <a:xfrm>
                <a:off x="533400" y="1506651"/>
                <a:ext cx="8229600" cy="5122749"/>
              </a:xfrm>
              <a:prstGeom prst="rect">
                <a:avLst/>
              </a:prstGeom>
              <a:noFill/>
            </p:spPr>
            <p:txBody>
              <a:bodyPr wrap="square" rtlCol="0">
                <a:spAutoFit/>
              </a:bodyPr>
              <a:lstStyle/>
              <a:p>
                <a:endParaRPr lang="en-US" dirty="0" smtClean="0"/>
              </a:p>
              <a:p>
                <a:pPr marL="342900" indent="-342900">
                  <a:buFont typeface="Wingdings" pitchFamily="2" charset="2"/>
                  <a:buChar char="Ø"/>
                </a:pPr>
                <a:r>
                  <a:rPr lang="en-US" sz="2400" dirty="0" smtClean="0">
                    <a:latin typeface="Times New Roman" pitchFamily="18" charset="0"/>
                    <a:cs typeface="Times New Roman" pitchFamily="18" charset="0"/>
                  </a:rPr>
                  <a:t>Since there are no shunt devices between the transformer and the loads, the currents leaving the transformer are equal to the line currents serving the loads. Thus</a:t>
                </a:r>
              </a:p>
              <a:p>
                <a:pPr marL="285750" indent="-285750">
                  <a:buFont typeface="Arial" pitchFamily="34" charset="0"/>
                  <a:buChar char="•"/>
                </a:pPr>
                <a:endParaRPr lang="en-US" sz="2400" dirty="0">
                  <a:latin typeface="Times New Roman" pitchFamily="18" charset="0"/>
                  <a:cs typeface="Times New Roman" pitchFamily="18" charset="0"/>
                </a:endParaRPr>
              </a:p>
              <a:p>
                <a:r>
                  <a:rPr lang="en-US" sz="24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𝑑</m:t>
                            </m:r>
                          </m:e>
                          <m:sub>
                            <m:r>
                              <a:rPr lang="en-US" sz="2000" i="1">
                                <a:latin typeface="Cambria Math"/>
                              </a:rPr>
                              <m:t>𝑠</m:t>
                            </m:r>
                          </m:sub>
                        </m:sSub>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1</m:t>
                              </m:r>
                            </m:e>
                            <m:e>
                              <m:r>
                                <a:rPr lang="en-US" sz="2000" i="1">
                                  <a:latin typeface="Cambria Math"/>
                                </a:rPr>
                                <m:t>0</m:t>
                              </m:r>
                            </m:e>
                            <m:e>
                              <m:r>
                                <a:rPr lang="en-US" sz="2000" i="1">
                                  <a:latin typeface="Cambria Math"/>
                                </a:rPr>
                                <m:t>0</m:t>
                              </m:r>
                            </m:e>
                          </m:mr>
                          <m:mr>
                            <m:e>
                              <m:r>
                                <a:rPr lang="en-US" sz="2000" i="1">
                                  <a:latin typeface="Cambria Math"/>
                                </a:rPr>
                                <m:t>0</m:t>
                              </m:r>
                            </m:e>
                            <m:e>
                              <m:r>
                                <a:rPr lang="en-US" sz="2000" i="1">
                                  <a:latin typeface="Cambria Math"/>
                                </a:rPr>
                                <m:t>1</m:t>
                              </m:r>
                            </m:e>
                            <m:e>
                              <m:r>
                                <a:rPr lang="en-US" sz="2000" i="1">
                                  <a:latin typeface="Cambria Math"/>
                                </a:rPr>
                                <m:t>0</m:t>
                              </m:r>
                            </m:e>
                          </m:mr>
                          <m:mr>
                            <m:e>
                              <m:r>
                                <a:rPr lang="en-US" sz="2000" i="1">
                                  <a:latin typeface="Cambria Math"/>
                                </a:rPr>
                                <m:t>0</m:t>
                              </m:r>
                            </m:e>
                            <m:e>
                              <m:r>
                                <a:rPr lang="en-US" sz="2000" i="1">
                                  <a:latin typeface="Cambria Math"/>
                                </a:rPr>
                                <m:t>0</m:t>
                              </m:r>
                            </m:e>
                            <m:e>
                              <m:r>
                                <a:rPr lang="en-US" sz="2000" i="1">
                                  <a:latin typeface="Cambria Math"/>
                                </a:rPr>
                                <m:t>1</m:t>
                              </m:r>
                            </m:e>
                          </m:mr>
                        </m:m>
                      </m:e>
                    </m:d>
                  </m:oMath>
                </a14:m>
                <a:r>
                  <a:rPr lang="en-US" sz="2000" dirty="0" smtClean="0">
                    <a:latin typeface="Times New Roman" pitchFamily="18" charset="0"/>
                    <a:cs typeface="Times New Roman" pitchFamily="18" charset="0"/>
                  </a:rPr>
                  <a:t>		(213)</a:t>
                </a:r>
                <a:endParaRPr lang="en-US" sz="2000" dirty="0">
                  <a:latin typeface="Times New Roman" pitchFamily="18" charset="0"/>
                  <a:cs typeface="Times New Roman" pitchFamily="18" charset="0"/>
                </a:endParaRPr>
              </a:p>
              <a:p>
                <a:pPr marL="742950" lvl="2" indent="-285750">
                  <a:buFont typeface="Arial" pitchFamily="34" charset="0"/>
                  <a:buChar char="•"/>
                </a:pPr>
                <a:endParaRPr lang="en-US" sz="2400" b="1" dirty="0">
                  <a:solidFill>
                    <a:srgbClr val="FF0000"/>
                  </a:solidFill>
                  <a:latin typeface="Times New Roman" pitchFamily="18" charset="0"/>
                  <a:cs typeface="Times New Roman" pitchFamily="18" charset="0"/>
                </a:endParaRPr>
              </a:p>
              <a:p>
                <a:pPr marL="342900" lvl="1" indent="-342900">
                  <a:buFont typeface="Wingdings" pitchFamily="2" charset="2"/>
                  <a:buChar char="Ø"/>
                </a:pPr>
                <a:r>
                  <a:rPr lang="en-US" sz="2400" dirty="0">
                    <a:latin typeface="Times New Roman" pitchFamily="18" charset="0"/>
                    <a:cs typeface="Times New Roman" pitchFamily="18" charset="0"/>
                  </a:rPr>
                  <a:t>The matrices for the forward sweep are</a:t>
                </a:r>
                <a:r>
                  <a:rPr lang="en-US" sz="2400" dirty="0" smtClean="0">
                    <a:latin typeface="Times New Roman" pitchFamily="18" charset="0"/>
                    <a:cs typeface="Times New Roman" pitchFamily="18" charset="0"/>
                  </a:rPr>
                  <a:t>:</a:t>
                </a:r>
              </a:p>
              <a:p>
                <a:pPr marL="285750" lvl="1" indent="-285750">
                  <a:buFont typeface="Arial" pitchFamily="34" charset="0"/>
                  <a:buChar char="•"/>
                </a:pPr>
                <a:endParaRPr lang="en-US" sz="2400" dirty="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𝑠</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𝑎</m:t>
                            </m:r>
                          </m:e>
                          <m:sub>
                            <m:r>
                              <a:rPr lang="en-US" sz="2000" i="1">
                                <a:latin typeface="Cambria Math"/>
                              </a:rPr>
                              <m:t>𝑠</m:t>
                            </m:r>
                          </m:sub>
                        </m:sSub>
                      </m:e>
                    </m:d>
                  </m:oMath>
                </a14:m>
                <a:endParaRPr lang="en-US" sz="2000" dirty="0" smtClean="0">
                  <a:latin typeface="Times New Roman" pitchFamily="18" charset="0"/>
                  <a:cs typeface="Times New Roman" pitchFamily="18" charset="0"/>
                </a:endParaRPr>
              </a:p>
              <a:p>
                <a:pPr algn="just"/>
                <a:endParaRPr lang="en-US" sz="2000" dirty="0">
                  <a:latin typeface="Times New Roman" pitchFamily="18" charset="0"/>
                  <a:cs typeface="Times New Roman" pitchFamily="18" charset="0"/>
                </a:endParaRPr>
              </a:p>
              <a:p>
                <a:pPr algn="just"/>
                <a:r>
                  <a:rPr lang="en-US" sz="20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𝐵</m:t>
                            </m:r>
                          </m:e>
                          <m:sub>
                            <m:r>
                              <a:rPr lang="en-US" sz="2000" i="1">
                                <a:latin typeface="Cambria Math"/>
                              </a:rPr>
                              <m:t>𝑠</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𝑏</m:t>
                            </m:r>
                          </m:e>
                          <m:sub>
                            <m:r>
                              <a:rPr lang="en-US" sz="2000" i="1">
                                <a:latin typeface="Cambria Math"/>
                              </a:rPr>
                              <m:t>𝑠</m:t>
                            </m:r>
                          </m:sub>
                        </m:sSub>
                      </m:e>
                    </m:d>
                  </m:oMath>
                </a14:m>
                <a:r>
                  <a:rPr lang="en-US" sz="2000" dirty="0" smtClean="0">
                    <a:latin typeface="Times New Roman" pitchFamily="18" charset="0"/>
                    <a:cs typeface="Times New Roman" pitchFamily="18" charset="0"/>
                  </a:rPr>
                  <a:t>			(214)</a:t>
                </a:r>
                <a:endParaRPr lang="en-US" sz="2000" dirty="0">
                  <a:latin typeface="Times New Roman" pitchFamily="18" charset="0"/>
                  <a:cs typeface="Times New Roman" pitchFamily="18" charset="0"/>
                </a:endParaRPr>
              </a:p>
              <a:p>
                <a:endParaRPr lang="en-US" sz="2400" dirty="0">
                  <a:latin typeface="Times New Roman" pitchFamily="18" charset="0"/>
                  <a:cs typeface="Times New Roman" pitchFamily="18" charset="0"/>
                </a:endParaRPr>
              </a:p>
            </p:txBody>
          </p:sp>
        </mc:Choice>
        <mc:Fallback>
          <p:sp>
            <p:nvSpPr>
              <p:cNvPr id="7" name="TextBox 6"/>
              <p:cNvSpPr txBox="1">
                <a:spLocks noRot="1" noChangeAspect="1" noMove="1" noResize="1" noEditPoints="1" noAdjustHandles="1" noChangeArrowheads="1" noChangeShapeType="1" noTextEdit="1"/>
              </p:cNvSpPr>
              <p:nvPr/>
            </p:nvSpPr>
            <p:spPr>
              <a:xfrm>
                <a:off x="533400" y="1506651"/>
                <a:ext cx="8229600" cy="5122749"/>
              </a:xfrm>
              <a:prstGeom prst="rect">
                <a:avLst/>
              </a:prstGeom>
              <a:blipFill rotWithShape="1">
                <a:blip r:embed="rId3"/>
                <a:stretch>
                  <a:fillRect l="-1037"/>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262</a:t>
            </a:fld>
            <a:endParaRPr lang="en-US"/>
          </a:p>
        </p:txBody>
      </p:sp>
      <p:sp>
        <p:nvSpPr>
          <p:cNvPr id="8" name="TextBox 7"/>
          <p:cNvSpPr txBox="1"/>
          <p:nvPr/>
        </p:nvSpPr>
        <p:spPr>
          <a:xfrm>
            <a:off x="0" y="381000"/>
            <a:ext cx="9144000" cy="1077218"/>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a:t>
            </a:r>
            <a:r>
              <a:rPr lang="en-US" sz="3200" dirty="0" smtClean="0">
                <a:latin typeface="Times New Roman" pitchFamily="18" charset="0"/>
                <a:cs typeface="Times New Roman" pitchFamily="18" charset="0"/>
              </a:rPr>
              <a:t>Transformer</a:t>
            </a:r>
          </a:p>
          <a:p>
            <a:pPr lvl="1" algn="ctr"/>
            <a:r>
              <a:rPr lang="en-US" sz="3200" dirty="0">
                <a:latin typeface="Times New Roman" pitchFamily="18" charset="0"/>
                <a:cs typeface="Times New Roman" pitchFamily="18" charset="0"/>
              </a:rPr>
              <a:t>Four Wire Secondary</a:t>
            </a:r>
          </a:p>
        </p:txBody>
      </p:sp>
    </p:spTree>
    <p:extLst>
      <p:ext uri="{BB962C8B-B14F-4D97-AF65-F5344CB8AC3E}">
        <p14:creationId xmlns:p14="http://schemas.microsoft.com/office/powerpoint/2010/main" val="2922707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 </a:t>
            </a:r>
            <a:r>
              <a:rPr lang="en-US" dirty="0" smtClean="0"/>
              <a:t>4: </a:t>
            </a:r>
            <a:r>
              <a:rPr lang="en-US" dirty="0"/>
              <a:t>IEEE Test Systems</a:t>
            </a:r>
            <a:br>
              <a:rPr lang="en-US" dirty="0"/>
            </a:br>
            <a:endParaRPr lang="en-US" dirty="0"/>
          </a:p>
        </p:txBody>
      </p:sp>
      <p:sp>
        <p:nvSpPr>
          <p:cNvPr id="3" name="Content Placeholder 2"/>
          <p:cNvSpPr>
            <a:spLocks noGrp="1"/>
          </p:cNvSpPr>
          <p:nvPr>
            <p:ph idx="1"/>
          </p:nvPr>
        </p:nvSpPr>
        <p:spPr/>
        <p:txBody>
          <a:bodyPr>
            <a:normAutofit/>
          </a:bodyPr>
          <a:lstStyle/>
          <a:p>
            <a:pPr marL="342900" lvl="1" indent="-342900"/>
            <a:endParaRPr lang="en-US" sz="2400" dirty="0" smtClean="0"/>
          </a:p>
          <a:p>
            <a:pPr marL="342900" lvl="1" indent="-342900"/>
            <a:r>
              <a:rPr lang="en-US" sz="2400" dirty="0" smtClean="0"/>
              <a:t>IEEE </a:t>
            </a:r>
            <a:r>
              <a:rPr lang="en-US" sz="2400" dirty="0"/>
              <a:t>4 Bus System</a:t>
            </a:r>
          </a:p>
          <a:p>
            <a:pPr marL="342900" lvl="1" indent="-342900"/>
            <a:endParaRPr lang="en-US" sz="2400" dirty="0" smtClean="0"/>
          </a:p>
          <a:p>
            <a:pPr marL="342900" lvl="1" indent="-342900"/>
            <a:r>
              <a:rPr lang="en-US" sz="2400" dirty="0" smtClean="0"/>
              <a:t>IEEE </a:t>
            </a:r>
            <a:r>
              <a:rPr lang="en-US" sz="2400" dirty="0"/>
              <a:t>13 Bus System</a:t>
            </a:r>
          </a:p>
          <a:p>
            <a:pPr marL="342900" lvl="1" indent="-342900"/>
            <a:endParaRPr lang="en-US" sz="2400" dirty="0" smtClean="0"/>
          </a:p>
          <a:p>
            <a:pPr marL="342900" lvl="1" indent="-342900"/>
            <a:r>
              <a:rPr lang="en-US" sz="2400" dirty="0" smtClean="0"/>
              <a:t>IEEE </a:t>
            </a:r>
            <a:r>
              <a:rPr lang="en-US" sz="2400" dirty="0"/>
              <a:t>37 Bus System</a:t>
            </a:r>
          </a:p>
          <a:p>
            <a:pPr marL="342900" lvl="1" indent="-342900"/>
            <a:endParaRPr lang="en-US" sz="2400" dirty="0" smtClean="0"/>
          </a:p>
          <a:p>
            <a:pPr marL="342900" lvl="1" indent="-342900"/>
            <a:r>
              <a:rPr lang="en-US" sz="2400" dirty="0" smtClean="0"/>
              <a:t>IEEE </a:t>
            </a:r>
            <a:r>
              <a:rPr lang="en-US" sz="2400" dirty="0"/>
              <a:t>8500 Node System</a:t>
            </a:r>
          </a:p>
          <a:p>
            <a:endParaRPr lang="en-US" dirty="0"/>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263</a:t>
            </a:fld>
            <a:endParaRPr lang="en-US"/>
          </a:p>
        </p:txBody>
      </p:sp>
    </p:spTree>
    <p:extLst>
      <p:ext uri="{BB962C8B-B14F-4D97-AF65-F5344CB8AC3E}">
        <p14:creationId xmlns:p14="http://schemas.microsoft.com/office/powerpoint/2010/main" val="1308673626"/>
      </p:ext>
    </p:extLst>
  </p:cSld>
  <p:clrMapOvr>
    <a:masterClrMapping/>
  </p:clrMapOvr>
  <p:timing>
    <p:tnLst>
      <p:par>
        <p:cTn id="1" dur="indefinite" restart="never" nodeType="tmRoot"/>
      </p:par>
    </p:tn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0" y="762000"/>
            <a:ext cx="9144000" cy="3816429"/>
          </a:xfrm>
          <a:prstGeom prst="rect">
            <a:avLst/>
          </a:prstGeom>
          <a:noFill/>
        </p:spPr>
        <p:txBody>
          <a:bodyPr wrap="square" rtlCol="0">
            <a:spAutoFit/>
          </a:bodyPr>
          <a:lstStyle/>
          <a:p>
            <a:pPr lvl="1"/>
            <a:endParaRPr lang="en-US" sz="2800" dirty="0" smtClean="0"/>
          </a:p>
          <a:p>
            <a:pPr lvl="1"/>
            <a:endParaRPr lang="en-US" sz="2800" dirty="0" smtClean="0"/>
          </a:p>
          <a:p>
            <a:pPr lvl="1"/>
            <a:endParaRPr lang="en-US" sz="2800" dirty="0" smtClean="0"/>
          </a:p>
          <a:p>
            <a:pPr lvl="1"/>
            <a:r>
              <a:rPr lang="en-US" sz="2800" dirty="0" smtClean="0"/>
              <a:t> </a:t>
            </a:r>
          </a:p>
          <a:p>
            <a:pPr marL="457200" lvl="4"/>
            <a:endParaRPr lang="en-US" sz="2800" dirty="0" smtClean="0"/>
          </a:p>
          <a:p>
            <a:pPr marL="457200" lvl="4"/>
            <a:endParaRPr lang="en-US" sz="2800" dirty="0" smtClean="0"/>
          </a:p>
          <a:p>
            <a:pPr marL="457200" lvl="4"/>
            <a:endParaRPr lang="en-US" sz="2800" dirty="0" smtClean="0"/>
          </a:p>
          <a:p>
            <a:pPr marL="457200" lvl="4"/>
            <a:endParaRPr lang="en-US" sz="2800" dirty="0" smtClean="0"/>
          </a:p>
          <a:p>
            <a:pPr marL="342900" lvl="2" indent="-342900"/>
            <a:endParaRPr lang="en-US" dirty="0" smtClean="0"/>
          </a:p>
        </p:txBody>
      </p:sp>
      <p:sp>
        <p:nvSpPr>
          <p:cNvPr id="6" name="TextBox 5"/>
          <p:cNvSpPr txBox="1"/>
          <p:nvPr/>
        </p:nvSpPr>
        <p:spPr>
          <a:xfrm>
            <a:off x="0" y="0"/>
            <a:ext cx="9144000" cy="646331"/>
          </a:xfrm>
          <a:prstGeom prst="rect">
            <a:avLst/>
          </a:prstGeom>
          <a:noFill/>
        </p:spPr>
        <p:txBody>
          <a:bodyPr wrap="square" rtlCol="0">
            <a:spAutoFit/>
          </a:bodyPr>
          <a:lstStyle/>
          <a:p>
            <a:pPr marL="0" lvl="1" algn="ctr"/>
            <a:r>
              <a:rPr lang="en-US" sz="3600" dirty="0" smtClean="0">
                <a:solidFill>
                  <a:srgbClr val="FF0000"/>
                </a:solidFill>
              </a:rPr>
              <a:t>IEEE Test Systems</a:t>
            </a:r>
          </a:p>
        </p:txBody>
      </p:sp>
      <p:sp>
        <p:nvSpPr>
          <p:cNvPr id="9" name="TextBox 8"/>
          <p:cNvSpPr txBox="1"/>
          <p:nvPr/>
        </p:nvSpPr>
        <p:spPr>
          <a:xfrm>
            <a:off x="0" y="685800"/>
            <a:ext cx="9144000" cy="4247317"/>
          </a:xfrm>
          <a:prstGeom prst="rect">
            <a:avLst/>
          </a:prstGeom>
          <a:noFill/>
        </p:spPr>
        <p:txBody>
          <a:bodyPr wrap="square" rtlCol="0">
            <a:spAutoFit/>
          </a:bodyPr>
          <a:lstStyle/>
          <a:p>
            <a:pPr lvl="1"/>
            <a:r>
              <a:rPr lang="en-US" sz="2800" dirty="0" smtClean="0"/>
              <a:t>IEEE 4 Bus System</a:t>
            </a:r>
          </a:p>
          <a:p>
            <a:pPr lvl="1"/>
            <a:endParaRPr lang="en-US" sz="2800" dirty="0" smtClean="0"/>
          </a:p>
          <a:p>
            <a:pPr lvl="1"/>
            <a:r>
              <a:rPr lang="en-US" sz="2800" dirty="0" smtClean="0">
                <a:solidFill>
                  <a:srgbClr val="FF0000"/>
                </a:solidFill>
              </a:rPr>
              <a:t>	</a:t>
            </a:r>
            <a:endParaRPr lang="en-US" sz="2800" dirty="0" smtClean="0"/>
          </a:p>
          <a:p>
            <a:pPr lvl="1"/>
            <a:endParaRPr lang="en-US" sz="2800" dirty="0" smtClean="0"/>
          </a:p>
          <a:p>
            <a:pPr lvl="1"/>
            <a:r>
              <a:rPr lang="en-US" sz="2800" dirty="0" smtClean="0"/>
              <a:t> </a:t>
            </a:r>
          </a:p>
          <a:p>
            <a:pPr marL="457200" lvl="4"/>
            <a:endParaRPr lang="en-US" sz="2800" dirty="0" smtClean="0"/>
          </a:p>
          <a:p>
            <a:pPr marL="457200" lvl="4"/>
            <a:endParaRPr lang="en-US" sz="2800" dirty="0" smtClean="0"/>
          </a:p>
          <a:p>
            <a:pPr marL="457200" lvl="4"/>
            <a:endParaRPr lang="en-US" sz="2800" dirty="0" smtClean="0"/>
          </a:p>
          <a:p>
            <a:pPr marL="457200" lvl="4"/>
            <a:endParaRPr lang="en-US" sz="2800" dirty="0" smtClean="0"/>
          </a:p>
          <a:p>
            <a:pPr marL="342900" lvl="2" indent="-342900"/>
            <a:endParaRPr lang="en-US" dirty="0" smtClean="0"/>
          </a:p>
        </p:txBody>
      </p:sp>
      <p:sp>
        <p:nvSpPr>
          <p:cNvPr id="3" name="Slide Number Placeholder 2"/>
          <p:cNvSpPr>
            <a:spLocks noGrp="1"/>
          </p:cNvSpPr>
          <p:nvPr>
            <p:ph type="sldNum" sz="quarter" idx="12"/>
          </p:nvPr>
        </p:nvSpPr>
        <p:spPr/>
        <p:txBody>
          <a:bodyPr/>
          <a:lstStyle/>
          <a:p>
            <a:fld id="{B6F15528-21DE-4FAA-801E-634DDDAF4B2B}" type="slidenum">
              <a:rPr lang="en-US" smtClean="0"/>
              <a:pPr/>
              <a:t>264</a:t>
            </a:fld>
            <a:endParaRPr lang="en-US"/>
          </a:p>
        </p:txBody>
      </p:sp>
    </p:spTree>
    <p:extLst>
      <p:ext uri="{BB962C8B-B14F-4D97-AF65-F5344CB8AC3E}">
        <p14:creationId xmlns:p14="http://schemas.microsoft.com/office/powerpoint/2010/main" val="1836504755"/>
      </p:ext>
    </p:extLst>
  </p:cSld>
  <p:clrMapOvr>
    <a:masterClrMapping/>
  </p:clrMapOvr>
  <p:timing>
    <p:tnLst>
      <p:par>
        <p:cTn id="1" dur="indefinite" restart="never" nodeType="tmRoot"/>
      </p:par>
    </p:tn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0" y="762000"/>
            <a:ext cx="9144000" cy="3816429"/>
          </a:xfrm>
          <a:prstGeom prst="rect">
            <a:avLst/>
          </a:prstGeom>
          <a:noFill/>
        </p:spPr>
        <p:txBody>
          <a:bodyPr wrap="square" rtlCol="0">
            <a:spAutoFit/>
          </a:bodyPr>
          <a:lstStyle/>
          <a:p>
            <a:pPr lvl="1"/>
            <a:endParaRPr lang="en-US" sz="2800" dirty="0" smtClean="0"/>
          </a:p>
          <a:p>
            <a:pPr lvl="1"/>
            <a:endParaRPr lang="en-US" sz="2800" dirty="0" smtClean="0"/>
          </a:p>
          <a:p>
            <a:pPr lvl="1"/>
            <a:endParaRPr lang="en-US" sz="2800" dirty="0" smtClean="0"/>
          </a:p>
          <a:p>
            <a:pPr lvl="1"/>
            <a:r>
              <a:rPr lang="en-US" sz="2800" dirty="0" smtClean="0"/>
              <a:t> </a:t>
            </a:r>
          </a:p>
          <a:p>
            <a:pPr marL="457200" lvl="4"/>
            <a:endParaRPr lang="en-US" sz="2800" dirty="0" smtClean="0"/>
          </a:p>
          <a:p>
            <a:pPr marL="457200" lvl="4"/>
            <a:endParaRPr lang="en-US" sz="2800" dirty="0" smtClean="0"/>
          </a:p>
          <a:p>
            <a:pPr marL="457200" lvl="4"/>
            <a:endParaRPr lang="en-US" sz="2800" dirty="0" smtClean="0"/>
          </a:p>
          <a:p>
            <a:pPr marL="457200" lvl="4"/>
            <a:endParaRPr lang="en-US" sz="2800" dirty="0" smtClean="0"/>
          </a:p>
          <a:p>
            <a:pPr marL="342900" lvl="2" indent="-342900"/>
            <a:endParaRPr lang="en-US" dirty="0" smtClean="0"/>
          </a:p>
        </p:txBody>
      </p:sp>
      <p:sp>
        <p:nvSpPr>
          <p:cNvPr id="6" name="TextBox 5"/>
          <p:cNvSpPr txBox="1"/>
          <p:nvPr/>
        </p:nvSpPr>
        <p:spPr>
          <a:xfrm>
            <a:off x="0" y="0"/>
            <a:ext cx="9144000" cy="646331"/>
          </a:xfrm>
          <a:prstGeom prst="rect">
            <a:avLst/>
          </a:prstGeom>
          <a:noFill/>
        </p:spPr>
        <p:txBody>
          <a:bodyPr wrap="square" rtlCol="0">
            <a:spAutoFit/>
          </a:bodyPr>
          <a:lstStyle/>
          <a:p>
            <a:pPr marL="0" lvl="1" algn="ctr"/>
            <a:r>
              <a:rPr lang="en-US" sz="3600" dirty="0" smtClean="0">
                <a:solidFill>
                  <a:srgbClr val="FF0000"/>
                </a:solidFill>
              </a:rPr>
              <a:t>IEEE Test Systems</a:t>
            </a:r>
          </a:p>
        </p:txBody>
      </p:sp>
      <p:sp>
        <p:nvSpPr>
          <p:cNvPr id="9" name="TextBox 8"/>
          <p:cNvSpPr txBox="1"/>
          <p:nvPr/>
        </p:nvSpPr>
        <p:spPr>
          <a:xfrm>
            <a:off x="0" y="685800"/>
            <a:ext cx="9144000" cy="3816429"/>
          </a:xfrm>
          <a:prstGeom prst="rect">
            <a:avLst/>
          </a:prstGeom>
          <a:noFill/>
        </p:spPr>
        <p:txBody>
          <a:bodyPr wrap="square" rtlCol="0">
            <a:spAutoFit/>
          </a:bodyPr>
          <a:lstStyle/>
          <a:p>
            <a:pPr lvl="1"/>
            <a:r>
              <a:rPr lang="en-US" sz="2800" dirty="0" smtClean="0"/>
              <a:t>IEEE 13 Bus System</a:t>
            </a:r>
          </a:p>
          <a:p>
            <a:pPr lvl="1"/>
            <a:endParaRPr lang="en-US" sz="2800" dirty="0" smtClean="0"/>
          </a:p>
          <a:p>
            <a:pPr lvl="1"/>
            <a:endParaRPr lang="en-US" sz="2800" dirty="0" smtClean="0"/>
          </a:p>
          <a:p>
            <a:pPr lvl="1"/>
            <a:r>
              <a:rPr lang="en-US" sz="2800" dirty="0" smtClean="0"/>
              <a:t> </a:t>
            </a:r>
          </a:p>
          <a:p>
            <a:pPr marL="457200" lvl="4"/>
            <a:endParaRPr lang="en-US" sz="2800" dirty="0" smtClean="0"/>
          </a:p>
          <a:p>
            <a:pPr marL="457200" lvl="4"/>
            <a:endParaRPr lang="en-US" sz="2800" dirty="0" smtClean="0"/>
          </a:p>
          <a:p>
            <a:pPr marL="457200" lvl="4"/>
            <a:endParaRPr lang="en-US" sz="2800" dirty="0" smtClean="0"/>
          </a:p>
          <a:p>
            <a:pPr marL="457200" lvl="4"/>
            <a:endParaRPr lang="en-US" sz="2800" dirty="0" smtClean="0"/>
          </a:p>
          <a:p>
            <a:pPr marL="342900" lvl="2" indent="-342900"/>
            <a:endParaRPr lang="en-US" dirty="0" smtClean="0"/>
          </a:p>
        </p:txBody>
      </p:sp>
      <p:sp>
        <p:nvSpPr>
          <p:cNvPr id="3" name="Slide Number Placeholder 2"/>
          <p:cNvSpPr>
            <a:spLocks noGrp="1"/>
          </p:cNvSpPr>
          <p:nvPr>
            <p:ph type="sldNum" sz="quarter" idx="12"/>
          </p:nvPr>
        </p:nvSpPr>
        <p:spPr/>
        <p:txBody>
          <a:bodyPr/>
          <a:lstStyle/>
          <a:p>
            <a:fld id="{B6F15528-21DE-4FAA-801E-634DDDAF4B2B}" type="slidenum">
              <a:rPr lang="en-US" smtClean="0"/>
              <a:pPr/>
              <a:t>265</a:t>
            </a:fld>
            <a:endParaRPr lang="en-US"/>
          </a:p>
        </p:txBody>
      </p:sp>
    </p:spTree>
    <p:extLst>
      <p:ext uri="{BB962C8B-B14F-4D97-AF65-F5344CB8AC3E}">
        <p14:creationId xmlns:p14="http://schemas.microsoft.com/office/powerpoint/2010/main" val="1192024030"/>
      </p:ext>
    </p:extLst>
  </p:cSld>
  <p:clrMapOvr>
    <a:masterClrMapping/>
  </p:clrMapOvr>
  <p:timing>
    <p:tnLst>
      <p:par>
        <p:cTn id="1" dur="indefinite" restart="never" nodeType="tmRoot"/>
      </p:par>
    </p:tnLst>
  </p:timing>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0" y="762000"/>
            <a:ext cx="9144000" cy="3816429"/>
          </a:xfrm>
          <a:prstGeom prst="rect">
            <a:avLst/>
          </a:prstGeom>
          <a:noFill/>
        </p:spPr>
        <p:txBody>
          <a:bodyPr wrap="square" rtlCol="0">
            <a:spAutoFit/>
          </a:bodyPr>
          <a:lstStyle/>
          <a:p>
            <a:pPr lvl="1"/>
            <a:endParaRPr lang="en-US" sz="2800" dirty="0" smtClean="0"/>
          </a:p>
          <a:p>
            <a:pPr lvl="1"/>
            <a:endParaRPr lang="en-US" sz="2800" dirty="0" smtClean="0"/>
          </a:p>
          <a:p>
            <a:pPr lvl="1"/>
            <a:endParaRPr lang="en-US" sz="2800" dirty="0" smtClean="0"/>
          </a:p>
          <a:p>
            <a:pPr lvl="1"/>
            <a:r>
              <a:rPr lang="en-US" sz="2800" dirty="0" smtClean="0"/>
              <a:t> </a:t>
            </a:r>
          </a:p>
          <a:p>
            <a:pPr marL="457200" lvl="4"/>
            <a:endParaRPr lang="en-US" sz="2800" dirty="0" smtClean="0"/>
          </a:p>
          <a:p>
            <a:pPr marL="457200" lvl="4"/>
            <a:endParaRPr lang="en-US" sz="2800" dirty="0" smtClean="0"/>
          </a:p>
          <a:p>
            <a:pPr marL="457200" lvl="4"/>
            <a:endParaRPr lang="en-US" sz="2800" dirty="0" smtClean="0"/>
          </a:p>
          <a:p>
            <a:pPr marL="457200" lvl="4"/>
            <a:endParaRPr lang="en-US" sz="2800" dirty="0" smtClean="0"/>
          </a:p>
          <a:p>
            <a:pPr marL="342900" lvl="2" indent="-342900"/>
            <a:endParaRPr lang="en-US" dirty="0" smtClean="0"/>
          </a:p>
        </p:txBody>
      </p:sp>
      <p:sp>
        <p:nvSpPr>
          <p:cNvPr id="6" name="TextBox 5"/>
          <p:cNvSpPr txBox="1"/>
          <p:nvPr/>
        </p:nvSpPr>
        <p:spPr>
          <a:xfrm>
            <a:off x="0" y="0"/>
            <a:ext cx="9144000" cy="646331"/>
          </a:xfrm>
          <a:prstGeom prst="rect">
            <a:avLst/>
          </a:prstGeom>
          <a:noFill/>
        </p:spPr>
        <p:txBody>
          <a:bodyPr wrap="square" rtlCol="0">
            <a:spAutoFit/>
          </a:bodyPr>
          <a:lstStyle/>
          <a:p>
            <a:pPr marL="0" lvl="1" algn="ctr"/>
            <a:r>
              <a:rPr lang="en-US" sz="3600" dirty="0" smtClean="0">
                <a:solidFill>
                  <a:srgbClr val="FF0000"/>
                </a:solidFill>
              </a:rPr>
              <a:t>IEEE Test Systems</a:t>
            </a:r>
          </a:p>
        </p:txBody>
      </p:sp>
      <p:sp>
        <p:nvSpPr>
          <p:cNvPr id="9" name="TextBox 8"/>
          <p:cNvSpPr txBox="1"/>
          <p:nvPr/>
        </p:nvSpPr>
        <p:spPr>
          <a:xfrm>
            <a:off x="0" y="685800"/>
            <a:ext cx="9144000" cy="3816429"/>
          </a:xfrm>
          <a:prstGeom prst="rect">
            <a:avLst/>
          </a:prstGeom>
          <a:noFill/>
        </p:spPr>
        <p:txBody>
          <a:bodyPr wrap="square" rtlCol="0">
            <a:spAutoFit/>
          </a:bodyPr>
          <a:lstStyle/>
          <a:p>
            <a:pPr lvl="1"/>
            <a:r>
              <a:rPr lang="en-US" sz="2800" dirty="0" smtClean="0"/>
              <a:t>IEEE 37 Bus System</a:t>
            </a:r>
          </a:p>
          <a:p>
            <a:pPr lvl="1"/>
            <a:endParaRPr lang="en-US" sz="2800" dirty="0" smtClean="0"/>
          </a:p>
          <a:p>
            <a:pPr lvl="1"/>
            <a:endParaRPr lang="en-US" sz="2800" dirty="0" smtClean="0"/>
          </a:p>
          <a:p>
            <a:pPr lvl="1"/>
            <a:r>
              <a:rPr lang="en-US" sz="2800" dirty="0" smtClean="0"/>
              <a:t> </a:t>
            </a:r>
          </a:p>
          <a:p>
            <a:pPr marL="457200" lvl="4"/>
            <a:endParaRPr lang="en-US" sz="2800" dirty="0" smtClean="0"/>
          </a:p>
          <a:p>
            <a:pPr marL="457200" lvl="4"/>
            <a:endParaRPr lang="en-US" sz="2800" dirty="0" smtClean="0"/>
          </a:p>
          <a:p>
            <a:pPr marL="457200" lvl="4"/>
            <a:endParaRPr lang="en-US" sz="2800" dirty="0" smtClean="0"/>
          </a:p>
          <a:p>
            <a:pPr marL="457200" lvl="4"/>
            <a:endParaRPr lang="en-US" sz="2800" dirty="0" smtClean="0"/>
          </a:p>
          <a:p>
            <a:pPr marL="342900" lvl="2" indent="-342900"/>
            <a:endParaRPr lang="en-US" dirty="0" smtClean="0"/>
          </a:p>
        </p:txBody>
      </p:sp>
      <p:sp>
        <p:nvSpPr>
          <p:cNvPr id="3" name="Slide Number Placeholder 2"/>
          <p:cNvSpPr>
            <a:spLocks noGrp="1"/>
          </p:cNvSpPr>
          <p:nvPr>
            <p:ph type="sldNum" sz="quarter" idx="12"/>
          </p:nvPr>
        </p:nvSpPr>
        <p:spPr/>
        <p:txBody>
          <a:bodyPr/>
          <a:lstStyle/>
          <a:p>
            <a:fld id="{B6F15528-21DE-4FAA-801E-634DDDAF4B2B}" type="slidenum">
              <a:rPr lang="en-US" smtClean="0"/>
              <a:pPr/>
              <a:t>266</a:t>
            </a:fld>
            <a:endParaRPr lang="en-US"/>
          </a:p>
        </p:txBody>
      </p:sp>
    </p:spTree>
    <p:extLst>
      <p:ext uri="{BB962C8B-B14F-4D97-AF65-F5344CB8AC3E}">
        <p14:creationId xmlns:p14="http://schemas.microsoft.com/office/powerpoint/2010/main" val="738177351"/>
      </p:ext>
    </p:extLst>
  </p:cSld>
  <p:clrMapOvr>
    <a:masterClrMapping/>
  </p:clrMapOvr>
  <p:timing>
    <p:tnLst>
      <p:par>
        <p:cTn id="1" dur="indefinite" restart="never" nodeType="tmRoot"/>
      </p:par>
    </p:tnLst>
  </p:timing>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0" y="762000"/>
            <a:ext cx="9144000" cy="3816429"/>
          </a:xfrm>
          <a:prstGeom prst="rect">
            <a:avLst/>
          </a:prstGeom>
          <a:noFill/>
        </p:spPr>
        <p:txBody>
          <a:bodyPr wrap="square" rtlCol="0">
            <a:spAutoFit/>
          </a:bodyPr>
          <a:lstStyle/>
          <a:p>
            <a:pPr lvl="1"/>
            <a:endParaRPr lang="en-US" sz="2800" dirty="0" smtClean="0"/>
          </a:p>
          <a:p>
            <a:pPr lvl="1"/>
            <a:endParaRPr lang="en-US" sz="2800" dirty="0" smtClean="0"/>
          </a:p>
          <a:p>
            <a:pPr lvl="1"/>
            <a:endParaRPr lang="en-US" sz="2800" dirty="0" smtClean="0"/>
          </a:p>
          <a:p>
            <a:pPr lvl="1"/>
            <a:r>
              <a:rPr lang="en-US" sz="2800" dirty="0" smtClean="0"/>
              <a:t> </a:t>
            </a:r>
          </a:p>
          <a:p>
            <a:pPr marL="457200" lvl="4"/>
            <a:endParaRPr lang="en-US" sz="2800" dirty="0" smtClean="0"/>
          </a:p>
          <a:p>
            <a:pPr marL="457200" lvl="4"/>
            <a:endParaRPr lang="en-US" sz="2800" dirty="0" smtClean="0"/>
          </a:p>
          <a:p>
            <a:pPr marL="457200" lvl="4"/>
            <a:endParaRPr lang="en-US" sz="2800" dirty="0" smtClean="0"/>
          </a:p>
          <a:p>
            <a:pPr marL="457200" lvl="4"/>
            <a:endParaRPr lang="en-US" sz="2800" dirty="0" smtClean="0"/>
          </a:p>
          <a:p>
            <a:pPr marL="342900" lvl="2" indent="-342900"/>
            <a:endParaRPr lang="en-US" dirty="0" smtClean="0"/>
          </a:p>
        </p:txBody>
      </p:sp>
      <p:sp>
        <p:nvSpPr>
          <p:cNvPr id="6" name="TextBox 5"/>
          <p:cNvSpPr txBox="1"/>
          <p:nvPr/>
        </p:nvSpPr>
        <p:spPr>
          <a:xfrm>
            <a:off x="0" y="0"/>
            <a:ext cx="9144000" cy="646331"/>
          </a:xfrm>
          <a:prstGeom prst="rect">
            <a:avLst/>
          </a:prstGeom>
          <a:noFill/>
        </p:spPr>
        <p:txBody>
          <a:bodyPr wrap="square" rtlCol="0">
            <a:spAutoFit/>
          </a:bodyPr>
          <a:lstStyle/>
          <a:p>
            <a:pPr marL="0" lvl="1" algn="ctr"/>
            <a:r>
              <a:rPr lang="en-US" sz="3600" dirty="0" smtClean="0">
                <a:solidFill>
                  <a:srgbClr val="FF0000"/>
                </a:solidFill>
              </a:rPr>
              <a:t>IEEE Test Systems</a:t>
            </a:r>
          </a:p>
        </p:txBody>
      </p:sp>
      <p:sp>
        <p:nvSpPr>
          <p:cNvPr id="9" name="TextBox 8"/>
          <p:cNvSpPr txBox="1"/>
          <p:nvPr/>
        </p:nvSpPr>
        <p:spPr>
          <a:xfrm>
            <a:off x="0" y="685800"/>
            <a:ext cx="9144000" cy="3816429"/>
          </a:xfrm>
          <a:prstGeom prst="rect">
            <a:avLst/>
          </a:prstGeom>
          <a:noFill/>
        </p:spPr>
        <p:txBody>
          <a:bodyPr wrap="square" rtlCol="0">
            <a:spAutoFit/>
          </a:bodyPr>
          <a:lstStyle/>
          <a:p>
            <a:pPr lvl="1"/>
            <a:r>
              <a:rPr lang="en-US" sz="2800" dirty="0" smtClean="0"/>
              <a:t>IEEE 8500 Node System</a:t>
            </a:r>
          </a:p>
          <a:p>
            <a:pPr lvl="1"/>
            <a:endParaRPr lang="en-US" sz="2800" dirty="0" smtClean="0"/>
          </a:p>
          <a:p>
            <a:pPr lvl="1"/>
            <a:endParaRPr lang="en-US" sz="2800" dirty="0" smtClean="0"/>
          </a:p>
          <a:p>
            <a:pPr lvl="1"/>
            <a:r>
              <a:rPr lang="en-US" sz="2800" dirty="0" smtClean="0"/>
              <a:t> </a:t>
            </a:r>
          </a:p>
          <a:p>
            <a:pPr marL="457200" lvl="4"/>
            <a:endParaRPr lang="en-US" sz="2800" dirty="0" smtClean="0"/>
          </a:p>
          <a:p>
            <a:pPr marL="457200" lvl="4"/>
            <a:endParaRPr lang="en-US" sz="2800" dirty="0" smtClean="0"/>
          </a:p>
          <a:p>
            <a:pPr marL="457200" lvl="4"/>
            <a:endParaRPr lang="en-US" sz="2800" dirty="0" smtClean="0"/>
          </a:p>
          <a:p>
            <a:pPr marL="457200" lvl="4"/>
            <a:endParaRPr lang="en-US" sz="2800" dirty="0" smtClean="0"/>
          </a:p>
          <a:p>
            <a:pPr marL="342900" lvl="2" indent="-342900"/>
            <a:endParaRPr lang="en-US" dirty="0" smtClean="0"/>
          </a:p>
        </p:txBody>
      </p:sp>
      <p:sp>
        <p:nvSpPr>
          <p:cNvPr id="3" name="Slide Number Placeholder 2"/>
          <p:cNvSpPr>
            <a:spLocks noGrp="1"/>
          </p:cNvSpPr>
          <p:nvPr>
            <p:ph type="sldNum" sz="quarter" idx="12"/>
          </p:nvPr>
        </p:nvSpPr>
        <p:spPr/>
        <p:txBody>
          <a:bodyPr/>
          <a:lstStyle/>
          <a:p>
            <a:fld id="{B6F15528-21DE-4FAA-801E-634DDDAF4B2B}" type="slidenum">
              <a:rPr lang="en-US" smtClean="0"/>
              <a:pPr/>
              <a:t>267</a:t>
            </a:fld>
            <a:endParaRPr lang="en-US"/>
          </a:p>
        </p:txBody>
      </p:sp>
    </p:spTree>
    <p:extLst>
      <p:ext uri="{BB962C8B-B14F-4D97-AF65-F5344CB8AC3E}">
        <p14:creationId xmlns:p14="http://schemas.microsoft.com/office/powerpoint/2010/main" val="671093324"/>
      </p:ext>
    </p:extLst>
  </p:cSld>
  <p:clrMapOvr>
    <a:masterClrMapping/>
  </p:clrMapOvr>
  <p:timing>
    <p:tnLst>
      <p:par>
        <p:cTn id="1" dur="indefinite" restart="never" nodeType="tmRoot"/>
      </p:par>
    </p:tnLst>
  </p:timing>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p:txBody>
          <a:bodyPr/>
          <a:lstStyle/>
          <a:p>
            <a:r>
              <a:rPr lang="en-US" smtClean="0"/>
              <a:t>Module 2 </a:t>
            </a:r>
            <a:r>
              <a:rPr lang="en-US" dirty="0" smtClean="0"/>
              <a:t>Concluding Comments</a:t>
            </a:r>
            <a:endParaRPr lang="en-US" dirty="0"/>
          </a:p>
        </p:txBody>
      </p:sp>
      <p:sp>
        <p:nvSpPr>
          <p:cNvPr id="43011" name="Rectangle 3"/>
          <p:cNvSpPr>
            <a:spLocks noGrp="1" noChangeArrowheads="1"/>
          </p:cNvSpPr>
          <p:nvPr>
            <p:ph type="body" idx="1"/>
          </p:nvPr>
        </p:nvSpPr>
        <p:spPr>
          <a:xfrm>
            <a:off x="379143" y="1295400"/>
            <a:ext cx="8612457" cy="4953000"/>
          </a:xfrm>
        </p:spPr>
        <p:txBody>
          <a:bodyPr>
            <a:normAutofit/>
          </a:bodyPr>
          <a:lstStyle/>
          <a:p>
            <a:pPr>
              <a:lnSpc>
                <a:spcPct val="100000"/>
              </a:lnSpc>
              <a:spcBef>
                <a:spcPts val="900"/>
              </a:spcBef>
            </a:pPr>
            <a:r>
              <a:rPr lang="en-US" sz="2200" dirty="0" smtClean="0"/>
              <a:t>1</a:t>
            </a:r>
          </a:p>
          <a:p>
            <a:pPr>
              <a:lnSpc>
                <a:spcPct val="100000"/>
              </a:lnSpc>
              <a:spcBef>
                <a:spcPts val="900"/>
              </a:spcBef>
            </a:pPr>
            <a:r>
              <a:rPr lang="en-US" sz="2200" dirty="0" smtClean="0"/>
              <a:t>2</a:t>
            </a:r>
          </a:p>
          <a:p>
            <a:pPr>
              <a:lnSpc>
                <a:spcPct val="100000"/>
              </a:lnSpc>
              <a:spcBef>
                <a:spcPts val="900"/>
              </a:spcBef>
            </a:pPr>
            <a:r>
              <a:rPr lang="en-US" sz="2200" dirty="0" smtClean="0"/>
              <a:t>3</a:t>
            </a:r>
          </a:p>
          <a:p>
            <a:pPr>
              <a:lnSpc>
                <a:spcPct val="100000"/>
              </a:lnSpc>
              <a:spcBef>
                <a:spcPts val="900"/>
              </a:spcBef>
            </a:pPr>
            <a:r>
              <a:rPr lang="en-US" sz="2200" smtClean="0"/>
              <a:t>4</a:t>
            </a:r>
          </a:p>
          <a:p>
            <a:pPr>
              <a:lnSpc>
                <a:spcPct val="100000"/>
              </a:lnSpc>
              <a:spcBef>
                <a:spcPts val="900"/>
              </a:spcBef>
            </a:pPr>
            <a:endParaRPr lang="en-US" sz="2200" dirty="0" smtClean="0"/>
          </a:p>
        </p:txBody>
      </p:sp>
      <p:sp>
        <p:nvSpPr>
          <p:cNvPr id="2" name="Slide Number Placeholder 1"/>
          <p:cNvSpPr>
            <a:spLocks noGrp="1"/>
          </p:cNvSpPr>
          <p:nvPr>
            <p:ph type="sldNum" sz="quarter" idx="12"/>
          </p:nvPr>
        </p:nvSpPr>
        <p:spPr/>
        <p:txBody>
          <a:bodyPr/>
          <a:lstStyle/>
          <a:p>
            <a:fld id="{B6F15528-21DE-4FAA-801E-634DDDAF4B2B}" type="slidenum">
              <a:rPr lang="en-US" smtClean="0"/>
              <a:pPr/>
              <a:t>268</a:t>
            </a:fld>
            <a:endParaRPr lang="en-US"/>
          </a:p>
        </p:txBody>
      </p:sp>
    </p:spTree>
    <p:extLst>
      <p:ext uri="{BB962C8B-B14F-4D97-AF65-F5344CB8AC3E}">
        <p14:creationId xmlns:p14="http://schemas.microsoft.com/office/powerpoint/2010/main" val="69080084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p:nvPr/>
        </p:nvGrpSpPr>
        <p:grpSpPr>
          <a:xfrm>
            <a:off x="381000" y="4114800"/>
            <a:ext cx="8915400" cy="1971822"/>
            <a:chOff x="228600" y="4076467"/>
            <a:chExt cx="8915400" cy="1971822"/>
          </a:xfrm>
        </p:grpSpPr>
        <mc:AlternateContent xmlns:mc="http://schemas.openxmlformats.org/markup-compatibility/2006">
          <mc:Choice xmlns:a14="http://schemas.microsoft.com/office/drawing/2010/main" Requires="a14">
            <p:sp>
              <p:nvSpPr>
                <p:cNvPr id="6" name="Rectangle 5"/>
                <p:cNvSpPr/>
                <p:nvPr/>
              </p:nvSpPr>
              <p:spPr>
                <a:xfrm>
                  <a:off x="228600" y="4538132"/>
                  <a:ext cx="8915400" cy="1510157"/>
                </a:xfrm>
                <a:prstGeom prst="rect">
                  <a:avLst/>
                </a:prstGeom>
              </p:spPr>
              <p:txBody>
                <a:bodyPr wrap="square">
                  <a:spAutoFit/>
                </a:bodyPr>
                <a:lstStyle/>
                <a:p>
                  <a:pPr algn="just"/>
                  <a:r>
                    <a:rPr lang="en-US" sz="2000" dirty="0" smtClean="0"/>
                    <a:t>	</a:t>
                  </a:r>
                  <a14:m>
                    <m:oMath xmlns:m="http://schemas.openxmlformats.org/officeDocument/2006/math">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𝑖𝑖</m:t>
                          </m:r>
                        </m:sub>
                      </m:sSub>
                      <m:r>
                        <a:rPr lang="en-US" sz="2000" i="1">
                          <a:latin typeface="Cambria Math"/>
                        </a:rPr>
                        <m:t>=</m:t>
                      </m:r>
                      <m:sSub>
                        <m:sSubPr>
                          <m:ctrlPr>
                            <a:rPr lang="en-US" sz="2000" i="1">
                              <a:latin typeface="Cambria Math"/>
                            </a:rPr>
                          </m:ctrlPr>
                        </m:sSubPr>
                        <m:e>
                          <m:r>
                            <a:rPr lang="en-US" sz="2000" i="1">
                              <a:latin typeface="Cambria Math"/>
                            </a:rPr>
                            <m:t>𝑟</m:t>
                          </m:r>
                        </m:e>
                        <m:sub>
                          <m:r>
                            <a:rPr lang="en-US" sz="2000" i="1">
                              <a:latin typeface="Cambria Math"/>
                            </a:rPr>
                            <m:t>𝑖</m:t>
                          </m:r>
                        </m:sub>
                      </m:sSub>
                      <m:r>
                        <a:rPr lang="en-US" sz="2000" i="1">
                          <a:latin typeface="Cambria Math"/>
                        </a:rPr>
                        <m:t>+0.09530+</m:t>
                      </m:r>
                      <m:r>
                        <a:rPr lang="en-US" sz="2000" i="1">
                          <a:latin typeface="Cambria Math"/>
                        </a:rPr>
                        <m:t>𝑗</m:t>
                      </m:r>
                      <m:r>
                        <a:rPr lang="en-US" sz="2000" i="1">
                          <a:latin typeface="Cambria Math"/>
                        </a:rPr>
                        <m:t>0.12134∙</m:t>
                      </m:r>
                      <m:d>
                        <m:dPr>
                          <m:ctrlPr>
                            <a:rPr lang="en-US" sz="2000" i="1">
                              <a:latin typeface="Cambria Math"/>
                            </a:rPr>
                          </m:ctrlPr>
                        </m:dPr>
                        <m:e>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𝐺𝑀𝑅</m:t>
                                      </m:r>
                                    </m:e>
                                    <m:sub>
                                      <m:r>
                                        <a:rPr lang="en-US" sz="2000" i="1">
                                          <a:latin typeface="Cambria Math"/>
                                        </a:rPr>
                                        <m:t>𝑖</m:t>
                                      </m:r>
                                    </m:sub>
                                  </m:sSub>
                                </m:den>
                              </m:f>
                            </m:e>
                          </m:func>
                          <m:r>
                            <a:rPr lang="en-US" sz="2000" i="1">
                              <a:latin typeface="Cambria Math"/>
                            </a:rPr>
                            <m:t>+7.93402</m:t>
                          </m:r>
                        </m:e>
                      </m:d>
                    </m:oMath>
                  </a14:m>
                  <a:r>
                    <a:rPr lang="en-US" sz="2000" dirty="0" smtClean="0"/>
                    <a:t>	</a:t>
                  </a:r>
                  <a:r>
                    <a:rPr lang="en-US" sz="2000" dirty="0" smtClean="0">
                      <a:latin typeface="Times New Roman" pitchFamily="18" charset="0"/>
                      <a:cs typeface="Times New Roman" pitchFamily="18" charset="0"/>
                    </a:rPr>
                    <a:t>(30)</a:t>
                  </a:r>
                </a:p>
                <a:p>
                  <a:pPr algn="just"/>
                  <a:endParaRPr lang="en-US" sz="2000" dirty="0">
                    <a:latin typeface="Times New Roman" pitchFamily="18" charset="0"/>
                    <a:cs typeface="Times New Roman" pitchFamily="18" charset="0"/>
                  </a:endParaRPr>
                </a:p>
                <a:p>
                  <a:pPr algn="just"/>
                  <a:r>
                    <a:rPr lang="en-US" sz="2000" dirty="0" smtClean="0"/>
                    <a:t>	</a:t>
                  </a:r>
                  <a14:m>
                    <m:oMath xmlns:m="http://schemas.openxmlformats.org/officeDocument/2006/math">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𝑖𝑗</m:t>
                          </m:r>
                        </m:sub>
                      </m:sSub>
                      <m:r>
                        <a:rPr lang="en-US" sz="2000" i="1">
                          <a:latin typeface="Cambria Math"/>
                        </a:rPr>
                        <m:t>=0.09530+</m:t>
                      </m:r>
                      <m:r>
                        <a:rPr lang="en-US" sz="2000" i="1">
                          <a:latin typeface="Cambria Math"/>
                        </a:rPr>
                        <m:t>𝑗</m:t>
                      </m:r>
                      <m:r>
                        <a:rPr lang="en-US" sz="2000" i="1">
                          <a:latin typeface="Cambria Math"/>
                        </a:rPr>
                        <m:t>0.12134∙</m:t>
                      </m:r>
                      <m:d>
                        <m:dPr>
                          <m:ctrlPr>
                            <a:rPr lang="en-US" sz="2000" i="1">
                              <a:latin typeface="Cambria Math"/>
                            </a:rPr>
                          </m:ctrlPr>
                        </m:dPr>
                        <m:e>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𝐷</m:t>
                                      </m:r>
                                    </m:e>
                                    <m:sub>
                                      <m:r>
                                        <a:rPr lang="en-US" sz="2000" i="1">
                                          <a:latin typeface="Cambria Math"/>
                                        </a:rPr>
                                        <m:t>𝑖𝑗</m:t>
                                      </m:r>
                                    </m:sub>
                                  </m:sSub>
                                </m:den>
                              </m:f>
                            </m:e>
                          </m:func>
                          <m:r>
                            <a:rPr lang="en-US" sz="2000" i="1">
                              <a:latin typeface="Cambria Math"/>
                            </a:rPr>
                            <m:t>+7.93402</m:t>
                          </m:r>
                        </m:e>
                      </m:d>
                    </m:oMath>
                  </a14:m>
                  <a:r>
                    <a:rPr lang="en-US" sz="2000" dirty="0" smtClean="0"/>
                    <a:t>		</a:t>
                  </a:r>
                  <a:r>
                    <a:rPr lang="en-US" sz="2000" dirty="0" smtClean="0">
                      <a:latin typeface="Times New Roman" pitchFamily="18" charset="0"/>
                      <a:cs typeface="Times New Roman" pitchFamily="18" charset="0"/>
                    </a:rPr>
                    <a:t>(31)</a:t>
                  </a:r>
                  <a:endParaRPr lang="en-US" sz="2000" dirty="0">
                    <a:latin typeface="Times New Roman" pitchFamily="18" charset="0"/>
                    <a:cs typeface="Times New Roman" pitchFamily="18" charset="0"/>
                  </a:endParaRPr>
                </a:p>
              </p:txBody>
            </p:sp>
          </mc:Choice>
          <mc:Fallback>
            <p:sp>
              <p:nvSpPr>
                <p:cNvPr id="6" name="Rectangle 5"/>
                <p:cNvSpPr>
                  <a:spLocks noRot="1" noChangeAspect="1" noMove="1" noResize="1" noEditPoints="1" noAdjustHandles="1" noChangeArrowheads="1" noChangeShapeType="1" noTextEdit="1"/>
                </p:cNvSpPr>
                <p:nvPr/>
              </p:nvSpPr>
              <p:spPr>
                <a:xfrm>
                  <a:off x="228600" y="4538132"/>
                  <a:ext cx="8915400" cy="1510157"/>
                </a:xfrm>
                <a:prstGeom prst="rect">
                  <a:avLst/>
                </a:prstGeom>
                <a:blipFill rotWithShape="1">
                  <a:blip r:embed="rId3"/>
                  <a:stretch>
                    <a:fillRect/>
                  </a:stretch>
                </a:blipFill>
              </p:spPr>
              <p:txBody>
                <a:bodyPr/>
                <a:lstStyle/>
                <a:p>
                  <a:r>
                    <a:rPr lang="en-US">
                      <a:noFill/>
                    </a:rPr>
                    <a:t> </a:t>
                  </a:r>
                </a:p>
              </p:txBody>
            </p:sp>
          </mc:Fallback>
        </mc:AlternateContent>
        <p:sp>
          <p:nvSpPr>
            <p:cNvPr id="7" name="TextBox 6"/>
            <p:cNvSpPr txBox="1"/>
            <p:nvPr/>
          </p:nvSpPr>
          <p:spPr>
            <a:xfrm>
              <a:off x="381000" y="4076467"/>
              <a:ext cx="4724400" cy="461665"/>
            </a:xfrm>
            <a:prstGeom prst="rect">
              <a:avLst/>
            </a:prstGeom>
            <a:noFill/>
          </p:spPr>
          <p:txBody>
            <a:bodyPr wrap="square" rtlCol="0">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Modified Carson’s:</a:t>
              </a:r>
              <a:endParaRPr lang="en-US" sz="2400" dirty="0">
                <a:latin typeface="Times New Roman" pitchFamily="18" charset="0"/>
                <a:cs typeface="Times New Roman" pitchFamily="18" charset="0"/>
              </a:endParaRPr>
            </a:p>
          </p:txBody>
        </p:sp>
      </p:grpSp>
      <p:grpSp>
        <p:nvGrpSpPr>
          <p:cNvPr id="10" name="Group 9"/>
          <p:cNvGrpSpPr/>
          <p:nvPr/>
        </p:nvGrpSpPr>
        <p:grpSpPr>
          <a:xfrm>
            <a:off x="381000" y="1868239"/>
            <a:ext cx="8915400" cy="1941761"/>
            <a:chOff x="228600" y="1510834"/>
            <a:chExt cx="8915400" cy="1941761"/>
          </a:xfrm>
        </p:grpSpPr>
        <mc:AlternateContent xmlns:mc="http://schemas.openxmlformats.org/markup-compatibility/2006">
          <mc:Choice xmlns:a14="http://schemas.microsoft.com/office/drawing/2010/main" Requires="a14">
            <p:sp>
              <p:nvSpPr>
                <p:cNvPr id="4" name="Rectangle 3"/>
                <p:cNvSpPr/>
                <p:nvPr/>
              </p:nvSpPr>
              <p:spPr>
                <a:xfrm>
                  <a:off x="228600" y="1942438"/>
                  <a:ext cx="8915400" cy="1510157"/>
                </a:xfrm>
                <a:prstGeom prst="rect">
                  <a:avLst/>
                </a:prstGeom>
              </p:spPr>
              <p:txBody>
                <a:bodyPr wrap="square">
                  <a:spAutoFit/>
                </a:bodyPr>
                <a:lstStyle/>
                <a:p>
                  <a:pPr algn="just"/>
                  <a:r>
                    <a:rPr lang="en-US" sz="2000" dirty="0" smtClean="0"/>
                    <a:t>	</a:t>
                  </a:r>
                  <a14:m>
                    <m:oMath xmlns:m="http://schemas.openxmlformats.org/officeDocument/2006/math">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𝑖𝑖</m:t>
                          </m:r>
                        </m:sub>
                      </m:sSub>
                      <m:r>
                        <a:rPr lang="en-US" sz="2000" i="1">
                          <a:latin typeface="Cambria Math"/>
                        </a:rPr>
                        <m:t>=</m:t>
                      </m:r>
                      <m:sSub>
                        <m:sSubPr>
                          <m:ctrlPr>
                            <a:rPr lang="en-US" sz="2000" i="1">
                              <a:latin typeface="Cambria Math"/>
                            </a:rPr>
                          </m:ctrlPr>
                        </m:sSubPr>
                        <m:e>
                          <m:r>
                            <a:rPr lang="en-US" sz="2000" i="1">
                              <a:latin typeface="Cambria Math"/>
                            </a:rPr>
                            <m:t>𝑟</m:t>
                          </m:r>
                        </m:e>
                        <m:sub>
                          <m:r>
                            <a:rPr lang="en-US" sz="2000" i="1">
                              <a:latin typeface="Cambria Math"/>
                            </a:rPr>
                            <m:t>𝑑</m:t>
                          </m:r>
                        </m:sub>
                      </m:sSub>
                      <m:r>
                        <a:rPr lang="en-US" sz="2000" i="1">
                          <a:latin typeface="Cambria Math"/>
                        </a:rPr>
                        <m:t>+</m:t>
                      </m:r>
                      <m:sSub>
                        <m:sSubPr>
                          <m:ctrlPr>
                            <a:rPr lang="en-US" sz="2000" i="1">
                              <a:latin typeface="Cambria Math"/>
                            </a:rPr>
                          </m:ctrlPr>
                        </m:sSubPr>
                        <m:e>
                          <m:r>
                            <a:rPr lang="en-US" sz="2000" i="1">
                              <a:latin typeface="Cambria Math"/>
                            </a:rPr>
                            <m:t>𝑟</m:t>
                          </m:r>
                        </m:e>
                        <m:sub>
                          <m:r>
                            <a:rPr lang="en-US" sz="2000" i="1">
                              <a:latin typeface="Cambria Math"/>
                            </a:rPr>
                            <m:t>𝑖</m:t>
                          </m:r>
                        </m:sub>
                      </m:sSub>
                      <m:r>
                        <a:rPr lang="en-US" sz="2000" i="1">
                          <a:latin typeface="Cambria Math"/>
                        </a:rPr>
                        <m:t>+</m:t>
                      </m:r>
                      <m:r>
                        <a:rPr lang="en-US" sz="2000" i="1">
                          <a:latin typeface="Cambria Math"/>
                        </a:rPr>
                        <m:t>𝑗</m:t>
                      </m:r>
                      <m:r>
                        <a:rPr lang="en-US" sz="2000" i="1">
                          <a:latin typeface="Cambria Math"/>
                        </a:rPr>
                        <m:t>0.12134∙</m:t>
                      </m:r>
                      <m:d>
                        <m:dPr>
                          <m:ctrlPr>
                            <a:rPr lang="en-US" sz="2000" i="1">
                              <a:latin typeface="Cambria Math"/>
                            </a:rPr>
                          </m:ctrlPr>
                        </m:dPr>
                        <m:e>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i="1">
                                      <a:latin typeface="Cambria Math"/>
                                    </a:rPr>
                                    <m:t>1</m:t>
                                  </m:r>
                                </m:num>
                                <m:den>
                                  <m:r>
                                    <a:rPr lang="en-US" sz="2000" i="1">
                                      <a:latin typeface="Cambria Math"/>
                                    </a:rPr>
                                    <m:t>𝐺𝑀</m:t>
                                  </m:r>
                                  <m:sSub>
                                    <m:sSubPr>
                                      <m:ctrlPr>
                                        <a:rPr lang="en-US" sz="2000" i="1">
                                          <a:latin typeface="Cambria Math"/>
                                        </a:rPr>
                                      </m:ctrlPr>
                                    </m:sSubPr>
                                    <m:e>
                                      <m:r>
                                        <a:rPr lang="en-US" sz="2000" i="1">
                                          <a:latin typeface="Cambria Math"/>
                                        </a:rPr>
                                        <m:t>𝑅</m:t>
                                      </m:r>
                                    </m:e>
                                    <m:sub>
                                      <m:r>
                                        <a:rPr lang="en-US" sz="2000" i="1">
                                          <a:latin typeface="Cambria Math"/>
                                        </a:rPr>
                                        <m:t>𝑖</m:t>
                                      </m:r>
                                    </m:sub>
                                  </m:sSub>
                                </m:den>
                              </m:f>
                            </m:e>
                          </m:func>
                          <m:r>
                            <a:rPr lang="en-US" sz="2000" i="1">
                              <a:latin typeface="Cambria Math"/>
                            </a:rPr>
                            <m:t>+</m:t>
                          </m:r>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sSub>
                                    <m:sSubPr>
                                      <m:ctrlPr>
                                        <a:rPr lang="en-US" sz="2000" i="1">
                                          <a:latin typeface="Cambria Math"/>
                                        </a:rPr>
                                      </m:ctrlPr>
                                    </m:sSubPr>
                                    <m:e>
                                      <m:r>
                                        <a:rPr lang="en-US" sz="2000" i="1">
                                          <a:latin typeface="Cambria Math"/>
                                        </a:rPr>
                                        <m:t>𝐷</m:t>
                                      </m:r>
                                    </m:e>
                                    <m:sub>
                                      <m:r>
                                        <a:rPr lang="en-US" sz="2000" i="1">
                                          <a:latin typeface="Cambria Math"/>
                                        </a:rPr>
                                        <m:t>𝑖𝑑</m:t>
                                      </m:r>
                                    </m:sub>
                                  </m:sSub>
                                  <m:r>
                                    <a:rPr lang="en-US" sz="2000" i="1">
                                      <a:latin typeface="Cambria Math"/>
                                    </a:rPr>
                                    <m:t>∙</m:t>
                                  </m:r>
                                  <m:sSub>
                                    <m:sSubPr>
                                      <m:ctrlPr>
                                        <a:rPr lang="en-US" sz="2000" i="1">
                                          <a:latin typeface="Cambria Math"/>
                                        </a:rPr>
                                      </m:ctrlPr>
                                    </m:sSubPr>
                                    <m:e>
                                      <m:r>
                                        <a:rPr lang="en-US" sz="2000" i="1">
                                          <a:latin typeface="Cambria Math"/>
                                        </a:rPr>
                                        <m:t>𝐷</m:t>
                                      </m:r>
                                    </m:e>
                                    <m:sub>
                                      <m:r>
                                        <a:rPr lang="en-US" sz="2000" i="1">
                                          <a:latin typeface="Cambria Math"/>
                                        </a:rPr>
                                        <m:t>𝑑𝑗</m:t>
                                      </m:r>
                                    </m:sub>
                                  </m:sSub>
                                </m:num>
                                <m:den>
                                  <m:r>
                                    <a:rPr lang="en-US" sz="2000" i="1">
                                      <a:latin typeface="Cambria Math"/>
                                    </a:rPr>
                                    <m:t>𝐺𝑀</m:t>
                                  </m:r>
                                  <m:sSub>
                                    <m:sSubPr>
                                      <m:ctrlPr>
                                        <a:rPr lang="en-US" sz="2000" i="1">
                                          <a:latin typeface="Cambria Math"/>
                                        </a:rPr>
                                      </m:ctrlPr>
                                    </m:sSubPr>
                                    <m:e>
                                      <m:r>
                                        <a:rPr lang="en-US" sz="2000" i="1">
                                          <a:latin typeface="Cambria Math"/>
                                        </a:rPr>
                                        <m:t>𝑅</m:t>
                                      </m:r>
                                    </m:e>
                                    <m:sub>
                                      <m:r>
                                        <a:rPr lang="en-US" sz="2000" i="1">
                                          <a:latin typeface="Cambria Math"/>
                                        </a:rPr>
                                        <m:t>𝑑</m:t>
                                      </m:r>
                                    </m:sub>
                                  </m:sSub>
                                </m:den>
                              </m:f>
                            </m:e>
                          </m:func>
                        </m:e>
                      </m:d>
                    </m:oMath>
                  </a14:m>
                  <a:r>
                    <a:rPr lang="en-US" sz="2000" dirty="0" smtClean="0"/>
                    <a:t>		</a:t>
                  </a:r>
                  <a:r>
                    <a:rPr lang="en-US" sz="2000" dirty="0" smtClean="0">
                      <a:latin typeface="Times New Roman" pitchFamily="18" charset="0"/>
                      <a:cs typeface="Times New Roman" pitchFamily="18" charset="0"/>
                    </a:rPr>
                    <a:t>(13)</a:t>
                  </a:r>
                </a:p>
                <a:p>
                  <a:pPr algn="just"/>
                  <a:endParaRPr lang="en-US" sz="2000" dirty="0">
                    <a:latin typeface="Times New Roman" pitchFamily="18" charset="0"/>
                    <a:cs typeface="Times New Roman" pitchFamily="18" charset="0"/>
                  </a:endParaRPr>
                </a:p>
                <a:p>
                  <a:pPr algn="just"/>
                  <a:r>
                    <a:rPr lang="en-US" sz="2000" dirty="0" smtClean="0"/>
                    <a:t>	</a:t>
                  </a:r>
                  <a14:m>
                    <m:oMath xmlns:m="http://schemas.openxmlformats.org/officeDocument/2006/math">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𝑖𝑗</m:t>
                          </m:r>
                        </m:sub>
                      </m:sSub>
                      <m:r>
                        <a:rPr lang="en-US" sz="2000" i="1">
                          <a:latin typeface="Cambria Math"/>
                        </a:rPr>
                        <m:t>=</m:t>
                      </m:r>
                      <m:sSub>
                        <m:sSubPr>
                          <m:ctrlPr>
                            <a:rPr lang="en-US" sz="2000" i="1">
                              <a:latin typeface="Cambria Math"/>
                            </a:rPr>
                          </m:ctrlPr>
                        </m:sSubPr>
                        <m:e>
                          <m:r>
                            <a:rPr lang="en-US" sz="2000" i="1">
                              <a:latin typeface="Cambria Math"/>
                            </a:rPr>
                            <m:t>𝑟</m:t>
                          </m:r>
                        </m:e>
                        <m:sub>
                          <m:r>
                            <a:rPr lang="en-US" sz="2000" i="1">
                              <a:latin typeface="Cambria Math"/>
                            </a:rPr>
                            <m:t>𝑑</m:t>
                          </m:r>
                        </m:sub>
                      </m:sSub>
                      <m:r>
                        <a:rPr lang="en-US" sz="2000" i="1">
                          <a:latin typeface="Cambria Math"/>
                        </a:rPr>
                        <m:t>+</m:t>
                      </m:r>
                      <m:r>
                        <a:rPr lang="en-US" sz="2000" i="1">
                          <a:latin typeface="Cambria Math"/>
                        </a:rPr>
                        <m:t>𝑗</m:t>
                      </m:r>
                      <m:r>
                        <a:rPr lang="en-US" sz="2000" i="1">
                          <a:latin typeface="Cambria Math"/>
                        </a:rPr>
                        <m:t>0.12134∙</m:t>
                      </m:r>
                      <m:d>
                        <m:dPr>
                          <m:ctrlPr>
                            <a:rPr lang="en-US" sz="2000" i="1">
                              <a:latin typeface="Cambria Math"/>
                            </a:rPr>
                          </m:ctrlPr>
                        </m:dPr>
                        <m:e>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𝐷</m:t>
                                      </m:r>
                                    </m:e>
                                    <m:sub>
                                      <m:r>
                                        <a:rPr lang="en-US" sz="2000" i="1">
                                          <a:latin typeface="Cambria Math"/>
                                        </a:rPr>
                                        <m:t>𝑖𝑗</m:t>
                                      </m:r>
                                    </m:sub>
                                  </m:sSub>
                                </m:den>
                              </m:f>
                            </m:e>
                          </m:func>
                          <m:r>
                            <a:rPr lang="en-US" sz="2000" i="1">
                              <a:latin typeface="Cambria Math"/>
                            </a:rPr>
                            <m:t>+</m:t>
                          </m:r>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sSub>
                                    <m:sSubPr>
                                      <m:ctrlPr>
                                        <a:rPr lang="en-US" sz="2000" i="1">
                                          <a:latin typeface="Cambria Math"/>
                                        </a:rPr>
                                      </m:ctrlPr>
                                    </m:sSubPr>
                                    <m:e>
                                      <m:r>
                                        <a:rPr lang="en-US" sz="2000" i="1">
                                          <a:latin typeface="Cambria Math"/>
                                        </a:rPr>
                                        <m:t>𝐷</m:t>
                                      </m:r>
                                    </m:e>
                                    <m:sub>
                                      <m:r>
                                        <a:rPr lang="en-US" sz="2000" i="1">
                                          <a:latin typeface="Cambria Math"/>
                                        </a:rPr>
                                        <m:t>𝑑𝑖</m:t>
                                      </m:r>
                                    </m:sub>
                                  </m:sSub>
                                  <m:r>
                                    <a:rPr lang="en-US" sz="2000" i="1">
                                      <a:latin typeface="Cambria Math"/>
                                    </a:rPr>
                                    <m:t>∙</m:t>
                                  </m:r>
                                  <m:sSub>
                                    <m:sSubPr>
                                      <m:ctrlPr>
                                        <a:rPr lang="en-US" sz="2000" i="1">
                                          <a:latin typeface="Cambria Math"/>
                                        </a:rPr>
                                      </m:ctrlPr>
                                    </m:sSubPr>
                                    <m:e>
                                      <m:r>
                                        <a:rPr lang="en-US" sz="2000" i="1">
                                          <a:latin typeface="Cambria Math"/>
                                        </a:rPr>
                                        <m:t>𝐷</m:t>
                                      </m:r>
                                    </m:e>
                                    <m:sub>
                                      <m:r>
                                        <a:rPr lang="en-US" sz="2000" i="1">
                                          <a:latin typeface="Cambria Math"/>
                                        </a:rPr>
                                        <m:t>𝑗𝑑</m:t>
                                      </m:r>
                                    </m:sub>
                                  </m:sSub>
                                </m:num>
                                <m:den>
                                  <m:r>
                                    <a:rPr lang="en-US" sz="2000" i="1">
                                      <a:latin typeface="Cambria Math"/>
                                    </a:rPr>
                                    <m:t>𝐺𝑀</m:t>
                                  </m:r>
                                  <m:sSub>
                                    <m:sSubPr>
                                      <m:ctrlPr>
                                        <a:rPr lang="en-US" sz="2000" i="1">
                                          <a:latin typeface="Cambria Math"/>
                                        </a:rPr>
                                      </m:ctrlPr>
                                    </m:sSubPr>
                                    <m:e>
                                      <m:r>
                                        <a:rPr lang="en-US" sz="2000" i="1">
                                          <a:latin typeface="Cambria Math"/>
                                        </a:rPr>
                                        <m:t>𝑅</m:t>
                                      </m:r>
                                    </m:e>
                                    <m:sub>
                                      <m:r>
                                        <a:rPr lang="en-US" sz="2000" i="1">
                                          <a:latin typeface="Cambria Math"/>
                                        </a:rPr>
                                        <m:t>𝑑</m:t>
                                      </m:r>
                                    </m:sub>
                                  </m:sSub>
                                </m:den>
                              </m:f>
                            </m:e>
                          </m:func>
                        </m:e>
                      </m:d>
                    </m:oMath>
                  </a14:m>
                  <a:r>
                    <a:rPr lang="en-US" sz="2000" dirty="0" smtClean="0"/>
                    <a:t>			</a:t>
                  </a:r>
                  <a:r>
                    <a:rPr lang="en-US" sz="2000" dirty="0" smtClean="0">
                      <a:latin typeface="Times New Roman" pitchFamily="18" charset="0"/>
                      <a:cs typeface="Times New Roman" pitchFamily="18" charset="0"/>
                    </a:rPr>
                    <a:t>(14)</a:t>
                  </a:r>
                  <a:endParaRPr lang="en-US" sz="2000" dirty="0">
                    <a:latin typeface="Times New Roman" pitchFamily="18" charset="0"/>
                    <a:cs typeface="Times New Roman" pitchFamily="18" charset="0"/>
                  </a:endParaRPr>
                </a:p>
              </p:txBody>
            </p:sp>
          </mc:Choice>
          <mc:Fallback>
            <p:sp>
              <p:nvSpPr>
                <p:cNvPr id="4" name="Rectangle 3"/>
                <p:cNvSpPr>
                  <a:spLocks noRot="1" noChangeAspect="1" noMove="1" noResize="1" noEditPoints="1" noAdjustHandles="1" noChangeArrowheads="1" noChangeShapeType="1" noTextEdit="1"/>
                </p:cNvSpPr>
                <p:nvPr/>
              </p:nvSpPr>
              <p:spPr>
                <a:xfrm>
                  <a:off x="228600" y="1942438"/>
                  <a:ext cx="8915400" cy="1510157"/>
                </a:xfrm>
                <a:prstGeom prst="rect">
                  <a:avLst/>
                </a:prstGeom>
                <a:blipFill rotWithShape="1">
                  <a:blip r:embed="rId4"/>
                  <a:stretch>
                    <a:fillRect/>
                  </a:stretch>
                </a:blipFill>
              </p:spPr>
              <p:txBody>
                <a:bodyPr/>
                <a:lstStyle/>
                <a:p>
                  <a:r>
                    <a:rPr lang="en-US">
                      <a:noFill/>
                    </a:rPr>
                    <a:t> </a:t>
                  </a:r>
                </a:p>
              </p:txBody>
            </p:sp>
          </mc:Fallback>
        </mc:AlternateContent>
        <p:sp>
          <p:nvSpPr>
            <p:cNvPr id="8" name="TextBox 7"/>
            <p:cNvSpPr txBox="1"/>
            <p:nvPr/>
          </p:nvSpPr>
          <p:spPr>
            <a:xfrm>
              <a:off x="381000" y="1510834"/>
              <a:ext cx="3962400" cy="461665"/>
            </a:xfrm>
            <a:prstGeom prst="rect">
              <a:avLst/>
            </a:prstGeom>
            <a:noFill/>
          </p:spPr>
          <p:txBody>
            <a:bodyPr wrap="square" rtlCol="0">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Primitive Impedance:</a:t>
              </a:r>
              <a:endParaRPr lang="en-US" sz="2400" dirty="0">
                <a:latin typeface="Times New Roman" pitchFamily="18" charset="0"/>
                <a:cs typeface="Times New Roman" pitchFamily="18" charset="0"/>
              </a:endParaRPr>
            </a:p>
          </p:txBody>
        </p:sp>
      </p:grpSp>
      <p:sp>
        <p:nvSpPr>
          <p:cNvPr id="5" name="Slide Number Placeholder 4"/>
          <p:cNvSpPr>
            <a:spLocks noGrp="1"/>
          </p:cNvSpPr>
          <p:nvPr>
            <p:ph type="sldNum" sz="quarter" idx="12"/>
          </p:nvPr>
        </p:nvSpPr>
        <p:spPr/>
        <p:txBody>
          <a:bodyPr/>
          <a:lstStyle/>
          <a:p>
            <a:fld id="{B6F15528-21DE-4FAA-801E-634DDDAF4B2B}" type="slidenum">
              <a:rPr lang="en-US" smtClean="0"/>
              <a:pPr/>
              <a:t>27</a:t>
            </a:fld>
            <a:endParaRPr lang="en-US"/>
          </a:p>
        </p:txBody>
      </p:sp>
      <p:sp>
        <p:nvSpPr>
          <p:cNvPr id="9" name="TextBox 8"/>
          <p:cNvSpPr txBox="1"/>
          <p:nvPr/>
        </p:nvSpPr>
        <p:spPr>
          <a:xfrm>
            <a:off x="0" y="304800"/>
            <a:ext cx="9144000" cy="1077218"/>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Series </a:t>
            </a:r>
            <a:r>
              <a:rPr lang="en-US" sz="3200" dirty="0" smtClean="0">
                <a:latin typeface="Times New Roman" pitchFamily="18" charset="0"/>
                <a:cs typeface="Times New Roman" pitchFamily="18" charset="0"/>
              </a:rPr>
              <a:t>Impedance </a:t>
            </a:r>
            <a:r>
              <a:rPr lang="en-US" sz="3200" dirty="0" smtClean="0">
                <a:latin typeface="Times New Roman" pitchFamily="18" charset="0"/>
                <a:cs typeface="Times New Roman" pitchFamily="18" charset="0"/>
              </a:rPr>
              <a:t>of Overhead </a:t>
            </a:r>
            <a:r>
              <a:rPr lang="en-US" sz="3200" dirty="0" smtClean="0">
                <a:latin typeface="Times New Roman" pitchFamily="18" charset="0"/>
                <a:cs typeface="Times New Roman" pitchFamily="18" charset="0"/>
              </a:rPr>
              <a:t>Lines</a:t>
            </a:r>
          </a:p>
          <a:p>
            <a:pPr marL="342900" indent="-342900" algn="ctr"/>
            <a:r>
              <a:rPr lang="en-US" sz="3200" dirty="0">
                <a:latin typeface="Times New Roman" pitchFamily="18" charset="0"/>
                <a:cs typeface="Times New Roman" pitchFamily="18" charset="0"/>
              </a:rPr>
              <a:t>Comparing</a:t>
            </a:r>
            <a:r>
              <a:rPr lang="en-US" sz="3200" b="1" dirty="0">
                <a:latin typeface="Times New Roman" pitchFamily="18" charset="0"/>
                <a:cs typeface="Times New Roman" pitchFamily="18" charset="0"/>
              </a:rPr>
              <a:t> </a:t>
            </a:r>
            <a:r>
              <a:rPr lang="en-US" sz="3200" dirty="0">
                <a:latin typeface="Times New Roman" pitchFamily="18" charset="0"/>
                <a:cs typeface="Times New Roman" pitchFamily="18" charset="0"/>
              </a:rPr>
              <a:t>Equations</a:t>
            </a:r>
          </a:p>
        </p:txBody>
      </p:sp>
    </p:spTree>
    <p:extLst>
      <p:ext uri="{BB962C8B-B14F-4D97-AF65-F5344CB8AC3E}">
        <p14:creationId xmlns:p14="http://schemas.microsoft.com/office/powerpoint/2010/main" val="290967597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1: </a:t>
            </a:r>
            <a:r>
              <a:rPr lang="en-US" dirty="0"/>
              <a:t>Overhead Lines </a:t>
            </a:r>
          </a:p>
        </p:txBody>
      </p:sp>
      <p:sp>
        <p:nvSpPr>
          <p:cNvPr id="3" name="Content Placeholder 2"/>
          <p:cNvSpPr>
            <a:spLocks noGrp="1"/>
          </p:cNvSpPr>
          <p:nvPr>
            <p:ph idx="1"/>
          </p:nvPr>
        </p:nvSpPr>
        <p:spPr/>
        <p:txBody>
          <a:bodyPr>
            <a:normAutofit fontScale="77500" lnSpcReduction="20000"/>
          </a:bodyPr>
          <a:lstStyle/>
          <a:p>
            <a:pPr>
              <a:spcAft>
                <a:spcPts val="600"/>
              </a:spcAft>
            </a:pPr>
            <a:r>
              <a:rPr lang="en-US" sz="3100" dirty="0" smtClean="0"/>
              <a:t>Series </a:t>
            </a:r>
            <a:r>
              <a:rPr lang="en-US" sz="3100" dirty="0"/>
              <a:t>impedance of Overhead Lines</a:t>
            </a:r>
          </a:p>
          <a:p>
            <a:pPr marL="971550" lvl="1" indent="-457200">
              <a:spcAft>
                <a:spcPts val="600"/>
              </a:spcAft>
            </a:pPr>
            <a:r>
              <a:rPr lang="en-US" sz="2600" dirty="0"/>
              <a:t>Transposed Three-phase Lines</a:t>
            </a:r>
          </a:p>
          <a:p>
            <a:pPr marL="971550" lvl="1" indent="-457200">
              <a:spcAft>
                <a:spcPts val="600"/>
              </a:spcAft>
            </a:pPr>
            <a:r>
              <a:rPr lang="en-US" sz="2600" dirty="0" err="1"/>
              <a:t>Untransposed</a:t>
            </a:r>
            <a:r>
              <a:rPr lang="en-US" sz="2600" dirty="0"/>
              <a:t> Distribution Lines</a:t>
            </a:r>
          </a:p>
          <a:p>
            <a:pPr marL="971550" lvl="1" indent="-457200">
              <a:spcAft>
                <a:spcPts val="600"/>
              </a:spcAft>
            </a:pPr>
            <a:r>
              <a:rPr lang="en-US" sz="2600" dirty="0"/>
              <a:t>Carson’s Equations</a:t>
            </a:r>
          </a:p>
          <a:p>
            <a:pPr marL="971550" lvl="1" indent="-457200">
              <a:spcAft>
                <a:spcPts val="600"/>
              </a:spcAft>
            </a:pPr>
            <a:r>
              <a:rPr lang="en-US" sz="2600" dirty="0"/>
              <a:t>Modified Carson’s Equations</a:t>
            </a:r>
          </a:p>
          <a:p>
            <a:pPr marL="971550" lvl="1" indent="-457200">
              <a:spcAft>
                <a:spcPts val="600"/>
              </a:spcAft>
            </a:pPr>
            <a:r>
              <a:rPr lang="en-US" sz="2600" b="1" u="sng" dirty="0"/>
              <a:t>Primitive Impedance Matrix for Overhead Lines</a:t>
            </a:r>
          </a:p>
          <a:p>
            <a:pPr marL="971550" lvl="1" indent="-457200">
              <a:spcAft>
                <a:spcPts val="600"/>
              </a:spcAft>
            </a:pPr>
            <a:r>
              <a:rPr lang="en-US" sz="2600" dirty="0"/>
              <a:t>Phase Impedance Matrix for Overhead Lines</a:t>
            </a:r>
          </a:p>
          <a:p>
            <a:pPr marL="971550" lvl="1" indent="-457200">
              <a:spcAft>
                <a:spcPts val="600"/>
              </a:spcAft>
            </a:pPr>
            <a:r>
              <a:rPr lang="en-US" sz="2600" dirty="0"/>
              <a:t>Sequence Impedances</a:t>
            </a:r>
          </a:p>
          <a:p>
            <a:pPr marL="971550" lvl="1" indent="-457200">
              <a:spcAft>
                <a:spcPts val="600"/>
              </a:spcAft>
            </a:pPr>
            <a:r>
              <a:rPr lang="en-US" sz="2600" dirty="0"/>
              <a:t>Parallel Overhead Distribution Lines</a:t>
            </a:r>
          </a:p>
          <a:p>
            <a:pPr>
              <a:spcAft>
                <a:spcPts val="600"/>
              </a:spcAft>
            </a:pPr>
            <a:r>
              <a:rPr lang="en-US" sz="3100" dirty="0"/>
              <a:t>Shunt Admittance of Overhead Parallel Lines</a:t>
            </a:r>
          </a:p>
          <a:p>
            <a:pPr>
              <a:spcAft>
                <a:spcPts val="600"/>
              </a:spcAft>
            </a:pPr>
            <a:r>
              <a:rPr lang="en-US" sz="3100" dirty="0"/>
              <a:t>General Voltage Drop </a:t>
            </a:r>
            <a:r>
              <a:rPr lang="en-US" sz="3100" dirty="0" smtClean="0"/>
              <a:t>Equation</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28</a:t>
            </a:fld>
            <a:endParaRPr lang="en-US"/>
          </a:p>
        </p:txBody>
      </p:sp>
    </p:spTree>
    <p:extLst>
      <p:ext uri="{BB962C8B-B14F-4D97-AF65-F5344CB8AC3E}">
        <p14:creationId xmlns:p14="http://schemas.microsoft.com/office/powerpoint/2010/main" val="521607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extBox 1"/>
              <p:cNvSpPr txBox="1"/>
              <p:nvPr/>
            </p:nvSpPr>
            <p:spPr>
              <a:xfrm>
                <a:off x="304800" y="1809452"/>
                <a:ext cx="8534400" cy="2000548"/>
              </a:xfrm>
              <a:prstGeom prst="rect">
                <a:avLst/>
              </a:prstGeom>
              <a:noFill/>
            </p:spPr>
            <p:txBody>
              <a:bodyPr wrap="square" rtlCol="0">
                <a:spAutoFit/>
              </a:bodyPr>
              <a:lstStyle/>
              <a:p>
                <a:pPr marL="457200" indent="-457200">
                  <a:buFont typeface="Wingdings" pitchFamily="2" charset="2"/>
                  <a:buChar char="Ø"/>
                </a:pPr>
                <a:r>
                  <a:rPr lang="en-US" sz="2400" dirty="0" smtClean="0">
                    <a:latin typeface="Times New Roman" pitchFamily="18" charset="0"/>
                    <a:cs typeface="Times New Roman" pitchFamily="18" charset="0"/>
                  </a:rPr>
                  <a:t>The </a:t>
                </a:r>
                <a:r>
                  <a:rPr lang="en-US" sz="2400" dirty="0" smtClean="0">
                    <a:latin typeface="Times New Roman" pitchFamily="18" charset="0"/>
                    <a:cs typeface="Times New Roman" pitchFamily="18" charset="0"/>
                  </a:rPr>
                  <a:t>Modified Carson’s Equations (30 &amp; 31) are used to compute the elements of the “primitive impedance matrix”. </a:t>
                </a:r>
              </a:p>
              <a:p>
                <a:pPr marL="342900" indent="-342900">
                  <a:buFont typeface="Wingdings" pitchFamily="2" charset="2"/>
                  <a:buChar char="Ø"/>
                </a:pPr>
                <a:endParaRPr lang="en-US" sz="2400" dirty="0" smtClean="0">
                  <a:latin typeface="Times New Roman" pitchFamily="18" charset="0"/>
                  <a:cs typeface="Times New Roman" pitchFamily="18" charset="0"/>
                </a:endParaRPr>
              </a:p>
              <a:p>
                <a:pPr marL="342900" indent="-342900">
                  <a:buFont typeface="Wingdings" pitchFamily="2" charset="2"/>
                  <a:buChar char="Ø"/>
                </a:pPr>
                <a:r>
                  <a:rPr lang="en-US" sz="2400" dirty="0" smtClean="0">
                    <a:latin typeface="Times New Roman" pitchFamily="18" charset="0"/>
                    <a:cs typeface="Times New Roman" pitchFamily="18" charset="0"/>
                  </a:rPr>
                  <a:t>The primitive impedance matrix for a three-phase line consisting of </a:t>
                </a:r>
                <a14:m>
                  <m:oMath xmlns:m="http://schemas.openxmlformats.org/officeDocument/2006/math">
                    <m:r>
                      <a:rPr lang="en-US" sz="2400" i="1" dirty="0" smtClean="0">
                        <a:latin typeface="Cambria Math"/>
                        <a:cs typeface="Times New Roman" pitchFamily="18" charset="0"/>
                      </a:rPr>
                      <m:t>𝑚</m:t>
                    </m:r>
                  </m:oMath>
                </a14:m>
                <a:r>
                  <a:rPr lang="en-US" sz="2400" dirty="0" smtClean="0">
                    <a:latin typeface="Times New Roman" pitchFamily="18" charset="0"/>
                    <a:cs typeface="Times New Roman" pitchFamily="18" charset="0"/>
                  </a:rPr>
                  <a:t> neutrals will be of the form:</a:t>
                </a:r>
                <a:endParaRPr lang="en-US" sz="2400" dirty="0">
                  <a:latin typeface="Times New Roman" pitchFamily="18" charset="0"/>
                  <a:cs typeface="Times New Roman" pitchFamily="18" charset="0"/>
                </a:endParaRPr>
              </a:p>
            </p:txBody>
          </p:sp>
        </mc:Choice>
        <mc:Fallback>
          <p:sp>
            <p:nvSpPr>
              <p:cNvPr id="2" name="TextBox 1"/>
              <p:cNvSpPr txBox="1">
                <a:spLocks noRot="1" noChangeAspect="1" noMove="1" noResize="1" noEditPoints="1" noAdjustHandles="1" noChangeArrowheads="1" noChangeShapeType="1" noTextEdit="1"/>
              </p:cNvSpPr>
              <p:nvPr/>
            </p:nvSpPr>
            <p:spPr>
              <a:xfrm>
                <a:off x="304800" y="1809452"/>
                <a:ext cx="8534400" cy="2000548"/>
              </a:xfrm>
              <a:prstGeom prst="rect">
                <a:avLst/>
              </a:prstGeom>
              <a:blipFill rotWithShape="1">
                <a:blip r:embed="rId3"/>
                <a:stretch>
                  <a:fillRect l="-929" t="-2439" r="-571" b="-3049"/>
                </a:stretch>
              </a:blipFill>
            </p:spPr>
            <p:txBody>
              <a:bodyPr/>
              <a:lstStyle/>
              <a:p>
                <a:r>
                  <a:rPr lang="en-US">
                    <a:noFill/>
                  </a:rPr>
                  <a:t> </a:t>
                </a:r>
              </a:p>
            </p:txBody>
          </p:sp>
        </mc:Fallback>
      </mc:AlternateContent>
      <p:grpSp>
        <p:nvGrpSpPr>
          <p:cNvPr id="16" name="Group 15"/>
          <p:cNvGrpSpPr/>
          <p:nvPr/>
        </p:nvGrpSpPr>
        <p:grpSpPr>
          <a:xfrm>
            <a:off x="609600" y="4226218"/>
            <a:ext cx="9144000" cy="1945982"/>
            <a:chOff x="762000" y="3962400"/>
            <a:chExt cx="9144000" cy="1945982"/>
          </a:xfrm>
        </p:grpSpPr>
        <mc:AlternateContent xmlns:mc="http://schemas.openxmlformats.org/markup-compatibility/2006">
          <mc:Choice xmlns:a14="http://schemas.microsoft.com/office/drawing/2010/main" Requires="a14">
            <p:sp>
              <p:nvSpPr>
                <p:cNvPr id="4" name="Rectangle 3"/>
                <p:cNvSpPr/>
                <p:nvPr/>
              </p:nvSpPr>
              <p:spPr>
                <a:xfrm>
                  <a:off x="762000" y="3962400"/>
                  <a:ext cx="9144000" cy="1945982"/>
                </a:xfrm>
                <a:prstGeom prst="rect">
                  <a:avLst/>
                </a:prstGeom>
              </p:spPr>
              <p:txBody>
                <a:bodyPr wrap="square">
                  <a:spAutoFit/>
                </a:bodyPr>
                <a:lstStyle/>
                <a:p>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𝑝𝑟𝑖𝑚𝑖𝑡𝑖𝑣𝑒</m:t>
                              </m:r>
                            </m:sub>
                          </m:sSub>
                        </m:e>
                      </m:d>
                      <m:r>
                        <a:rPr lang="en-US" sz="2000" i="1">
                          <a:latin typeface="Cambria Math"/>
                        </a:rPr>
                        <m:t>=</m:t>
                      </m:r>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𝑎𝑎</m:t>
                                    </m:r>
                                  </m:sub>
                                </m:sSub>
                              </m:e>
                            </m:m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𝑏𝑎</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𝑐𝑎</m:t>
                                          </m:r>
                                        </m:sub>
                                      </m:sSub>
                                    </m:e>
                                  </m:m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𝑛</m:t>
                                          </m:r>
                                          <m:r>
                                            <a:rPr lang="en-US" sz="2000" i="1">
                                              <a:latin typeface="Cambria Math"/>
                                            </a:rPr>
                                            <m:t>1</m:t>
                                          </m:r>
                                          <m:r>
                                            <a:rPr lang="en-US" sz="2000" i="1">
                                              <a:latin typeface="Cambria Math"/>
                                            </a:rPr>
                                            <m:t>𝑎</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𝑛</m:t>
                                                </m:r>
                                                <m:r>
                                                  <a:rPr lang="en-US" sz="2000" i="1">
                                                    <a:latin typeface="Cambria Math"/>
                                                  </a:rPr>
                                                  <m:t>2</m:t>
                                                </m:r>
                                                <m:r>
                                                  <a:rPr lang="en-US" sz="2000" i="1">
                                                    <a:latin typeface="Cambria Math"/>
                                                  </a:rPr>
                                                  <m:t>𝑎</m:t>
                                                </m:r>
                                              </m:sub>
                                            </m:sSub>
                                          </m:e>
                                        </m:m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𝑛𝑚𝑎</m:t>
                                                </m:r>
                                              </m:sub>
                                            </m:sSub>
                                          </m:e>
                                        </m:mr>
                                      </m:m>
                                    </m:e>
                                  </m:mr>
                                </m:m>
                              </m:e>
                            </m:mr>
                          </m:m>
                          <m:r>
                            <a:rPr lang="en-US" sz="2000" i="1">
                              <a:latin typeface="Cambria Math"/>
                            </a:rPr>
                            <m:t>    </m:t>
                          </m:r>
                          <m:m>
                            <m:mPr>
                              <m:mcs>
                                <m:mc>
                                  <m:mcPr>
                                    <m:count m:val="1"/>
                                    <m:mcJc m:val="center"/>
                                  </m:mcPr>
                                </m:mc>
                              </m:mcs>
                              <m:ctrlPr>
                                <a:rPr lang="en-US" sz="2000" i="1">
                                  <a:latin typeface="Cambria Math"/>
                                </a:rPr>
                              </m:ctrlPr>
                            </m:mP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𝑎𝑏</m:t>
                                    </m:r>
                                  </m:sub>
                                </m:sSub>
                              </m:e>
                            </m:m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𝑏𝑏</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𝑐𝑏</m:t>
                                          </m:r>
                                        </m:sub>
                                      </m:sSub>
                                    </m:e>
                                  </m:m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𝑛</m:t>
                                          </m:r>
                                          <m:r>
                                            <a:rPr lang="en-US" sz="2000" i="1">
                                              <a:latin typeface="Cambria Math"/>
                                            </a:rPr>
                                            <m:t>1</m:t>
                                          </m:r>
                                          <m:r>
                                            <a:rPr lang="en-US" sz="2000" i="1">
                                              <a:latin typeface="Cambria Math"/>
                                            </a:rPr>
                                            <m:t>𝑏</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𝑛</m:t>
                                                </m:r>
                                                <m:r>
                                                  <a:rPr lang="en-US" sz="2000" i="1">
                                                    <a:latin typeface="Cambria Math"/>
                                                  </a:rPr>
                                                  <m:t>2</m:t>
                                                </m:r>
                                                <m:r>
                                                  <a:rPr lang="en-US" sz="2000" i="1">
                                                    <a:latin typeface="Cambria Math"/>
                                                  </a:rPr>
                                                  <m:t>𝑏</m:t>
                                                </m:r>
                                              </m:sub>
                                            </m:sSub>
                                          </m:e>
                                        </m:m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𝑛𝑚𝑏</m:t>
                                                </m:r>
                                              </m:sub>
                                            </m:sSub>
                                          </m:e>
                                        </m:mr>
                                      </m:m>
                                    </m:e>
                                  </m:mr>
                                </m:m>
                              </m:e>
                            </m:mr>
                          </m:m>
                          <m:r>
                            <a:rPr lang="en-US" sz="2000" i="1">
                              <a:latin typeface="Cambria Math"/>
                            </a:rPr>
                            <m:t>    </m:t>
                          </m:r>
                          <m:m>
                            <m:mPr>
                              <m:mcs>
                                <m:mc>
                                  <m:mcPr>
                                    <m:count m:val="1"/>
                                    <m:mcJc m:val="center"/>
                                  </m:mcPr>
                                </m:mc>
                              </m:mcs>
                              <m:ctrlPr>
                                <a:rPr lang="en-US" sz="2000" i="1">
                                  <a:latin typeface="Cambria Math"/>
                                </a:rPr>
                              </m:ctrlPr>
                            </m:mP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𝑎𝑐</m:t>
                                    </m:r>
                                  </m:sub>
                                </m:sSub>
                              </m:e>
                            </m:m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𝑏𝑐</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𝑐𝑐</m:t>
                                          </m:r>
                                        </m:sub>
                                      </m:sSub>
                                    </m:e>
                                  </m:m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𝑛</m:t>
                                          </m:r>
                                          <m:r>
                                            <a:rPr lang="en-US" sz="2000" i="1">
                                              <a:latin typeface="Cambria Math"/>
                                            </a:rPr>
                                            <m:t>1</m:t>
                                          </m:r>
                                          <m:r>
                                            <a:rPr lang="en-US" sz="2000" i="1">
                                              <a:latin typeface="Cambria Math"/>
                                            </a:rPr>
                                            <m:t>𝑐</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𝑛</m:t>
                                                </m:r>
                                                <m:r>
                                                  <a:rPr lang="en-US" sz="2000" i="1">
                                                    <a:latin typeface="Cambria Math"/>
                                                  </a:rPr>
                                                  <m:t>2</m:t>
                                                </m:r>
                                                <m:r>
                                                  <a:rPr lang="en-US" sz="2000" i="1">
                                                    <a:latin typeface="Cambria Math"/>
                                                  </a:rPr>
                                                  <m:t>𝑐</m:t>
                                                </m:r>
                                              </m:sub>
                                            </m:sSub>
                                          </m:e>
                                        </m:m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𝑛𝑚𝑐</m:t>
                                                </m:r>
                                              </m:sub>
                                            </m:sSub>
                                          </m:e>
                                        </m:mr>
                                      </m:m>
                                    </m:e>
                                  </m:mr>
                                </m:m>
                              </m:e>
                            </m:mr>
                          </m:m>
                          <m:r>
                            <a:rPr lang="en-US" sz="2000" i="1">
                              <a:latin typeface="Cambria Math"/>
                            </a:rPr>
                            <m:t>    </m:t>
                          </m:r>
                          <m:m>
                            <m:mPr>
                              <m:mcs>
                                <m:mc>
                                  <m:mcPr>
                                    <m:count m:val="1"/>
                                    <m:mcJc m:val="center"/>
                                  </m:mcPr>
                                </m:mc>
                              </m:mcs>
                              <m:ctrlPr>
                                <a:rPr lang="en-US" sz="2000" i="1">
                                  <a:latin typeface="Cambria Math"/>
                                </a:rPr>
                              </m:ctrlPr>
                            </m:mP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𝑎𝑛</m:t>
                                    </m:r>
                                    <m:r>
                                      <a:rPr lang="en-US" sz="2000" i="1">
                                        <a:latin typeface="Cambria Math"/>
                                      </a:rPr>
                                      <m:t>1</m:t>
                                    </m:r>
                                  </m:sub>
                                </m:sSub>
                              </m:e>
                            </m:m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𝑏𝑛</m:t>
                                    </m:r>
                                    <m:r>
                                      <a:rPr lang="en-US" sz="2000" i="1">
                                        <a:latin typeface="Cambria Math"/>
                                      </a:rPr>
                                      <m:t>1</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𝑐𝑛</m:t>
                                          </m:r>
                                          <m:r>
                                            <a:rPr lang="en-US" sz="2000" i="1">
                                              <a:latin typeface="Cambria Math"/>
                                            </a:rPr>
                                            <m:t>1</m:t>
                                          </m:r>
                                        </m:sub>
                                      </m:sSub>
                                    </m:e>
                                  </m:m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𝑛</m:t>
                                          </m:r>
                                          <m:r>
                                            <a:rPr lang="en-US" sz="2000" i="1">
                                              <a:latin typeface="Cambria Math"/>
                                            </a:rPr>
                                            <m:t>1</m:t>
                                          </m:r>
                                          <m:r>
                                            <a:rPr lang="en-US" sz="2000" i="1">
                                              <a:latin typeface="Cambria Math"/>
                                            </a:rPr>
                                            <m:t>𝑛</m:t>
                                          </m:r>
                                          <m:r>
                                            <a:rPr lang="en-US" sz="2000" i="1">
                                              <a:latin typeface="Cambria Math"/>
                                            </a:rPr>
                                            <m:t>1</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𝑛</m:t>
                                                </m:r>
                                                <m:r>
                                                  <a:rPr lang="en-US" sz="2000" i="1">
                                                    <a:latin typeface="Cambria Math"/>
                                                  </a:rPr>
                                                  <m:t>2</m:t>
                                                </m:r>
                                                <m:r>
                                                  <a:rPr lang="en-US" sz="2000" i="1">
                                                    <a:latin typeface="Cambria Math"/>
                                                  </a:rPr>
                                                  <m:t>𝑛</m:t>
                                                </m:r>
                                                <m:r>
                                                  <a:rPr lang="en-US" sz="2000" i="1">
                                                    <a:latin typeface="Cambria Math"/>
                                                  </a:rPr>
                                                  <m:t>1</m:t>
                                                </m:r>
                                              </m:sub>
                                            </m:sSub>
                                          </m:e>
                                        </m:m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𝑛𝑚𝑛</m:t>
                                                </m:r>
                                                <m:r>
                                                  <a:rPr lang="en-US" sz="2000" i="1">
                                                    <a:latin typeface="Cambria Math"/>
                                                  </a:rPr>
                                                  <m:t>1</m:t>
                                                </m:r>
                                              </m:sub>
                                            </m:sSub>
                                          </m:e>
                                        </m:mr>
                                      </m:m>
                                    </m:e>
                                  </m:mr>
                                </m:m>
                              </m:e>
                            </m:mr>
                          </m:m>
                          <m:r>
                            <a:rPr lang="en-US" sz="2000" i="1">
                              <a:latin typeface="Cambria Math"/>
                            </a:rPr>
                            <m:t>    </m:t>
                          </m:r>
                          <m:m>
                            <m:mPr>
                              <m:mcs>
                                <m:mc>
                                  <m:mcPr>
                                    <m:count m:val="1"/>
                                    <m:mcJc m:val="center"/>
                                  </m:mcPr>
                                </m:mc>
                              </m:mcs>
                              <m:ctrlPr>
                                <a:rPr lang="en-US" sz="2000" i="1">
                                  <a:latin typeface="Cambria Math"/>
                                </a:rPr>
                              </m:ctrlPr>
                            </m:mP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𝑎𝑛</m:t>
                                    </m:r>
                                    <m:r>
                                      <a:rPr lang="en-US" sz="2000" i="1">
                                        <a:latin typeface="Cambria Math"/>
                                      </a:rPr>
                                      <m:t>2</m:t>
                                    </m:r>
                                  </m:sub>
                                </m:sSub>
                              </m:e>
                            </m:m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𝑏𝑛</m:t>
                                    </m:r>
                                    <m:r>
                                      <a:rPr lang="en-US" sz="2000" i="1">
                                        <a:latin typeface="Cambria Math"/>
                                      </a:rPr>
                                      <m:t>2</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𝑐𝑛</m:t>
                                          </m:r>
                                          <m:r>
                                            <a:rPr lang="en-US" sz="2000" i="1">
                                              <a:latin typeface="Cambria Math"/>
                                            </a:rPr>
                                            <m:t>2</m:t>
                                          </m:r>
                                        </m:sub>
                                      </m:sSub>
                                    </m:e>
                                  </m:m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𝑛</m:t>
                                          </m:r>
                                          <m:r>
                                            <a:rPr lang="en-US" sz="2000" i="1">
                                              <a:latin typeface="Cambria Math"/>
                                            </a:rPr>
                                            <m:t>1</m:t>
                                          </m:r>
                                          <m:r>
                                            <a:rPr lang="en-US" sz="2000" i="1">
                                              <a:latin typeface="Cambria Math"/>
                                            </a:rPr>
                                            <m:t>𝑛</m:t>
                                          </m:r>
                                          <m:r>
                                            <a:rPr lang="en-US" sz="2000" i="1">
                                              <a:latin typeface="Cambria Math"/>
                                            </a:rPr>
                                            <m:t>2</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𝑛</m:t>
                                                </m:r>
                                                <m:r>
                                                  <a:rPr lang="en-US" sz="2000" i="1">
                                                    <a:latin typeface="Cambria Math"/>
                                                  </a:rPr>
                                                  <m:t>2</m:t>
                                                </m:r>
                                                <m:r>
                                                  <a:rPr lang="en-US" sz="2000" i="1">
                                                    <a:latin typeface="Cambria Math"/>
                                                  </a:rPr>
                                                  <m:t>𝑛</m:t>
                                                </m:r>
                                                <m:r>
                                                  <a:rPr lang="en-US" sz="2000" i="1">
                                                    <a:latin typeface="Cambria Math"/>
                                                  </a:rPr>
                                                  <m:t>2</m:t>
                                                </m:r>
                                              </m:sub>
                                            </m:sSub>
                                          </m:e>
                                        </m:m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𝑛𝑚𝑛</m:t>
                                                </m:r>
                                                <m:r>
                                                  <a:rPr lang="en-US" sz="2000" i="1">
                                                    <a:latin typeface="Cambria Math"/>
                                                  </a:rPr>
                                                  <m:t>2</m:t>
                                                </m:r>
                                              </m:sub>
                                            </m:sSub>
                                          </m:e>
                                        </m:mr>
                                      </m:m>
                                    </m:e>
                                  </m:mr>
                                </m:m>
                              </m:e>
                            </m:mr>
                          </m:m>
                          <m:r>
                            <a:rPr lang="en-US" sz="2000" i="1">
                              <a:latin typeface="Cambria Math"/>
                            </a:rPr>
                            <m:t>    </m:t>
                          </m:r>
                          <m:m>
                            <m:mPr>
                              <m:mcs>
                                <m:mc>
                                  <m:mcPr>
                                    <m:count m:val="1"/>
                                    <m:mcJc m:val="center"/>
                                  </m:mcPr>
                                </m:mc>
                              </m:mcs>
                              <m:ctrlPr>
                                <a:rPr lang="en-US" sz="2000" i="1">
                                  <a:latin typeface="Cambria Math"/>
                                </a:rPr>
                              </m:ctrlPr>
                            </m:mP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𝑎𝑛𝑚</m:t>
                                    </m:r>
                                  </m:sub>
                                </m:sSub>
                              </m:e>
                            </m:m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𝑏𝑛𝑚</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𝑐𝑛𝑚</m:t>
                                          </m:r>
                                        </m:sub>
                                      </m:sSub>
                                    </m:e>
                                  </m:m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𝑛</m:t>
                                          </m:r>
                                          <m:r>
                                            <a:rPr lang="en-US" sz="2000" i="1">
                                              <a:latin typeface="Cambria Math"/>
                                            </a:rPr>
                                            <m:t>1</m:t>
                                          </m:r>
                                          <m:r>
                                            <a:rPr lang="en-US" sz="2000" i="1">
                                              <a:latin typeface="Cambria Math"/>
                                            </a:rPr>
                                            <m:t>𝑛𝑚</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𝑛</m:t>
                                                </m:r>
                                                <m:r>
                                                  <a:rPr lang="en-US" sz="2000" i="1">
                                                    <a:latin typeface="Cambria Math"/>
                                                  </a:rPr>
                                                  <m:t>2</m:t>
                                                </m:r>
                                                <m:r>
                                                  <a:rPr lang="en-US" sz="2000" i="1">
                                                    <a:latin typeface="Cambria Math"/>
                                                  </a:rPr>
                                                  <m:t>𝑛𝑚</m:t>
                                                </m:r>
                                              </m:sub>
                                            </m:sSub>
                                          </m:e>
                                        </m:m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𝑛𝑚𝑛𝑚</m:t>
                                                </m:r>
                                              </m:sub>
                                            </m:sSub>
                                          </m:e>
                                        </m:mr>
                                      </m:m>
                                    </m:e>
                                  </m:mr>
                                </m:m>
                              </m:e>
                            </m:mr>
                          </m:m>
                        </m:e>
                      </m:d>
                    </m:oMath>
                  </a14:m>
                  <a:r>
                    <a:rPr lang="en-US" sz="2000" dirty="0" smtClean="0">
                      <a:latin typeface="Times New Roman" pitchFamily="18" charset="0"/>
                      <a:cs typeface="Times New Roman" pitchFamily="18" charset="0"/>
                    </a:rPr>
                    <a:t>	  (32)</a:t>
                  </a:r>
                  <a:r>
                    <a:rPr lang="en-US" sz="2000" dirty="0" smtClean="0"/>
                    <a:t>	</a:t>
                  </a:r>
                  <a:endParaRPr lang="en-US" sz="2000" dirty="0"/>
                </a:p>
              </p:txBody>
            </p:sp>
          </mc:Choice>
          <mc:Fallback>
            <p:sp>
              <p:nvSpPr>
                <p:cNvPr id="4" name="Rectangle 3"/>
                <p:cNvSpPr>
                  <a:spLocks noRot="1" noChangeAspect="1" noMove="1" noResize="1" noEditPoints="1" noAdjustHandles="1" noChangeArrowheads="1" noChangeShapeType="1" noTextEdit="1"/>
                </p:cNvSpPr>
                <p:nvPr/>
              </p:nvSpPr>
              <p:spPr>
                <a:xfrm>
                  <a:off x="762000" y="3962400"/>
                  <a:ext cx="9144000" cy="1945982"/>
                </a:xfrm>
                <a:prstGeom prst="rect">
                  <a:avLst/>
                </a:prstGeom>
                <a:blipFill rotWithShape="1">
                  <a:blip r:embed="rId4"/>
                  <a:stretch>
                    <a:fillRect/>
                  </a:stretch>
                </a:blipFill>
              </p:spPr>
              <p:txBody>
                <a:bodyPr/>
                <a:lstStyle/>
                <a:p>
                  <a:r>
                    <a:rPr lang="en-US">
                      <a:noFill/>
                    </a:rPr>
                    <a:t> </a:t>
                  </a:r>
                </a:p>
              </p:txBody>
            </p:sp>
          </mc:Fallback>
        </mc:AlternateContent>
        <p:cxnSp>
          <p:nvCxnSpPr>
            <p:cNvPr id="8" name="Straight Connector 7"/>
            <p:cNvCxnSpPr/>
            <p:nvPr/>
          </p:nvCxnSpPr>
          <p:spPr>
            <a:xfrm>
              <a:off x="4572000" y="4114800"/>
              <a:ext cx="0" cy="167640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H="1">
              <a:off x="2514600" y="4953000"/>
              <a:ext cx="4648200" cy="0"/>
            </a:xfrm>
            <a:prstGeom prst="line">
              <a:avLst/>
            </a:prstGeom>
            <a:noFill/>
            <a:ln w="9525" cap="flat" cmpd="sng" algn="ctr">
              <a:solidFill>
                <a:sysClr val="windowText" lastClr="000000"/>
              </a:solidFill>
              <a:prstDash val="dash"/>
            </a:ln>
            <a:effectLst/>
          </p:spPr>
        </p:cxnSp>
      </p:grpSp>
      <p:sp>
        <p:nvSpPr>
          <p:cNvPr id="10" name="Rectangle 21"/>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1" name="Rectangle 22"/>
          <p:cNvSpPr>
            <a:spLocks noChangeArrowheads="1"/>
          </p:cNvSpPr>
          <p:nvPr/>
        </p:nvSpPr>
        <p:spPr bwMode="auto">
          <a:xfrm>
            <a:off x="0" y="45720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5" name="Slide Number Placeholder 4"/>
          <p:cNvSpPr>
            <a:spLocks noGrp="1"/>
          </p:cNvSpPr>
          <p:nvPr>
            <p:ph type="sldNum" sz="quarter" idx="12"/>
          </p:nvPr>
        </p:nvSpPr>
        <p:spPr/>
        <p:txBody>
          <a:bodyPr/>
          <a:lstStyle/>
          <a:p>
            <a:fld id="{B6F15528-21DE-4FAA-801E-634DDDAF4B2B}" type="slidenum">
              <a:rPr lang="en-US" smtClean="0"/>
              <a:pPr/>
              <a:t>29</a:t>
            </a:fld>
            <a:endParaRPr lang="en-US"/>
          </a:p>
        </p:txBody>
      </p:sp>
      <p:sp>
        <p:nvSpPr>
          <p:cNvPr id="12" name="TextBox 11"/>
          <p:cNvSpPr txBox="1"/>
          <p:nvPr/>
        </p:nvSpPr>
        <p:spPr>
          <a:xfrm>
            <a:off x="0" y="304800"/>
            <a:ext cx="9144000" cy="1077218"/>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Series </a:t>
            </a:r>
            <a:r>
              <a:rPr lang="en-US" sz="3200" dirty="0" smtClean="0">
                <a:latin typeface="Times New Roman" pitchFamily="18" charset="0"/>
                <a:cs typeface="Times New Roman" pitchFamily="18" charset="0"/>
              </a:rPr>
              <a:t>Impedance </a:t>
            </a:r>
            <a:r>
              <a:rPr lang="en-US" sz="3200" dirty="0" smtClean="0">
                <a:latin typeface="Times New Roman" pitchFamily="18" charset="0"/>
                <a:cs typeface="Times New Roman" pitchFamily="18" charset="0"/>
              </a:rPr>
              <a:t>of Overhead </a:t>
            </a:r>
            <a:r>
              <a:rPr lang="en-US" sz="3200" dirty="0" smtClean="0">
                <a:latin typeface="Times New Roman" pitchFamily="18" charset="0"/>
                <a:cs typeface="Times New Roman" pitchFamily="18" charset="0"/>
              </a:rPr>
              <a:t>Lines</a:t>
            </a:r>
          </a:p>
          <a:p>
            <a:pPr marL="342900" indent="-342900" algn="ctr"/>
            <a:r>
              <a:rPr lang="en-US" sz="3200" dirty="0">
                <a:latin typeface="Times New Roman" pitchFamily="18" charset="0"/>
                <a:cs typeface="Times New Roman" pitchFamily="18" charset="0"/>
              </a:rPr>
              <a:t>Primitive Impedance Matrix for Overhead Lines</a:t>
            </a:r>
          </a:p>
        </p:txBody>
      </p:sp>
    </p:spTree>
    <p:extLst>
      <p:ext uri="{BB962C8B-B14F-4D97-AF65-F5344CB8AC3E}">
        <p14:creationId xmlns:p14="http://schemas.microsoft.com/office/powerpoint/2010/main" val="1764789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1: </a:t>
            </a:r>
            <a:r>
              <a:rPr lang="en-US" dirty="0"/>
              <a:t>Overhead Lines </a:t>
            </a:r>
          </a:p>
        </p:txBody>
      </p:sp>
      <p:sp>
        <p:nvSpPr>
          <p:cNvPr id="3" name="Content Placeholder 2"/>
          <p:cNvSpPr>
            <a:spLocks noGrp="1"/>
          </p:cNvSpPr>
          <p:nvPr>
            <p:ph idx="1"/>
          </p:nvPr>
        </p:nvSpPr>
        <p:spPr/>
        <p:txBody>
          <a:bodyPr>
            <a:normAutofit fontScale="77500" lnSpcReduction="20000"/>
          </a:bodyPr>
          <a:lstStyle/>
          <a:p>
            <a:pPr>
              <a:spcAft>
                <a:spcPts val="600"/>
              </a:spcAft>
            </a:pPr>
            <a:r>
              <a:rPr lang="en-US" sz="3100" dirty="0" smtClean="0"/>
              <a:t>Series </a:t>
            </a:r>
            <a:r>
              <a:rPr lang="en-US" sz="3100" dirty="0"/>
              <a:t>I</a:t>
            </a:r>
            <a:r>
              <a:rPr lang="en-US" sz="3100" dirty="0" smtClean="0"/>
              <a:t>mpedance </a:t>
            </a:r>
            <a:r>
              <a:rPr lang="en-US" sz="3100" dirty="0"/>
              <a:t>of Overhead Lines</a:t>
            </a:r>
          </a:p>
          <a:p>
            <a:pPr marL="971550" lvl="1" indent="-457200">
              <a:spcAft>
                <a:spcPts val="600"/>
              </a:spcAft>
            </a:pPr>
            <a:r>
              <a:rPr lang="en-US" sz="2600" dirty="0"/>
              <a:t>Transposed Three-phase Lines</a:t>
            </a:r>
          </a:p>
          <a:p>
            <a:pPr marL="971550" lvl="1" indent="-457200">
              <a:spcAft>
                <a:spcPts val="600"/>
              </a:spcAft>
            </a:pPr>
            <a:r>
              <a:rPr lang="en-US" sz="2600" dirty="0" err="1"/>
              <a:t>Untransposed</a:t>
            </a:r>
            <a:r>
              <a:rPr lang="en-US" sz="2600" dirty="0"/>
              <a:t> Distribution Lines</a:t>
            </a:r>
          </a:p>
          <a:p>
            <a:pPr marL="971550" lvl="1" indent="-457200">
              <a:spcAft>
                <a:spcPts val="600"/>
              </a:spcAft>
            </a:pPr>
            <a:r>
              <a:rPr lang="en-US" sz="2600" dirty="0"/>
              <a:t>Carson’s Equations</a:t>
            </a:r>
          </a:p>
          <a:p>
            <a:pPr marL="971550" lvl="1" indent="-457200">
              <a:spcAft>
                <a:spcPts val="600"/>
              </a:spcAft>
            </a:pPr>
            <a:r>
              <a:rPr lang="en-US" sz="2600" dirty="0"/>
              <a:t>Modified Carson’s Equations</a:t>
            </a:r>
          </a:p>
          <a:p>
            <a:pPr marL="971550" lvl="1" indent="-457200">
              <a:spcAft>
                <a:spcPts val="600"/>
              </a:spcAft>
            </a:pPr>
            <a:r>
              <a:rPr lang="en-US" sz="2600" dirty="0"/>
              <a:t>Primitive Impedance Matrix for Overhead Lines</a:t>
            </a:r>
          </a:p>
          <a:p>
            <a:pPr marL="971550" lvl="1" indent="-457200">
              <a:spcAft>
                <a:spcPts val="600"/>
              </a:spcAft>
            </a:pPr>
            <a:r>
              <a:rPr lang="en-US" sz="2600" dirty="0"/>
              <a:t>Phase Impedance Matrix for Overhead Lines</a:t>
            </a:r>
          </a:p>
          <a:p>
            <a:pPr marL="971550" lvl="1" indent="-457200">
              <a:spcAft>
                <a:spcPts val="600"/>
              </a:spcAft>
            </a:pPr>
            <a:r>
              <a:rPr lang="en-US" sz="2600" dirty="0"/>
              <a:t>Sequence Impedances</a:t>
            </a:r>
          </a:p>
          <a:p>
            <a:pPr marL="971550" lvl="1" indent="-457200">
              <a:spcAft>
                <a:spcPts val="600"/>
              </a:spcAft>
            </a:pPr>
            <a:r>
              <a:rPr lang="en-US" sz="2600" dirty="0"/>
              <a:t>Parallel Overhead Distribution Lines</a:t>
            </a:r>
          </a:p>
          <a:p>
            <a:pPr>
              <a:spcAft>
                <a:spcPts val="600"/>
              </a:spcAft>
            </a:pPr>
            <a:r>
              <a:rPr lang="en-US" sz="3100" dirty="0"/>
              <a:t>Shunt Admittance of Overhead Parallel Lines</a:t>
            </a:r>
          </a:p>
          <a:p>
            <a:pPr>
              <a:spcAft>
                <a:spcPts val="600"/>
              </a:spcAft>
            </a:pPr>
            <a:r>
              <a:rPr lang="en-US" sz="3100" dirty="0"/>
              <a:t>General Voltage Drop Equation </a:t>
            </a:r>
            <a:r>
              <a:rPr lang="en-US" sz="3100" b="1" dirty="0">
                <a:solidFill>
                  <a:srgbClr val="FF0000"/>
                </a:solidFill>
              </a:rPr>
              <a:t>(examples from Kevin) </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3</a:t>
            </a:fld>
            <a:endParaRPr lang="en-US"/>
          </a:p>
        </p:txBody>
      </p:sp>
    </p:spTree>
    <p:extLst>
      <p:ext uri="{BB962C8B-B14F-4D97-AF65-F5344CB8AC3E}">
        <p14:creationId xmlns:p14="http://schemas.microsoft.com/office/powerpoint/2010/main" val="2239920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1000" y="2514600"/>
            <a:ext cx="8763000" cy="461665"/>
          </a:xfrm>
          <a:prstGeom prst="rect">
            <a:avLst/>
          </a:prstGeom>
          <a:noFill/>
        </p:spPr>
        <p:txBody>
          <a:bodyPr wrap="square" rtlCol="0">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In </a:t>
            </a:r>
            <a:r>
              <a:rPr lang="en-US" sz="2400" dirty="0" smtClean="0">
                <a:latin typeface="Times New Roman" pitchFamily="18" charset="0"/>
                <a:cs typeface="Times New Roman" pitchFamily="18" charset="0"/>
              </a:rPr>
              <a:t>partitioned form, Equation (32) becomes:</a:t>
            </a:r>
            <a:endParaRPr lang="en-US" sz="2400" dirty="0">
              <a:latin typeface="Times New Roman" pitchFamily="18" charset="0"/>
              <a:cs typeface="Times New Roman" pitchFamily="18" charset="0"/>
            </a:endParaRPr>
          </a:p>
        </p:txBody>
      </p:sp>
      <mc:AlternateContent xmlns:mc="http://schemas.openxmlformats.org/markup-compatibility/2006">
        <mc:Choice xmlns:a14="http://schemas.microsoft.com/office/drawing/2010/main" Requires="a14">
          <p:sp>
            <p:nvSpPr>
              <p:cNvPr id="4" name="Rectangle 3"/>
              <p:cNvSpPr/>
              <p:nvPr/>
            </p:nvSpPr>
            <p:spPr>
              <a:xfrm>
                <a:off x="2133600" y="3581400"/>
                <a:ext cx="6172200" cy="890565"/>
              </a:xfrm>
              <a:prstGeom prst="rect">
                <a:avLst/>
              </a:prstGeom>
            </p:spPr>
            <p:txBody>
              <a:bodyPr wrap="square">
                <a:spAutoFit/>
              </a:bodyPr>
              <a:lstStyle/>
              <a:p>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𝑝𝑟𝑖𝑚𝑖𝑡𝑖𝑣𝑒</m:t>
                            </m:r>
                          </m:sub>
                        </m:sSub>
                      </m:e>
                    </m:d>
                    <m:r>
                      <a:rPr lang="en-US" sz="2000" i="1">
                        <a:latin typeface="Cambria Math"/>
                      </a:rPr>
                      <m:t>=</m:t>
                    </m:r>
                    <m:d>
                      <m:dPr>
                        <m:begChr m:val="["/>
                        <m:endChr m:val="]"/>
                        <m:ctrlPr>
                          <a:rPr lang="en-US" sz="2000" i="1">
                            <a:latin typeface="Cambria Math"/>
                          </a:rPr>
                        </m:ctrlPr>
                      </m:dPr>
                      <m:e>
                        <m:m>
                          <m:mPr>
                            <m:mcs>
                              <m:mc>
                                <m:mcPr>
                                  <m:count m:val="2"/>
                                  <m:mcJc m:val="center"/>
                                </m:mcPr>
                              </m:mc>
                            </m:mcs>
                            <m:ctrlPr>
                              <a:rPr lang="en-US" sz="2000" i="1">
                                <a:latin typeface="Cambria Math"/>
                              </a:rPr>
                            </m:ctrlPr>
                          </m:mPr>
                          <m:mr>
                            <m:e>
                              <m:d>
                                <m:dPr>
                                  <m:begChr m:val="["/>
                                  <m:endChr m:val="]"/>
                                  <m:ctrlPr>
                                    <a:rPr lang="en-US" sz="2000" i="1">
                                      <a:latin typeface="Cambria Math"/>
                                    </a:rPr>
                                  </m:ctrlPr>
                                </m:dP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𝑖𝑗</m:t>
                                      </m:r>
                                    </m:sub>
                                  </m:sSub>
                                </m:e>
                              </m:d>
                            </m:e>
                            <m:e>
                              <m:d>
                                <m:dPr>
                                  <m:begChr m:val="["/>
                                  <m:endChr m:val="]"/>
                                  <m:ctrlPr>
                                    <a:rPr lang="en-US" sz="2000" i="1">
                                      <a:latin typeface="Cambria Math"/>
                                    </a:rPr>
                                  </m:ctrlPr>
                                </m:dP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𝑖𝑛</m:t>
                                      </m:r>
                                    </m:sub>
                                  </m:sSub>
                                </m:e>
                              </m:d>
                            </m:e>
                          </m:mr>
                          <m:mr>
                            <m:e>
                              <m:d>
                                <m:dPr>
                                  <m:begChr m:val="["/>
                                  <m:endChr m:val="]"/>
                                  <m:ctrlPr>
                                    <a:rPr lang="en-US" sz="2000" i="1">
                                      <a:latin typeface="Cambria Math"/>
                                    </a:rPr>
                                  </m:ctrlPr>
                                </m:dP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𝑛𝑗</m:t>
                                      </m:r>
                                    </m:sub>
                                  </m:sSub>
                                </m:e>
                              </m:d>
                            </m:e>
                            <m:e>
                              <m:d>
                                <m:dPr>
                                  <m:begChr m:val="["/>
                                  <m:endChr m:val="]"/>
                                  <m:ctrlPr>
                                    <a:rPr lang="en-US" sz="2000" i="1">
                                      <a:latin typeface="Cambria Math"/>
                                    </a:rPr>
                                  </m:ctrlPr>
                                </m:dP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𝑛𝑛</m:t>
                                      </m:r>
                                    </m:sub>
                                  </m:sSub>
                                </m:e>
                              </m:d>
                            </m:e>
                          </m:mr>
                        </m:m>
                      </m:e>
                    </m:d>
                  </m:oMath>
                </a14:m>
                <a:r>
                  <a:rPr lang="en-US" sz="2000" dirty="0"/>
                  <a:t>  </a:t>
                </a:r>
                <a:r>
                  <a:rPr lang="en-US" sz="2000" dirty="0" smtClean="0"/>
                  <a:t>	</a:t>
                </a:r>
                <a:r>
                  <a:rPr lang="en-US" sz="2000" dirty="0" smtClean="0"/>
                  <a:t>	</a:t>
                </a:r>
                <a:r>
                  <a:rPr lang="en-US" sz="2000" dirty="0" smtClean="0">
                    <a:latin typeface="Times New Roman" pitchFamily="18" charset="0"/>
                    <a:cs typeface="Times New Roman" pitchFamily="18" charset="0"/>
                  </a:rPr>
                  <a:t>(</a:t>
                </a:r>
                <a:r>
                  <a:rPr lang="en-US" sz="2000" dirty="0" smtClean="0">
                    <a:latin typeface="Times New Roman" pitchFamily="18" charset="0"/>
                    <a:cs typeface="Times New Roman" pitchFamily="18" charset="0"/>
                  </a:rPr>
                  <a:t>33)</a:t>
                </a:r>
                <a:endParaRPr lang="en-US" sz="2000" dirty="0">
                  <a:latin typeface="Times New Roman" pitchFamily="18" charset="0"/>
                  <a:cs typeface="Times New Roman" pitchFamily="18" charset="0"/>
                </a:endParaRPr>
              </a:p>
            </p:txBody>
          </p:sp>
        </mc:Choice>
        <mc:Fallback>
          <p:sp>
            <p:nvSpPr>
              <p:cNvPr id="4" name="Rectangle 3"/>
              <p:cNvSpPr>
                <a:spLocks noRot="1" noChangeAspect="1" noMove="1" noResize="1" noEditPoints="1" noAdjustHandles="1" noChangeArrowheads="1" noChangeShapeType="1" noTextEdit="1"/>
              </p:cNvSpPr>
              <p:nvPr/>
            </p:nvSpPr>
            <p:spPr>
              <a:xfrm>
                <a:off x="2133600" y="3581400"/>
                <a:ext cx="6172200" cy="890565"/>
              </a:xfrm>
              <a:prstGeom prst="rect">
                <a:avLst/>
              </a:prstGeom>
              <a:blipFill rotWithShape="1">
                <a:blip r:embed="rId3"/>
                <a:stretch>
                  <a:fillRect/>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B6F15528-21DE-4FAA-801E-634DDDAF4B2B}" type="slidenum">
              <a:rPr lang="en-US" smtClean="0"/>
              <a:pPr/>
              <a:t>30</a:t>
            </a:fld>
            <a:endParaRPr lang="en-US"/>
          </a:p>
        </p:txBody>
      </p:sp>
      <p:sp>
        <p:nvSpPr>
          <p:cNvPr id="6" name="TextBox 5"/>
          <p:cNvSpPr txBox="1"/>
          <p:nvPr/>
        </p:nvSpPr>
        <p:spPr>
          <a:xfrm>
            <a:off x="0" y="304800"/>
            <a:ext cx="9144000" cy="1077218"/>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Series </a:t>
            </a:r>
            <a:r>
              <a:rPr lang="en-US" sz="3200" dirty="0" smtClean="0">
                <a:latin typeface="Times New Roman" pitchFamily="18" charset="0"/>
                <a:cs typeface="Times New Roman" pitchFamily="18" charset="0"/>
              </a:rPr>
              <a:t>Impedance </a:t>
            </a:r>
            <a:r>
              <a:rPr lang="en-US" sz="3200" dirty="0" smtClean="0">
                <a:latin typeface="Times New Roman" pitchFamily="18" charset="0"/>
                <a:cs typeface="Times New Roman" pitchFamily="18" charset="0"/>
              </a:rPr>
              <a:t>of Overhead </a:t>
            </a:r>
            <a:r>
              <a:rPr lang="en-US" sz="3200" dirty="0" smtClean="0">
                <a:latin typeface="Times New Roman" pitchFamily="18" charset="0"/>
                <a:cs typeface="Times New Roman" pitchFamily="18" charset="0"/>
              </a:rPr>
              <a:t>Lines</a:t>
            </a:r>
          </a:p>
          <a:p>
            <a:pPr marL="342900" indent="-342900" algn="ctr"/>
            <a:r>
              <a:rPr lang="en-US" sz="3200" dirty="0">
                <a:latin typeface="Times New Roman" pitchFamily="18" charset="0"/>
                <a:cs typeface="Times New Roman" pitchFamily="18" charset="0"/>
              </a:rPr>
              <a:t>Primitive Impedance Matrix for Overhead Lines</a:t>
            </a:r>
          </a:p>
        </p:txBody>
      </p:sp>
    </p:spTree>
    <p:extLst>
      <p:ext uri="{BB962C8B-B14F-4D97-AF65-F5344CB8AC3E}">
        <p14:creationId xmlns:p14="http://schemas.microsoft.com/office/powerpoint/2010/main" val="258739308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1: </a:t>
            </a:r>
            <a:r>
              <a:rPr lang="en-US" dirty="0"/>
              <a:t>Overhead Lines </a:t>
            </a:r>
          </a:p>
        </p:txBody>
      </p:sp>
      <p:sp>
        <p:nvSpPr>
          <p:cNvPr id="3" name="Content Placeholder 2"/>
          <p:cNvSpPr>
            <a:spLocks noGrp="1"/>
          </p:cNvSpPr>
          <p:nvPr>
            <p:ph idx="1"/>
          </p:nvPr>
        </p:nvSpPr>
        <p:spPr/>
        <p:txBody>
          <a:bodyPr>
            <a:normAutofit fontScale="77500" lnSpcReduction="20000"/>
          </a:bodyPr>
          <a:lstStyle/>
          <a:p>
            <a:pPr>
              <a:spcAft>
                <a:spcPts val="600"/>
              </a:spcAft>
            </a:pPr>
            <a:r>
              <a:rPr lang="en-US" sz="3100" dirty="0" smtClean="0"/>
              <a:t>Series </a:t>
            </a:r>
            <a:r>
              <a:rPr lang="en-US" sz="3100" dirty="0"/>
              <a:t>impedance of Overhead Lines</a:t>
            </a:r>
          </a:p>
          <a:p>
            <a:pPr marL="971550" lvl="1" indent="-457200">
              <a:spcAft>
                <a:spcPts val="600"/>
              </a:spcAft>
            </a:pPr>
            <a:r>
              <a:rPr lang="en-US" sz="2600" dirty="0"/>
              <a:t>Transposed Three-phase Lines</a:t>
            </a:r>
          </a:p>
          <a:p>
            <a:pPr marL="971550" lvl="1" indent="-457200">
              <a:spcAft>
                <a:spcPts val="600"/>
              </a:spcAft>
            </a:pPr>
            <a:r>
              <a:rPr lang="en-US" sz="2600" dirty="0" err="1"/>
              <a:t>Untransposed</a:t>
            </a:r>
            <a:r>
              <a:rPr lang="en-US" sz="2600" dirty="0"/>
              <a:t> Distribution Lines</a:t>
            </a:r>
          </a:p>
          <a:p>
            <a:pPr marL="971550" lvl="1" indent="-457200">
              <a:spcAft>
                <a:spcPts val="600"/>
              </a:spcAft>
            </a:pPr>
            <a:r>
              <a:rPr lang="en-US" sz="2600" dirty="0"/>
              <a:t>Carson’s Equations</a:t>
            </a:r>
          </a:p>
          <a:p>
            <a:pPr marL="971550" lvl="1" indent="-457200">
              <a:spcAft>
                <a:spcPts val="600"/>
              </a:spcAft>
            </a:pPr>
            <a:r>
              <a:rPr lang="en-US" sz="2600" dirty="0"/>
              <a:t>Modified Carson’s Equations</a:t>
            </a:r>
          </a:p>
          <a:p>
            <a:pPr marL="971550" lvl="1" indent="-457200">
              <a:spcAft>
                <a:spcPts val="600"/>
              </a:spcAft>
            </a:pPr>
            <a:r>
              <a:rPr lang="en-US" sz="2600" dirty="0"/>
              <a:t>Primitive Impedance Matrix for Overhead Lines</a:t>
            </a:r>
          </a:p>
          <a:p>
            <a:pPr marL="971550" lvl="1" indent="-457200">
              <a:spcAft>
                <a:spcPts val="600"/>
              </a:spcAft>
            </a:pPr>
            <a:r>
              <a:rPr lang="en-US" sz="2600" b="1" u="sng" dirty="0"/>
              <a:t>Phase Impedance Matrix for Overhead Lines</a:t>
            </a:r>
          </a:p>
          <a:p>
            <a:pPr marL="971550" lvl="1" indent="-457200">
              <a:spcAft>
                <a:spcPts val="600"/>
              </a:spcAft>
            </a:pPr>
            <a:r>
              <a:rPr lang="en-US" sz="2600" dirty="0"/>
              <a:t>Sequence Impedances</a:t>
            </a:r>
          </a:p>
          <a:p>
            <a:pPr marL="971550" lvl="1" indent="-457200">
              <a:spcAft>
                <a:spcPts val="600"/>
              </a:spcAft>
            </a:pPr>
            <a:r>
              <a:rPr lang="en-US" sz="2600" dirty="0"/>
              <a:t>Parallel Overhead Distribution Lines</a:t>
            </a:r>
          </a:p>
          <a:p>
            <a:pPr>
              <a:spcAft>
                <a:spcPts val="600"/>
              </a:spcAft>
            </a:pPr>
            <a:r>
              <a:rPr lang="en-US" sz="3100" dirty="0"/>
              <a:t>Shunt Admittance of Overhead Parallel Lines</a:t>
            </a:r>
          </a:p>
          <a:p>
            <a:pPr>
              <a:spcAft>
                <a:spcPts val="600"/>
              </a:spcAft>
            </a:pPr>
            <a:r>
              <a:rPr lang="en-US" sz="3100" dirty="0"/>
              <a:t>General Voltage Drop </a:t>
            </a:r>
            <a:r>
              <a:rPr lang="en-US" sz="3100" dirty="0" smtClean="0"/>
              <a:t>Equation</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31</a:t>
            </a:fld>
            <a:endParaRPr lang="en-US"/>
          </a:p>
        </p:txBody>
      </p:sp>
    </p:spTree>
    <p:extLst>
      <p:ext uri="{BB962C8B-B14F-4D97-AF65-F5344CB8AC3E}">
        <p14:creationId xmlns:p14="http://schemas.microsoft.com/office/powerpoint/2010/main" val="2162607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81000" y="1676400"/>
            <a:ext cx="8305800" cy="1631216"/>
          </a:xfrm>
          <a:prstGeom prst="rect">
            <a:avLst/>
          </a:prstGeom>
        </p:spPr>
        <p:txBody>
          <a:bodyPr wrap="square">
            <a:spAutoFit/>
          </a:bodyPr>
          <a:lstStyle/>
          <a:p>
            <a:pPr marL="342900" indent="-342900" algn="just">
              <a:buFont typeface="Wingdings" pitchFamily="2" charset="2"/>
              <a:buChar char="Ø"/>
            </a:pPr>
            <a:r>
              <a:rPr lang="en-US" sz="2000" dirty="0" smtClean="0">
                <a:latin typeface="Times New Roman" pitchFamily="18" charset="0"/>
                <a:cs typeface="Times New Roman" pitchFamily="18" charset="0"/>
              </a:rPr>
              <a:t>For </a:t>
            </a:r>
            <a:r>
              <a:rPr lang="en-US" sz="2000" dirty="0" smtClean="0">
                <a:latin typeface="Times New Roman" pitchFamily="18" charset="0"/>
                <a:cs typeface="Times New Roman" pitchFamily="18" charset="0"/>
              </a:rPr>
              <a:t>most applications, the primitive impedance matrix needs to be reduced to a 3X3 “phase frame” matrix consisting of the self and mutual equivalent impedances for the three phases. Figure 5.0 shows a four-wire grounded neutral line segment</a:t>
            </a:r>
          </a:p>
          <a:p>
            <a:endParaRPr lang="en-US" sz="2000" dirty="0">
              <a:latin typeface="Times New Roman" pitchFamily="18" charset="0"/>
              <a:cs typeface="Times New Roman" pitchFamily="18" charset="0"/>
            </a:endParaRP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9631" y="3256295"/>
            <a:ext cx="6160937" cy="2996019"/>
          </a:xfrm>
          <a:prstGeom prst="rect">
            <a:avLst/>
          </a:prstGeom>
        </p:spPr>
      </p:pic>
      <p:sp>
        <p:nvSpPr>
          <p:cNvPr id="5" name="TextBox 4"/>
          <p:cNvSpPr txBox="1"/>
          <p:nvPr/>
        </p:nvSpPr>
        <p:spPr>
          <a:xfrm>
            <a:off x="6553200" y="6391870"/>
            <a:ext cx="1273029"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Figure 5.0</a:t>
            </a:r>
            <a:endParaRPr lang="en-US" sz="2000" dirty="0">
              <a:latin typeface="Times New Roman" pitchFamily="18" charset="0"/>
              <a:cs typeface="Times New Roman" pitchFamily="18" charset="0"/>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pPr/>
              <a:t>32</a:t>
            </a:fld>
            <a:endParaRPr lang="en-US"/>
          </a:p>
        </p:txBody>
      </p:sp>
      <p:sp>
        <p:nvSpPr>
          <p:cNvPr id="8" name="TextBox 7"/>
          <p:cNvSpPr txBox="1"/>
          <p:nvPr/>
        </p:nvSpPr>
        <p:spPr>
          <a:xfrm>
            <a:off x="0" y="304800"/>
            <a:ext cx="9144000" cy="1077218"/>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Series </a:t>
            </a:r>
            <a:r>
              <a:rPr lang="en-US" sz="3200" dirty="0" smtClean="0">
                <a:latin typeface="Times New Roman" pitchFamily="18" charset="0"/>
                <a:cs typeface="Times New Roman" pitchFamily="18" charset="0"/>
              </a:rPr>
              <a:t>Impedance </a:t>
            </a:r>
            <a:r>
              <a:rPr lang="en-US" sz="3200" dirty="0" smtClean="0">
                <a:latin typeface="Times New Roman" pitchFamily="18" charset="0"/>
                <a:cs typeface="Times New Roman" pitchFamily="18" charset="0"/>
              </a:rPr>
              <a:t>of Overhead </a:t>
            </a:r>
            <a:r>
              <a:rPr lang="en-US" sz="3200" dirty="0" smtClean="0">
                <a:latin typeface="Times New Roman" pitchFamily="18" charset="0"/>
                <a:cs typeface="Times New Roman" pitchFamily="18" charset="0"/>
              </a:rPr>
              <a:t>Lines</a:t>
            </a:r>
          </a:p>
          <a:p>
            <a:pPr marL="342900" indent="-342900" algn="ctr"/>
            <a:r>
              <a:rPr lang="en-US" sz="3200" dirty="0">
                <a:latin typeface="Times New Roman" pitchFamily="18" charset="0"/>
                <a:cs typeface="Times New Roman" pitchFamily="18" charset="0"/>
              </a:rPr>
              <a:t>Phase Impedance Matrix for Overhead Lines</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929103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536" y="807184"/>
            <a:ext cx="9314561" cy="707886"/>
          </a:xfrm>
          <a:prstGeom prst="rect">
            <a:avLst/>
          </a:prstGeom>
        </p:spPr>
        <p:txBody>
          <a:bodyPr wrap="square">
            <a:spAutoFit/>
          </a:bodyPr>
          <a:lstStyle/>
          <a:p>
            <a:endParaRPr lang="en-US" sz="2000" dirty="0" smtClean="0"/>
          </a:p>
          <a:p>
            <a:endParaRPr lang="en-US" sz="2000" dirty="0"/>
          </a:p>
        </p:txBody>
      </p:sp>
      <mc:AlternateContent xmlns:mc="http://schemas.openxmlformats.org/markup-compatibility/2006">
        <mc:Choice xmlns:a14="http://schemas.microsoft.com/office/drawing/2010/main" Requires="a14">
          <p:sp>
            <p:nvSpPr>
              <p:cNvPr id="5" name="Rectangle 4"/>
              <p:cNvSpPr/>
              <p:nvPr/>
            </p:nvSpPr>
            <p:spPr>
              <a:xfrm>
                <a:off x="1447800" y="5112382"/>
                <a:ext cx="7696200" cy="1517018"/>
              </a:xfrm>
              <a:prstGeom prst="rect">
                <a:avLst/>
              </a:prstGeom>
            </p:spPr>
            <p:txBody>
              <a:bodyPr wrap="square">
                <a:spAutoFit/>
              </a:bodyPr>
              <a:lstStyle/>
              <a:p>
                <a:pPr algn="ct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m:t>
                                  </m:r>
                                </m:e>
                                <m:sub>
                                  <m:r>
                                    <a:rPr lang="en-US" sz="2000" i="1">
                                      <a:latin typeface="Cambria Math"/>
                                    </a:rPr>
                                    <m:t>𝑎𝑔</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m:t>
                                        </m:r>
                                      </m:e>
                                      <m:sub>
                                        <m:r>
                                          <a:rPr lang="en-US" sz="2000" i="1">
                                            <a:latin typeface="Cambria Math"/>
                                          </a:rPr>
                                          <m:t>𝑏𝑔</m:t>
                                        </m:r>
                                      </m:sub>
                                    </m:sSub>
                                  </m:e>
                                </m:mr>
                                <m:mr>
                                  <m:e>
                                    <m:sSub>
                                      <m:sSubPr>
                                        <m:ctrlPr>
                                          <a:rPr lang="en-US" sz="2000" i="1">
                                            <a:latin typeface="Cambria Math"/>
                                          </a:rPr>
                                        </m:ctrlPr>
                                      </m:sSubPr>
                                      <m:e>
                                        <m:r>
                                          <a:rPr lang="en-US" sz="2000" i="1">
                                            <a:latin typeface="Cambria Math"/>
                                          </a:rPr>
                                          <m:t>𝑉</m:t>
                                        </m:r>
                                      </m:e>
                                      <m:sub>
                                        <m:r>
                                          <a:rPr lang="en-US" sz="2000" i="1">
                                            <a:latin typeface="Cambria Math"/>
                                          </a:rPr>
                                          <m:t>𝑐𝑔</m:t>
                                        </m:r>
                                      </m:sub>
                                    </m:sSub>
                                  </m:e>
                                </m:mr>
                                <m:mr>
                                  <m:e>
                                    <m:sSub>
                                      <m:sSubPr>
                                        <m:ctrlPr>
                                          <a:rPr lang="en-US" sz="2000" i="1">
                                            <a:latin typeface="Cambria Math"/>
                                          </a:rPr>
                                        </m:ctrlPr>
                                      </m:sSubPr>
                                      <m:e>
                                        <m:r>
                                          <a:rPr lang="en-US" sz="2000" i="1">
                                            <a:latin typeface="Cambria Math"/>
                                          </a:rPr>
                                          <m:t>𝑉</m:t>
                                        </m:r>
                                      </m:e>
                                      <m:sub>
                                        <m:r>
                                          <a:rPr lang="en-US" sz="2000" i="1">
                                            <a:latin typeface="Cambria Math"/>
                                          </a:rPr>
                                          <m:t>𝑛𝑔</m:t>
                                        </m:r>
                                      </m:sub>
                                    </m:sSub>
                                  </m:e>
                                </m:mr>
                              </m:m>
                            </m:e>
                          </m:mr>
                        </m:m>
                      </m:e>
                    </m:d>
                  </m:oMath>
                </a14:m>
                <a:r>
                  <a:rPr lang="en-US" sz="2000" dirty="0"/>
                  <a:t>  =  </a:t>
                </a: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m:t>
                                  </m:r>
                                  <m:r>
                                    <a:rPr lang="en-US" sz="2000" i="1">
                                      <a:latin typeface="Cambria Math"/>
                                    </a:rPr>
                                    <m:t>′</m:t>
                                  </m:r>
                                </m:e>
                                <m:sub>
                                  <m:r>
                                    <a:rPr lang="en-US" sz="2000" i="1">
                                      <a:latin typeface="Cambria Math"/>
                                    </a:rPr>
                                    <m:t>𝑎𝑔</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m:t>
                                        </m:r>
                                        <m:r>
                                          <a:rPr lang="en-US" sz="2000" i="1">
                                            <a:latin typeface="Cambria Math"/>
                                          </a:rPr>
                                          <m:t>′</m:t>
                                        </m:r>
                                      </m:e>
                                      <m:sub>
                                        <m:r>
                                          <a:rPr lang="en-US" sz="2000" i="1">
                                            <a:latin typeface="Cambria Math"/>
                                          </a:rPr>
                                          <m:t>𝑏𝑔</m:t>
                                        </m:r>
                                      </m:sub>
                                    </m:sSub>
                                  </m:e>
                                </m:mr>
                                <m:mr>
                                  <m:e>
                                    <m:sSub>
                                      <m:sSubPr>
                                        <m:ctrlPr>
                                          <a:rPr lang="en-US" sz="2000" i="1">
                                            <a:latin typeface="Cambria Math"/>
                                          </a:rPr>
                                        </m:ctrlPr>
                                      </m:sSubPr>
                                      <m:e>
                                        <m:r>
                                          <a:rPr lang="en-US" sz="2000" i="1">
                                            <a:latin typeface="Cambria Math"/>
                                          </a:rPr>
                                          <m:t>𝑉</m:t>
                                        </m:r>
                                        <m:r>
                                          <a:rPr lang="en-US" sz="2000" i="1">
                                            <a:latin typeface="Cambria Math"/>
                                          </a:rPr>
                                          <m:t>′</m:t>
                                        </m:r>
                                      </m:e>
                                      <m:sub>
                                        <m:r>
                                          <a:rPr lang="en-US" sz="2000" i="1">
                                            <a:latin typeface="Cambria Math"/>
                                          </a:rPr>
                                          <m:t>𝑐𝑔</m:t>
                                        </m:r>
                                      </m:sub>
                                    </m:sSub>
                                  </m:e>
                                </m:mr>
                                <m:mr>
                                  <m:e>
                                    <m:sSub>
                                      <m:sSubPr>
                                        <m:ctrlPr>
                                          <a:rPr lang="en-US" sz="2000" i="1">
                                            <a:latin typeface="Cambria Math"/>
                                          </a:rPr>
                                        </m:ctrlPr>
                                      </m:sSubPr>
                                      <m:e>
                                        <m:r>
                                          <a:rPr lang="en-US" sz="2000" i="1">
                                            <a:latin typeface="Cambria Math"/>
                                          </a:rPr>
                                          <m:t>𝑉</m:t>
                                        </m:r>
                                        <m:r>
                                          <a:rPr lang="en-US" sz="2000" i="1">
                                            <a:latin typeface="Cambria Math"/>
                                          </a:rPr>
                                          <m:t>′</m:t>
                                        </m:r>
                                      </m:e>
                                      <m:sub>
                                        <m:r>
                                          <a:rPr lang="en-US" sz="2000" i="1">
                                            <a:latin typeface="Cambria Math"/>
                                          </a:rPr>
                                          <m:t>𝑛𝑔</m:t>
                                        </m:r>
                                      </m:sub>
                                    </m:sSub>
                                  </m:e>
                                </m:mr>
                              </m:m>
                            </m:e>
                          </m:mr>
                        </m:m>
                      </m:e>
                    </m:d>
                  </m:oMath>
                </a14:m>
                <a:r>
                  <a:rPr lang="en-US" sz="2000" dirty="0"/>
                  <a:t>  +  </a:t>
                </a: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𝑎𝑎</m:t>
                                  </m:r>
                                </m:sub>
                              </m:sSub>
                              <m:r>
                                <a:rPr lang="en-US" sz="2000" i="1">
                                  <a:latin typeface="Cambria Math"/>
                                </a:rPr>
                                <m:t>   </m:t>
                              </m:r>
                            </m:e>
                          </m:m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𝑏𝑎</m:t>
                                  </m:r>
                                </m:sub>
                              </m:sSub>
                              <m:r>
                                <a:rPr lang="en-US" sz="2000" i="1">
                                  <a:latin typeface="Cambria Math"/>
                                </a:rPr>
                                <m:t>    </m:t>
                              </m:r>
                            </m:e>
                          </m:mr>
                          <m:mr>
                            <m:e>
                              <m:m>
                                <m:mPr>
                                  <m:mcs>
                                    <m:mc>
                                      <m:mcPr>
                                        <m:count m:val="1"/>
                                        <m:mcJc m:val="center"/>
                                      </m:mcPr>
                                    </m:mc>
                                  </m:mcs>
                                  <m:ctrlPr>
                                    <a:rPr lang="en-US" sz="2000" i="1">
                                      <a:latin typeface="Cambria Math"/>
                                    </a:rPr>
                                  </m:ctrlPr>
                                </m:mP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𝑐𝑎</m:t>
                                        </m:r>
                                      </m:sub>
                                    </m:sSub>
                                    <m:r>
                                      <a:rPr lang="en-US" sz="2000" i="1">
                                        <a:latin typeface="Cambria Math"/>
                                      </a:rPr>
                                      <m:t>  </m:t>
                                    </m:r>
                                  </m:e>
                                </m:m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𝑛𝑎</m:t>
                                        </m:r>
                                        <m:r>
                                          <a:rPr lang="en-US" sz="2000" i="1">
                                            <a:latin typeface="Cambria Math"/>
                                          </a:rPr>
                                          <m:t>  </m:t>
                                        </m:r>
                                      </m:sub>
                                    </m:sSub>
                                  </m:e>
                                </m:mr>
                              </m:m>
                            </m:e>
                          </m:mr>
                        </m:m>
                        <m:m>
                          <m:mPr>
                            <m:mcs>
                              <m:mc>
                                <m:mcPr>
                                  <m:count m:val="1"/>
                                  <m:mcJc m:val="center"/>
                                </m:mcPr>
                              </m:mc>
                            </m:mcs>
                            <m:ctrlPr>
                              <a:rPr lang="en-US" sz="2000" i="1">
                                <a:latin typeface="Cambria Math"/>
                              </a:rPr>
                            </m:ctrlPr>
                          </m:mP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𝑎𝑏</m:t>
                                  </m:r>
                                  <m:r>
                                    <a:rPr lang="en-US" sz="2000" i="1">
                                      <a:latin typeface="Cambria Math"/>
                                    </a:rPr>
                                    <m:t> </m:t>
                                  </m:r>
                                </m:sub>
                              </m:sSub>
                              <m:r>
                                <a:rPr lang="en-US" sz="2000" i="1">
                                  <a:latin typeface="Cambria Math"/>
                                </a:rPr>
                                <m:t>  </m:t>
                              </m:r>
                            </m:e>
                          </m:m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𝑏𝑏</m:t>
                                  </m:r>
                                </m:sub>
                              </m:sSub>
                              <m:r>
                                <a:rPr lang="en-US" sz="2000" i="1">
                                  <a:latin typeface="Cambria Math"/>
                                </a:rPr>
                                <m:t>     </m:t>
                              </m:r>
                            </m:e>
                          </m:mr>
                          <m:mr>
                            <m:e>
                              <m:m>
                                <m:mPr>
                                  <m:mcs>
                                    <m:mc>
                                      <m:mcPr>
                                        <m:count m:val="1"/>
                                        <m:mcJc m:val="center"/>
                                      </m:mcPr>
                                    </m:mc>
                                  </m:mcs>
                                  <m:ctrlPr>
                                    <a:rPr lang="en-US" sz="2000" i="1">
                                      <a:latin typeface="Cambria Math"/>
                                    </a:rPr>
                                  </m:ctrlPr>
                                </m:mP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𝑐𝑏</m:t>
                                        </m:r>
                                      </m:sub>
                                    </m:sSub>
                                  </m:e>
                                </m:m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𝑛𝑏</m:t>
                                        </m:r>
                                      </m:sub>
                                    </m:sSub>
                                  </m:e>
                                </m:mr>
                              </m:m>
                              <m:r>
                                <a:rPr lang="en-US" sz="2000" i="1">
                                  <a:latin typeface="Cambria Math"/>
                                </a:rPr>
                                <m:t>    </m:t>
                              </m:r>
                            </m:e>
                          </m:mr>
                        </m:m>
                        <m:m>
                          <m:mPr>
                            <m:mcs>
                              <m:mc>
                                <m:mcPr>
                                  <m:count m:val="1"/>
                                  <m:mcJc m:val="center"/>
                                </m:mcPr>
                              </m:mc>
                            </m:mcs>
                            <m:ctrlPr>
                              <a:rPr lang="en-US" sz="2000" i="1">
                                <a:latin typeface="Cambria Math"/>
                              </a:rPr>
                            </m:ctrlPr>
                          </m:mP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𝑎𝑐</m:t>
                                  </m:r>
                                </m:sub>
                              </m:sSub>
                            </m:e>
                          </m:m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𝑏𝑐</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𝑐𝑐</m:t>
                                        </m:r>
                                      </m:sub>
                                    </m:sSub>
                                  </m:e>
                                </m:m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𝑛𝑐</m:t>
                                        </m:r>
                                      </m:sub>
                                    </m:sSub>
                                  </m:e>
                                </m:mr>
                              </m:m>
                            </m:e>
                          </m:mr>
                        </m:m>
                        <m:r>
                          <a:rPr lang="en-US" sz="2000" i="1">
                            <a:latin typeface="Cambria Math"/>
                          </a:rPr>
                          <m:t>    </m:t>
                        </m:r>
                        <m:m>
                          <m:mPr>
                            <m:mcs>
                              <m:mc>
                                <m:mcPr>
                                  <m:count m:val="1"/>
                                  <m:mcJc m:val="center"/>
                                </m:mcPr>
                              </m:mc>
                            </m:mcs>
                            <m:ctrlPr>
                              <a:rPr lang="en-US" sz="2000" i="1">
                                <a:latin typeface="Cambria Math"/>
                              </a:rPr>
                            </m:ctrlPr>
                          </m:mPr>
                          <m:mr>
                            <m:e>
                              <m:sSub>
                                <m:sSubPr>
                                  <m:ctrlPr>
                                    <a:rPr lang="en-US" sz="2000" i="1">
                                      <a:latin typeface="Cambria Math"/>
                                    </a:rPr>
                                  </m:ctrlPr>
                                </m:sSubPr>
                                <m:e>
                                  <m:acc>
                                    <m:accPr>
                                      <m:chr m:val="̂"/>
                                      <m:ctrlPr>
                                        <a:rPr lang="en-US" sz="2000" i="1">
                                          <a:latin typeface="Cambria Math"/>
                                        </a:rPr>
                                      </m:ctrlPr>
                                    </m:accPr>
                                    <m:e>
                                      <m:r>
                                        <a:rPr lang="en-US" sz="2000" i="1">
                                          <a:latin typeface="Cambria Math"/>
                                        </a:rPr>
                                        <m:t> </m:t>
                                      </m:r>
                                      <m:r>
                                        <a:rPr lang="en-US" sz="2000" i="1">
                                          <a:latin typeface="Cambria Math"/>
                                        </a:rPr>
                                        <m:t>𝑧</m:t>
                                      </m:r>
                                    </m:e>
                                  </m:acc>
                                </m:e>
                                <m:sub>
                                  <m:r>
                                    <a:rPr lang="en-US" sz="2000" i="1">
                                      <a:latin typeface="Cambria Math"/>
                                    </a:rPr>
                                    <m:t>𝑎𝑛</m:t>
                                  </m:r>
                                </m:sub>
                              </m:sSub>
                            </m:e>
                          </m:m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𝑏𝑛</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𝑐𝑛</m:t>
                                        </m:r>
                                      </m:sub>
                                    </m:sSub>
                                  </m:e>
                                </m:m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𝑛𝑛</m:t>
                                        </m:r>
                                      </m:sub>
                                    </m:sSub>
                                  </m:e>
                                </m:mr>
                              </m:m>
                            </m:e>
                          </m:mr>
                        </m:m>
                      </m:e>
                    </m:d>
                    <m:r>
                      <a:rPr lang="en-US" sz="2000" i="1">
                        <a:latin typeface="Cambria Math"/>
                      </a:rPr>
                      <m:t> ∙</m:t>
                    </m:r>
                  </m:oMath>
                </a14:m>
                <a:r>
                  <a:rPr lang="en-US" sz="2000" dirty="0"/>
                  <a:t>  </a:t>
                </a: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𝑎</m:t>
                                  </m:r>
                                </m:sub>
                              </m:sSub>
                            </m:e>
                          </m:mr>
                          <m:mr>
                            <m:e>
                              <m:sSub>
                                <m:sSubPr>
                                  <m:ctrlPr>
                                    <a:rPr lang="en-US" sz="2000" i="1">
                                      <a:latin typeface="Cambria Math"/>
                                    </a:rPr>
                                  </m:ctrlPr>
                                </m:sSubPr>
                                <m:e>
                                  <m:r>
                                    <a:rPr lang="en-US" sz="2000" i="1">
                                      <a:latin typeface="Cambria Math"/>
                                    </a:rPr>
                                    <m:t>𝐼</m:t>
                                  </m:r>
                                </m:e>
                                <m:sub>
                                  <m:r>
                                    <a:rPr lang="en-US" sz="2000" i="1">
                                      <a:latin typeface="Cambria Math"/>
                                    </a:rPr>
                                    <m:t>𝑏</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𝑐</m:t>
                                        </m:r>
                                      </m:sub>
                                    </m:sSub>
                                  </m:e>
                                </m:mr>
                                <m:mr>
                                  <m:e>
                                    <m:sSub>
                                      <m:sSubPr>
                                        <m:ctrlPr>
                                          <a:rPr lang="en-US" sz="2000" i="1">
                                            <a:latin typeface="Cambria Math"/>
                                          </a:rPr>
                                        </m:ctrlPr>
                                      </m:sSubPr>
                                      <m:e>
                                        <m:r>
                                          <a:rPr lang="en-US" sz="2000" i="1">
                                            <a:latin typeface="Cambria Math"/>
                                          </a:rPr>
                                          <m:t>𝐼</m:t>
                                        </m:r>
                                      </m:e>
                                      <m:sub>
                                        <m:r>
                                          <a:rPr lang="en-US" sz="2000" i="1">
                                            <a:latin typeface="Cambria Math"/>
                                          </a:rPr>
                                          <m:t>𝑛</m:t>
                                        </m:r>
                                      </m:sub>
                                    </m:sSub>
                                  </m:e>
                                </m:mr>
                              </m:m>
                            </m:e>
                          </m:mr>
                        </m:m>
                      </m:e>
                    </m:d>
                  </m:oMath>
                </a14:m>
                <a:r>
                  <a:rPr lang="en-US" sz="2000" dirty="0" smtClean="0"/>
                  <a:t>		</a:t>
                </a:r>
                <a:r>
                  <a:rPr lang="en-US" sz="2000" dirty="0" smtClean="0">
                    <a:latin typeface="Times New Roman" pitchFamily="18" charset="0"/>
                    <a:cs typeface="Times New Roman" pitchFamily="18" charset="0"/>
                  </a:rPr>
                  <a:t>(34)</a:t>
                </a:r>
                <a:endParaRPr lang="en-US" sz="2000" dirty="0">
                  <a:latin typeface="Times New Roman" pitchFamily="18" charset="0"/>
                  <a:cs typeface="Times New Roman" pitchFamily="18" charset="0"/>
                </a:endParaRPr>
              </a:p>
            </p:txBody>
          </p:sp>
        </mc:Choice>
        <mc:Fallback>
          <p:sp>
            <p:nvSpPr>
              <p:cNvPr id="5" name="Rectangle 4"/>
              <p:cNvSpPr>
                <a:spLocks noRot="1" noChangeAspect="1" noMove="1" noResize="1" noEditPoints="1" noAdjustHandles="1" noChangeArrowheads="1" noChangeShapeType="1" noTextEdit="1"/>
              </p:cNvSpPr>
              <p:nvPr/>
            </p:nvSpPr>
            <p:spPr>
              <a:xfrm>
                <a:off x="1447800" y="5112382"/>
                <a:ext cx="7696200" cy="1517018"/>
              </a:xfrm>
              <a:prstGeom prst="rect">
                <a:avLst/>
              </a:prstGeom>
              <a:blipFill rotWithShape="1">
                <a:blip r:embed="rId3"/>
                <a:stretch>
                  <a:fillRect/>
                </a:stretch>
              </a:blipFill>
            </p:spPr>
            <p:txBody>
              <a:bodyPr/>
              <a:lstStyle/>
              <a:p>
                <a:r>
                  <a:rPr lang="en-US">
                    <a:noFill/>
                  </a:rPr>
                  <a:t> </a:t>
                </a:r>
              </a:p>
            </p:txBody>
          </p:sp>
        </mc:Fallback>
      </mc:AlternateContent>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49368" y="1828800"/>
            <a:ext cx="5797743" cy="2819400"/>
          </a:xfrm>
          <a:prstGeom prst="rect">
            <a:avLst/>
          </a:prstGeom>
        </p:spPr>
      </p:pic>
      <p:sp>
        <p:nvSpPr>
          <p:cNvPr id="6" name="TextBox 5"/>
          <p:cNvSpPr txBox="1"/>
          <p:nvPr/>
        </p:nvSpPr>
        <p:spPr>
          <a:xfrm>
            <a:off x="7467600" y="4142998"/>
            <a:ext cx="12954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Figure 5.0</a:t>
            </a:r>
            <a:endParaRPr lang="en-US" sz="2000" dirty="0">
              <a:latin typeface="Times New Roman" pitchFamily="18" charset="0"/>
              <a:cs typeface="Times New Roman" pitchFamily="18" charset="0"/>
            </a:endParaRPr>
          </a:p>
        </p:txBody>
      </p:sp>
      <p:sp>
        <p:nvSpPr>
          <p:cNvPr id="8" name="Slide Number Placeholder 7"/>
          <p:cNvSpPr>
            <a:spLocks noGrp="1"/>
          </p:cNvSpPr>
          <p:nvPr>
            <p:ph type="sldNum" sz="quarter" idx="12"/>
          </p:nvPr>
        </p:nvSpPr>
        <p:spPr/>
        <p:txBody>
          <a:bodyPr/>
          <a:lstStyle/>
          <a:p>
            <a:fld id="{B6F15528-21DE-4FAA-801E-634DDDAF4B2B}" type="slidenum">
              <a:rPr lang="en-US" smtClean="0"/>
              <a:pPr/>
              <a:t>33</a:t>
            </a:fld>
            <a:endParaRPr lang="en-US"/>
          </a:p>
        </p:txBody>
      </p:sp>
      <p:sp>
        <p:nvSpPr>
          <p:cNvPr id="9" name="TextBox 8"/>
          <p:cNvSpPr txBox="1"/>
          <p:nvPr/>
        </p:nvSpPr>
        <p:spPr>
          <a:xfrm>
            <a:off x="0" y="304800"/>
            <a:ext cx="9144000" cy="1077218"/>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Series </a:t>
            </a:r>
            <a:r>
              <a:rPr lang="en-US" sz="3200" dirty="0" smtClean="0">
                <a:latin typeface="Times New Roman" pitchFamily="18" charset="0"/>
                <a:cs typeface="Times New Roman" pitchFamily="18" charset="0"/>
              </a:rPr>
              <a:t>Impedance </a:t>
            </a:r>
            <a:r>
              <a:rPr lang="en-US" sz="3200" dirty="0" smtClean="0">
                <a:latin typeface="Times New Roman" pitchFamily="18" charset="0"/>
                <a:cs typeface="Times New Roman" pitchFamily="18" charset="0"/>
              </a:rPr>
              <a:t>of Overhead </a:t>
            </a:r>
            <a:r>
              <a:rPr lang="en-US" sz="3200" dirty="0" smtClean="0">
                <a:latin typeface="Times New Roman" pitchFamily="18" charset="0"/>
                <a:cs typeface="Times New Roman" pitchFamily="18" charset="0"/>
              </a:rPr>
              <a:t>Lines</a:t>
            </a:r>
          </a:p>
          <a:p>
            <a:pPr marL="342900" indent="-342900" algn="ctr"/>
            <a:r>
              <a:rPr lang="en-US" sz="3200" dirty="0">
                <a:latin typeface="Times New Roman" pitchFamily="18" charset="0"/>
                <a:cs typeface="Times New Roman" pitchFamily="18" charset="0"/>
              </a:rPr>
              <a:t>Phase Impedance Matrix for Overhead Lines</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3369173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4800" y="1756827"/>
            <a:ext cx="8382000" cy="1138773"/>
          </a:xfrm>
          <a:prstGeom prst="rect">
            <a:avLst/>
          </a:prstGeom>
          <a:noFill/>
        </p:spPr>
        <p:txBody>
          <a:bodyPr wrap="square" rtlCol="0">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One </a:t>
            </a:r>
            <a:r>
              <a:rPr lang="en-US" sz="2400" dirty="0" smtClean="0">
                <a:latin typeface="Times New Roman" pitchFamily="18" charset="0"/>
                <a:cs typeface="Times New Roman" pitchFamily="18" charset="0"/>
              </a:rPr>
              <a:t>standard method of reduction is the “Kron” reduction. The Kron reduction method applies KVL to the circuit. </a:t>
            </a:r>
            <a:endParaRPr lang="en-US" sz="2400" dirty="0" smtClean="0">
              <a:solidFill>
                <a:srgbClr val="FF0000"/>
              </a:solidFill>
              <a:latin typeface="Times New Roman" pitchFamily="18" charset="0"/>
              <a:cs typeface="Times New Roman" pitchFamily="18" charset="0"/>
            </a:endParaRPr>
          </a:p>
          <a:p>
            <a:pPr marL="342900" indent="-342900"/>
            <a:r>
              <a:rPr lang="en-US" sz="2000" dirty="0" smtClean="0">
                <a:solidFill>
                  <a:srgbClr val="FF0000"/>
                </a:solidFill>
              </a:rPr>
              <a:t>			</a:t>
            </a:r>
            <a:endParaRPr lang="en-US" sz="2000" dirty="0">
              <a:solidFill>
                <a:srgbClr val="FF0000"/>
              </a:solidFill>
            </a:endParaRPr>
          </a:p>
        </p:txBody>
      </p:sp>
      <mc:AlternateContent xmlns:mc="http://schemas.openxmlformats.org/markup-compatibility/2006">
        <mc:Choice xmlns:a14="http://schemas.microsoft.com/office/drawing/2010/main" Requires="a14">
          <p:sp>
            <p:nvSpPr>
              <p:cNvPr id="4" name="Rectangle 3"/>
              <p:cNvSpPr/>
              <p:nvPr/>
            </p:nvSpPr>
            <p:spPr>
              <a:xfrm>
                <a:off x="304800" y="2850265"/>
                <a:ext cx="8763000" cy="3321935"/>
              </a:xfrm>
              <a:prstGeom prst="rect">
                <a:avLst/>
              </a:prstGeom>
            </p:spPr>
            <p:txBody>
              <a:bodyPr wrap="square">
                <a:spAutoFit/>
              </a:bodyPr>
              <a:lstStyle/>
              <a:p>
                <a:pPr marL="342900" indent="-342900">
                  <a:spcAft>
                    <a:spcPts val="1200"/>
                  </a:spcAft>
                  <a:buFont typeface="Wingdings" pitchFamily="2" charset="2"/>
                  <a:buChar char="Ø"/>
                </a:pPr>
                <a:r>
                  <a:rPr lang="en-US" sz="2400" dirty="0" smtClean="0">
                    <a:latin typeface="Times New Roman" pitchFamily="18" charset="0"/>
                    <a:cs typeface="Times New Roman" pitchFamily="18" charset="0"/>
                  </a:rPr>
                  <a:t>In </a:t>
                </a:r>
                <a:r>
                  <a:rPr lang="en-US" sz="2400" dirty="0" smtClean="0">
                    <a:latin typeface="Times New Roman" pitchFamily="18" charset="0"/>
                    <a:cs typeface="Times New Roman" pitchFamily="18" charset="0"/>
                  </a:rPr>
                  <a:t>partitioned form, (34) becomes:       </a:t>
                </a:r>
                <a:endParaRPr lang="en-US" sz="2400" i="1" dirty="0" smtClean="0">
                  <a:latin typeface="Times New Roman" pitchFamily="18" charset="0"/>
                  <a:cs typeface="Times New Roman" pitchFamily="18" charset="0"/>
                </a:endParaRPr>
              </a:p>
              <a:p>
                <a:pPr algn="just">
                  <a:spcAft>
                    <a:spcPts val="1200"/>
                  </a:spcAft>
                </a:pPr>
                <a:r>
                  <a:rPr lang="en-US" sz="2400" dirty="0" smtClean="0"/>
                  <a:t>	</a:t>
                </a: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𝑎𝑏𝑐</m:t>
                                      </m:r>
                                    </m:sub>
                                  </m:sSub>
                                </m:e>
                              </m:d>
                            </m:e>
                          </m:mr>
                          <m:m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𝑛𝑔</m:t>
                                      </m:r>
                                    </m:sub>
                                  </m:sSub>
                                </m:e>
                              </m:d>
                            </m:e>
                          </m:mr>
                        </m:m>
                      </m:e>
                    </m:d>
                    <m:r>
                      <a:rPr lang="en-US" sz="2000" i="1">
                        <a:latin typeface="Cambria Math"/>
                      </a:rPr>
                      <m:t>=</m:t>
                    </m:r>
                    <m:d>
                      <m:dPr>
                        <m:begChr m:val="["/>
                        <m:endChr m:val="]"/>
                        <m:ctrlPr>
                          <a:rPr lang="en-US" sz="2000" i="1">
                            <a:latin typeface="Cambria Math"/>
                          </a:rPr>
                        </m:ctrlPr>
                      </m:dPr>
                      <m:e>
                        <m:m>
                          <m:mPr>
                            <m:mcs>
                              <m:mc>
                                <m:mcPr>
                                  <m:count m:val="1"/>
                                  <m:mcJc m:val="center"/>
                                </m:mcPr>
                              </m:mc>
                            </m:mcs>
                            <m:ctrlPr>
                              <a:rPr lang="en-US" sz="2000" i="1">
                                <a:latin typeface="Cambria Math"/>
                              </a:rPr>
                            </m:ctrlPr>
                          </m:mPr>
                          <m:m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r>
                                        <a:rPr lang="en-US" sz="2000" i="1">
                                          <a:latin typeface="Cambria Math"/>
                                        </a:rPr>
                                        <m:t>′</m:t>
                                      </m:r>
                                    </m:e>
                                    <m:sub>
                                      <m:r>
                                        <a:rPr lang="en-US" sz="2000" i="1">
                                          <a:latin typeface="Cambria Math"/>
                                        </a:rPr>
                                        <m:t>𝑎𝑏𝑐</m:t>
                                      </m:r>
                                    </m:sub>
                                  </m:sSub>
                                </m:e>
                              </m:d>
                            </m:e>
                          </m:mr>
                          <m:m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r>
                                        <a:rPr lang="en-US" sz="2000" i="1">
                                          <a:latin typeface="Cambria Math"/>
                                        </a:rPr>
                                        <m:t>′</m:t>
                                      </m:r>
                                    </m:e>
                                    <m:sub>
                                      <m:r>
                                        <a:rPr lang="en-US" sz="2000" i="1">
                                          <a:latin typeface="Cambria Math"/>
                                        </a:rPr>
                                        <m:t>𝑛𝑔</m:t>
                                      </m:r>
                                    </m:sub>
                                  </m:sSub>
                                </m:e>
                              </m:d>
                            </m:e>
                          </m:mr>
                        </m:m>
                      </m:e>
                    </m:d>
                    <m:r>
                      <a:rPr lang="en-US" sz="2000" i="1">
                        <a:latin typeface="Cambria Math"/>
                      </a:rPr>
                      <m:t>+</m:t>
                    </m:r>
                    <m:d>
                      <m:dPr>
                        <m:begChr m:val="["/>
                        <m:endChr m:val="]"/>
                        <m:ctrlPr>
                          <a:rPr lang="en-US" sz="2000" i="1">
                            <a:latin typeface="Cambria Math"/>
                          </a:rPr>
                        </m:ctrlPr>
                      </m:dPr>
                      <m:e>
                        <m:m>
                          <m:mPr>
                            <m:mcs>
                              <m:mc>
                                <m:mcPr>
                                  <m:count m:val="2"/>
                                  <m:mcJc m:val="center"/>
                                </m:mcPr>
                              </m:mc>
                            </m:mcs>
                            <m:ctrlPr>
                              <a:rPr lang="en-US" sz="2000" i="1">
                                <a:latin typeface="Cambria Math"/>
                              </a:rPr>
                            </m:ctrlPr>
                          </m:mPr>
                          <m:mr>
                            <m:e>
                              <m:d>
                                <m:dPr>
                                  <m:begChr m:val="["/>
                                  <m:endChr m:val="]"/>
                                  <m:ctrlPr>
                                    <a:rPr lang="en-US" sz="2000" i="1">
                                      <a:latin typeface="Cambria Math"/>
                                    </a:rPr>
                                  </m:ctrlPr>
                                </m:dP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𝑖𝑗</m:t>
                                      </m:r>
                                    </m:sub>
                                  </m:sSub>
                                </m:e>
                              </m:d>
                            </m:e>
                            <m:e>
                              <m:d>
                                <m:dPr>
                                  <m:begChr m:val="["/>
                                  <m:endChr m:val="]"/>
                                  <m:ctrlPr>
                                    <a:rPr lang="en-US" sz="2000" i="1">
                                      <a:latin typeface="Cambria Math"/>
                                    </a:rPr>
                                  </m:ctrlPr>
                                </m:dP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𝑖𝑛</m:t>
                                      </m:r>
                                    </m:sub>
                                  </m:sSub>
                                </m:e>
                              </m:d>
                            </m:e>
                          </m:mr>
                          <m:mr>
                            <m:e>
                              <m:d>
                                <m:dPr>
                                  <m:begChr m:val="["/>
                                  <m:endChr m:val="]"/>
                                  <m:ctrlPr>
                                    <a:rPr lang="en-US" sz="2000" i="1">
                                      <a:latin typeface="Cambria Math"/>
                                    </a:rPr>
                                  </m:ctrlPr>
                                </m:dP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𝑛</m:t>
                                      </m:r>
                                      <m:r>
                                        <a:rPr lang="en-US" sz="2000" b="0" i="1" smtClean="0">
                                          <a:latin typeface="Cambria Math"/>
                                        </a:rPr>
                                        <m:t>𝑗</m:t>
                                      </m:r>
                                    </m:sub>
                                  </m:sSub>
                                </m:e>
                              </m:d>
                            </m:e>
                            <m:e>
                              <m:d>
                                <m:dPr>
                                  <m:begChr m:val="["/>
                                  <m:endChr m:val="]"/>
                                  <m:ctrlPr>
                                    <a:rPr lang="en-US" sz="2000" i="1">
                                      <a:latin typeface="Cambria Math"/>
                                    </a:rPr>
                                  </m:ctrlPr>
                                </m:dP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𝑛𝑛</m:t>
                                      </m:r>
                                    </m:sub>
                                  </m:sSub>
                                </m:e>
                              </m:d>
                            </m:e>
                          </m:mr>
                        </m:m>
                      </m:e>
                    </m:d>
                    <m:r>
                      <a:rPr lang="en-US" sz="2000" i="1">
                        <a:latin typeface="Cambria Math"/>
                      </a:rPr>
                      <m:t>∙</m:t>
                    </m:r>
                    <m:d>
                      <m:dPr>
                        <m:begChr m:val="["/>
                        <m:endChr m:val="]"/>
                        <m:ctrlPr>
                          <a:rPr lang="en-US" sz="2000" i="1">
                            <a:latin typeface="Cambria Math"/>
                          </a:rPr>
                        </m:ctrlPr>
                      </m:dPr>
                      <m:e>
                        <m:m>
                          <m:mPr>
                            <m:mcs>
                              <m:mc>
                                <m:mcPr>
                                  <m:count m:val="1"/>
                                  <m:mcJc m:val="center"/>
                                </m:mcPr>
                              </m:mc>
                            </m:mcs>
                            <m:ctrlPr>
                              <a:rPr lang="en-US" sz="2000" i="1">
                                <a:latin typeface="Cambria Math"/>
                              </a:rPr>
                            </m:ctrlPr>
                          </m:mPr>
                          <m:m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e>
                          </m:mr>
                          <m:m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𝑛</m:t>
                                      </m:r>
                                    </m:sub>
                                  </m:sSub>
                                </m:e>
                              </m:d>
                            </m:e>
                          </m:mr>
                        </m:m>
                      </m:e>
                    </m:d>
                  </m:oMath>
                </a14:m>
                <a:r>
                  <a:rPr lang="en-US" sz="2000" dirty="0" smtClean="0"/>
                  <a:t>	</a:t>
                </a:r>
                <a:r>
                  <a:rPr lang="en-US" sz="2000" dirty="0" smtClean="0"/>
                  <a:t>	</a:t>
                </a:r>
                <a:r>
                  <a:rPr lang="en-US" sz="2000" dirty="0" smtClean="0">
                    <a:latin typeface="Times New Roman" pitchFamily="18" charset="0"/>
                    <a:cs typeface="Times New Roman" pitchFamily="18" charset="0"/>
                  </a:rPr>
                  <a:t>(</a:t>
                </a:r>
                <a:r>
                  <a:rPr lang="en-US" sz="2000" dirty="0" smtClean="0">
                    <a:latin typeface="Times New Roman" pitchFamily="18" charset="0"/>
                    <a:cs typeface="Times New Roman" pitchFamily="18" charset="0"/>
                  </a:rPr>
                  <a:t>35</a:t>
                </a:r>
                <a:r>
                  <a:rPr lang="en-US" sz="2000" dirty="0" smtClean="0">
                    <a:latin typeface="Times New Roman" pitchFamily="18" charset="0"/>
                    <a:cs typeface="Times New Roman" pitchFamily="18" charset="0"/>
                  </a:rPr>
                  <a:t>)</a:t>
                </a:r>
              </a:p>
              <a:p>
                <a:pPr algn="just">
                  <a:spcAft>
                    <a:spcPts val="1200"/>
                  </a:spcAft>
                </a:pPr>
                <a:endParaRPr lang="en-US" sz="1100" dirty="0" smtClean="0">
                  <a:latin typeface="Times New Roman" pitchFamily="18" charset="0"/>
                  <a:cs typeface="Times New Roman" pitchFamily="18" charset="0"/>
                </a:endParaRPr>
              </a:p>
              <a:p>
                <a:pPr marL="342900" indent="-342900">
                  <a:spcAft>
                    <a:spcPts val="1200"/>
                  </a:spcAft>
                  <a:buFont typeface="Wingdings" pitchFamily="2" charset="2"/>
                  <a:buChar char="Ø"/>
                </a:pPr>
                <a:r>
                  <a:rPr lang="en-US" sz="2400" dirty="0" smtClean="0">
                    <a:latin typeface="Times New Roman" pitchFamily="18" charset="0"/>
                    <a:cs typeface="Times New Roman" pitchFamily="18" charset="0"/>
                  </a:rPr>
                  <a:t>Because </a:t>
                </a:r>
                <a:r>
                  <a:rPr lang="en-US" sz="2400" dirty="0">
                    <a:latin typeface="Times New Roman" pitchFamily="18" charset="0"/>
                    <a:cs typeface="Times New Roman" pitchFamily="18" charset="0"/>
                  </a:rPr>
                  <a:t>the neutral is grounded, voltages </a:t>
                </a:r>
                <a14:m>
                  <m:oMath xmlns:m="http://schemas.openxmlformats.org/officeDocument/2006/math">
                    <m:sSub>
                      <m:sSubPr>
                        <m:ctrlPr>
                          <a:rPr lang="en-US" sz="2400" i="1">
                            <a:latin typeface="Cambria Math"/>
                          </a:rPr>
                        </m:ctrlPr>
                      </m:sSubPr>
                      <m:e>
                        <m:r>
                          <a:rPr lang="en-US" sz="2400" i="1">
                            <a:latin typeface="Cambria Math"/>
                          </a:rPr>
                          <m:t>𝑉</m:t>
                        </m:r>
                      </m:e>
                      <m:sub>
                        <m:r>
                          <a:rPr lang="en-US" sz="2400" i="1">
                            <a:latin typeface="Cambria Math"/>
                          </a:rPr>
                          <m:t>𝑛𝑔</m:t>
                        </m:r>
                        <m:r>
                          <a:rPr lang="en-US" sz="2400" i="1">
                            <a:latin typeface="Cambria Math"/>
                          </a:rPr>
                          <m:t> </m:t>
                        </m:r>
                      </m:sub>
                    </m:sSub>
                  </m:oMath>
                </a14:m>
                <a:r>
                  <a:rPr lang="en-US" sz="2400" dirty="0">
                    <a:latin typeface="Times New Roman" pitchFamily="18" charset="0"/>
                    <a:cs typeface="Times New Roman" pitchFamily="18" charset="0"/>
                  </a:rPr>
                  <a:t>and </a:t>
                </a:r>
                <a14:m>
                  <m:oMath xmlns:m="http://schemas.openxmlformats.org/officeDocument/2006/math">
                    <m:sSub>
                      <m:sSubPr>
                        <m:ctrlPr>
                          <a:rPr lang="en-US" sz="2400" i="1">
                            <a:latin typeface="Cambria Math"/>
                          </a:rPr>
                        </m:ctrlPr>
                      </m:sSubPr>
                      <m:e>
                        <m:r>
                          <a:rPr lang="en-US" sz="2400" i="1">
                            <a:latin typeface="Cambria Math"/>
                          </a:rPr>
                          <m:t>𝑉</m:t>
                        </m:r>
                        <m:r>
                          <a:rPr lang="en-US" sz="2400" i="1">
                            <a:latin typeface="Cambria Math"/>
                          </a:rPr>
                          <m:t>′</m:t>
                        </m:r>
                      </m:e>
                      <m:sub>
                        <m:r>
                          <a:rPr lang="en-US" sz="2400" i="1">
                            <a:latin typeface="Cambria Math"/>
                          </a:rPr>
                          <m:t>𝑛𝑔</m:t>
                        </m:r>
                      </m:sub>
                    </m:sSub>
                  </m:oMath>
                </a14:m>
                <a:r>
                  <a:rPr lang="en-US" sz="2400" dirty="0">
                    <a:latin typeface="Times New Roman" pitchFamily="18" charset="0"/>
                    <a:cs typeface="Times New Roman" pitchFamily="18" charset="0"/>
                  </a:rPr>
                  <a:t> equal 0. </a:t>
                </a:r>
              </a:p>
              <a:p>
                <a:pPr algn="just">
                  <a:spcAft>
                    <a:spcPts val="1200"/>
                  </a:spcAft>
                </a:pPr>
                <a:r>
                  <a:rPr lang="en-US" sz="2400" dirty="0" smtClean="0">
                    <a:latin typeface="Times New Roman" pitchFamily="18" charset="0"/>
                    <a:cs typeface="Times New Roman" pitchFamily="18" charset="0"/>
                  </a:rPr>
                  <a:t>	Thus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r>
                              <a:rPr lang="en-US" sz="2000" i="1">
                                <a:latin typeface="Cambria Math"/>
                              </a:rPr>
                              <m:t>′</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𝑖𝑗</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𝑖𝑛</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𝑛</m:t>
                            </m:r>
                          </m:sub>
                        </m:sSub>
                      </m:e>
                    </m:d>
                  </m:oMath>
                </a14:m>
                <a:r>
                  <a:rPr lang="en-US" sz="2000" dirty="0"/>
                  <a:t>  </a:t>
                </a:r>
                <a:r>
                  <a:rPr lang="en-US" sz="2000" dirty="0" smtClean="0"/>
                  <a:t>	</a:t>
                </a:r>
                <a:r>
                  <a:rPr lang="en-US" sz="2000" dirty="0" smtClean="0">
                    <a:latin typeface="Times New Roman" pitchFamily="18" charset="0"/>
                    <a:cs typeface="Times New Roman" pitchFamily="18" charset="0"/>
                  </a:rPr>
                  <a:t>(</a:t>
                </a:r>
                <a:r>
                  <a:rPr lang="en-US" sz="2000" dirty="0" smtClean="0">
                    <a:latin typeface="Times New Roman" pitchFamily="18" charset="0"/>
                    <a:cs typeface="Times New Roman" pitchFamily="18" charset="0"/>
                  </a:rPr>
                  <a:t>36)</a:t>
                </a:r>
                <a:r>
                  <a:rPr lang="en-US" sz="2000" dirty="0" smtClean="0"/>
                  <a:t>   </a:t>
                </a:r>
              </a:p>
              <a:p>
                <a:pPr algn="just">
                  <a:spcAft>
                    <a:spcPts val="1200"/>
                  </a:spcAft>
                </a:pPr>
                <a:r>
                  <a:rPr lang="en-US" sz="2000" dirty="0" smtClean="0"/>
                  <a:t>	</a:t>
                </a:r>
                <a:r>
                  <a:rPr lang="en-US" sz="2000" dirty="0" smtClean="0"/>
                  <a:t>	</a:t>
                </a:r>
                <a14:m>
                  <m:oMath xmlns:m="http://schemas.openxmlformats.org/officeDocument/2006/math">
                    <m:d>
                      <m:dPr>
                        <m:begChr m:val="["/>
                        <m:endChr m:val="]"/>
                        <m:ctrlPr>
                          <a:rPr lang="en-US" sz="2000" i="1">
                            <a:latin typeface="Cambria Math"/>
                          </a:rPr>
                        </m:ctrlPr>
                      </m:dPr>
                      <m:e>
                        <m:r>
                          <a:rPr lang="en-US" sz="2000" i="1">
                            <a:latin typeface="Cambria Math"/>
                          </a:rPr>
                          <m:t>0</m:t>
                        </m:r>
                      </m:e>
                    </m:d>
                    <m:r>
                      <a:rPr lang="en-US" sz="2000" i="1">
                        <a:latin typeface="Cambria Math"/>
                      </a:rPr>
                      <m:t>=</m:t>
                    </m:r>
                    <m:d>
                      <m:dPr>
                        <m:begChr m:val="["/>
                        <m:endChr m:val="]"/>
                        <m:ctrlPr>
                          <a:rPr lang="en-US" sz="2000" i="1">
                            <a:latin typeface="Cambria Math"/>
                          </a:rPr>
                        </m:ctrlPr>
                      </m:dPr>
                      <m:e>
                        <m:r>
                          <a:rPr lang="en-US" sz="2000" i="1">
                            <a:latin typeface="Cambria Math"/>
                          </a:rPr>
                          <m:t>0</m:t>
                        </m:r>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𝑛𝑗</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𝑛𝑛</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𝑛</m:t>
                            </m:r>
                          </m:sub>
                        </m:sSub>
                      </m:e>
                    </m:d>
                  </m:oMath>
                </a14:m>
                <a:r>
                  <a:rPr lang="en-US" sz="2000" dirty="0" smtClean="0"/>
                  <a:t>		</a:t>
                </a:r>
                <a:r>
                  <a:rPr lang="en-US" sz="2000" dirty="0" smtClean="0">
                    <a:latin typeface="Times New Roman" pitchFamily="18" charset="0"/>
                    <a:cs typeface="Times New Roman" pitchFamily="18" charset="0"/>
                  </a:rPr>
                  <a:t>(37</a:t>
                </a:r>
                <a:r>
                  <a:rPr lang="en-US" sz="2000" dirty="0">
                    <a:latin typeface="Times New Roman" pitchFamily="18" charset="0"/>
                    <a:cs typeface="Times New Roman" pitchFamily="18" charset="0"/>
                  </a:rPr>
                  <a:t>)</a:t>
                </a:r>
                <a:endParaRPr lang="en-US" sz="2000" dirty="0" smtClean="0">
                  <a:latin typeface="Times New Roman" pitchFamily="18" charset="0"/>
                  <a:cs typeface="Times New Roman" pitchFamily="18" charset="0"/>
                </a:endParaRPr>
              </a:p>
            </p:txBody>
          </p:sp>
        </mc:Choice>
        <mc:Fallback>
          <p:sp>
            <p:nvSpPr>
              <p:cNvPr id="4" name="Rectangle 3"/>
              <p:cNvSpPr>
                <a:spLocks noRot="1" noChangeAspect="1" noMove="1" noResize="1" noEditPoints="1" noAdjustHandles="1" noChangeArrowheads="1" noChangeShapeType="1" noTextEdit="1"/>
              </p:cNvSpPr>
              <p:nvPr/>
            </p:nvSpPr>
            <p:spPr>
              <a:xfrm>
                <a:off x="304800" y="2850265"/>
                <a:ext cx="8763000" cy="3321935"/>
              </a:xfrm>
              <a:prstGeom prst="rect">
                <a:avLst/>
              </a:prstGeom>
              <a:blipFill rotWithShape="1">
                <a:blip r:embed="rId3"/>
                <a:stretch>
                  <a:fillRect l="-904" t="-1468" b="-146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B6F15528-21DE-4FAA-801E-634DDDAF4B2B}" type="slidenum">
              <a:rPr lang="en-US" smtClean="0"/>
              <a:pPr/>
              <a:t>34</a:t>
            </a:fld>
            <a:endParaRPr lang="en-US" dirty="0"/>
          </a:p>
        </p:txBody>
      </p:sp>
      <p:sp>
        <p:nvSpPr>
          <p:cNvPr id="6" name="TextBox 5"/>
          <p:cNvSpPr txBox="1"/>
          <p:nvPr/>
        </p:nvSpPr>
        <p:spPr>
          <a:xfrm>
            <a:off x="0" y="304800"/>
            <a:ext cx="9144000" cy="1077218"/>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Series </a:t>
            </a:r>
            <a:r>
              <a:rPr lang="en-US" sz="3200" dirty="0" smtClean="0">
                <a:latin typeface="Times New Roman" pitchFamily="18" charset="0"/>
                <a:cs typeface="Times New Roman" pitchFamily="18" charset="0"/>
              </a:rPr>
              <a:t>Impedance </a:t>
            </a:r>
            <a:r>
              <a:rPr lang="en-US" sz="3200" dirty="0" smtClean="0">
                <a:latin typeface="Times New Roman" pitchFamily="18" charset="0"/>
                <a:cs typeface="Times New Roman" pitchFamily="18" charset="0"/>
              </a:rPr>
              <a:t>of Overhead </a:t>
            </a:r>
            <a:r>
              <a:rPr lang="en-US" sz="3200" dirty="0" smtClean="0">
                <a:latin typeface="Times New Roman" pitchFamily="18" charset="0"/>
                <a:cs typeface="Times New Roman" pitchFamily="18" charset="0"/>
              </a:rPr>
              <a:t>Lines</a:t>
            </a:r>
          </a:p>
          <a:p>
            <a:pPr marL="342900" indent="-342900" algn="ctr"/>
            <a:r>
              <a:rPr lang="en-US" sz="3200" dirty="0">
                <a:latin typeface="Times New Roman" pitchFamily="18" charset="0"/>
                <a:cs typeface="Times New Roman" pitchFamily="18" charset="0"/>
              </a:rPr>
              <a:t>Phase Impedance Matrix for Overhead Lines</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2750541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Rectangle 3"/>
              <p:cNvSpPr/>
              <p:nvPr/>
            </p:nvSpPr>
            <p:spPr>
              <a:xfrm>
                <a:off x="533400" y="1886902"/>
                <a:ext cx="8610600" cy="3447098"/>
              </a:xfrm>
              <a:prstGeom prst="rect">
                <a:avLst/>
              </a:prstGeom>
            </p:spPr>
            <p:txBody>
              <a:bodyPr wrap="square">
                <a:spAutoFit/>
              </a:bodyPr>
              <a:lstStyle/>
              <a:p>
                <a:pPr marL="285750" indent="-285750">
                  <a:spcAft>
                    <a:spcPts val="1200"/>
                  </a:spcAft>
                  <a:buFont typeface="Wingdings" pitchFamily="2" charset="2"/>
                  <a:buChar char="Ø"/>
                </a:pPr>
                <a:r>
                  <a:rPr lang="en-US" dirty="0" smtClean="0"/>
                  <a:t> </a:t>
                </a:r>
                <a:r>
                  <a:rPr lang="en-US" sz="2400" dirty="0" smtClean="0">
                    <a:latin typeface="Times New Roman" pitchFamily="18" charset="0"/>
                    <a:cs typeface="Times New Roman" pitchFamily="18" charset="0"/>
                  </a:rPr>
                  <a:t>Solve </a:t>
                </a:r>
                <a:r>
                  <a:rPr lang="en-US" sz="2400" dirty="0" smtClean="0">
                    <a:latin typeface="Times New Roman" pitchFamily="18" charset="0"/>
                    <a:cs typeface="Times New Roman" pitchFamily="18" charset="0"/>
                  </a:rPr>
                  <a:t>(37) for </a:t>
                </a:r>
                <a14:m>
                  <m:oMath xmlns:m="http://schemas.openxmlformats.org/officeDocument/2006/math">
                    <m:d>
                      <m:dPr>
                        <m:begChr m:val="["/>
                        <m:endChr m:val="]"/>
                        <m:ctrlPr>
                          <a:rPr lang="en-US" sz="2400" i="1" smtClean="0">
                            <a:solidFill>
                              <a:schemeClr val="tx1"/>
                            </a:solidFill>
                            <a:latin typeface="Cambria Math"/>
                          </a:rPr>
                        </m:ctrlPr>
                      </m:dPr>
                      <m:e>
                        <m:sSub>
                          <m:sSubPr>
                            <m:ctrlPr>
                              <a:rPr lang="en-US" sz="2400" i="1">
                                <a:solidFill>
                                  <a:schemeClr val="tx1"/>
                                </a:solidFill>
                                <a:latin typeface="Cambria Math"/>
                              </a:rPr>
                            </m:ctrlPr>
                          </m:sSubPr>
                          <m:e>
                            <m:r>
                              <a:rPr lang="en-US" sz="2400" i="1">
                                <a:solidFill>
                                  <a:schemeClr val="tx1"/>
                                </a:solidFill>
                                <a:latin typeface="Cambria Math"/>
                              </a:rPr>
                              <m:t>𝐼</m:t>
                            </m:r>
                          </m:e>
                          <m:sub>
                            <m:r>
                              <a:rPr lang="en-US" sz="2400" i="1">
                                <a:solidFill>
                                  <a:schemeClr val="tx1"/>
                                </a:solidFill>
                                <a:latin typeface="Cambria Math"/>
                              </a:rPr>
                              <m:t>𝑛</m:t>
                            </m:r>
                          </m:sub>
                        </m:sSub>
                      </m:e>
                    </m:d>
                  </m:oMath>
                </a14:m>
                <a:r>
                  <a:rPr lang="en-US" sz="2400" dirty="0">
                    <a:latin typeface="Times New Roman" pitchFamily="18" charset="0"/>
                    <a:cs typeface="Times New Roman" pitchFamily="18" charset="0"/>
                  </a:rPr>
                  <a:t>:</a:t>
                </a:r>
                <a:r>
                  <a:rPr lang="en-US" sz="2400" dirty="0" smtClean="0">
                    <a:latin typeface="Times New Roman" pitchFamily="18" charset="0"/>
                    <a:cs typeface="Times New Roman" pitchFamily="18" charset="0"/>
                  </a:rPr>
                  <a:t>                  </a:t>
                </a:r>
              </a:p>
              <a:p>
                <a:pPr>
                  <a:spcAft>
                    <a:spcPts val="1200"/>
                  </a:spcAft>
                </a:pPr>
                <a:r>
                  <a:rPr lang="en-US" sz="24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𝑛</m:t>
                            </m:r>
                          </m:sub>
                        </m:sSub>
                      </m:e>
                    </m:d>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𝑛𝑛</m:t>
                                </m:r>
                              </m:sub>
                            </m:sSub>
                          </m:e>
                        </m:d>
                      </m:e>
                      <m:sup>
                        <m:r>
                          <a:rPr lang="en-US" sz="2000" i="1">
                            <a:latin typeface="Cambria Math"/>
                          </a:rPr>
                          <m:t>−1</m:t>
                        </m:r>
                      </m:sup>
                    </m:sSup>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𝑛𝑗</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r>
                  <a:rPr lang="en-US" sz="2000" dirty="0" smtClean="0"/>
                  <a:t>				</a:t>
                </a:r>
                <a:r>
                  <a:rPr lang="en-US" sz="2000" dirty="0" smtClean="0">
                    <a:latin typeface="Times New Roman" pitchFamily="18" charset="0"/>
                    <a:cs typeface="Times New Roman" pitchFamily="18" charset="0"/>
                  </a:rPr>
                  <a:t>(38)</a:t>
                </a:r>
              </a:p>
              <a:p>
                <a:pPr>
                  <a:spcAft>
                    <a:spcPts val="1200"/>
                  </a:spcAft>
                </a:pPr>
                <a:endParaRPr lang="en-US" sz="2400" dirty="0" smtClean="0">
                  <a:latin typeface="Times New Roman" pitchFamily="18" charset="0"/>
                  <a:cs typeface="Times New Roman" pitchFamily="18" charset="0"/>
                </a:endParaRPr>
              </a:p>
              <a:p>
                <a:pPr marL="342900" indent="-342900">
                  <a:spcAft>
                    <a:spcPts val="1200"/>
                  </a:spcAft>
                  <a:buFont typeface="Wingdings" pitchFamily="2" charset="2"/>
                  <a:buChar char="Ø"/>
                </a:pPr>
                <a:r>
                  <a:rPr lang="en-US" sz="2400" dirty="0" smtClean="0">
                    <a:latin typeface="Times New Roman" pitchFamily="18" charset="0"/>
                    <a:cs typeface="Times New Roman" pitchFamily="18" charset="0"/>
                  </a:rPr>
                  <a:t>Substitute (38) into </a:t>
                </a:r>
                <a:r>
                  <a:rPr lang="en-US" sz="2400" dirty="0">
                    <a:latin typeface="Times New Roman" pitchFamily="18" charset="0"/>
                    <a:cs typeface="Times New Roman" pitchFamily="18" charset="0"/>
                  </a:rPr>
                  <a:t>expression </a:t>
                </a:r>
                <a:r>
                  <a:rPr lang="en-US" sz="2400" dirty="0" smtClean="0">
                    <a:latin typeface="Times New Roman" pitchFamily="18" charset="0"/>
                    <a:cs typeface="Times New Roman" pitchFamily="18" charset="0"/>
                  </a:rPr>
                  <a:t>(36):</a:t>
                </a:r>
                <a:endParaRPr lang="en-US" sz="2400" dirty="0">
                  <a:latin typeface="Times New Roman" pitchFamily="18" charset="0"/>
                  <a:cs typeface="Times New Roman" pitchFamily="18" charset="0"/>
                </a:endParaRPr>
              </a:p>
              <a:p>
                <a:pPr>
                  <a:spcAft>
                    <a:spcPts val="1200"/>
                  </a:spcAft>
                </a:pPr>
                <a:r>
                  <a:rPr lang="en-US" sz="24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r>
                              <a:rPr lang="en-US" sz="2000" i="1">
                                <a:latin typeface="Cambria Math"/>
                              </a:rPr>
                              <m:t>′</m:t>
                            </m:r>
                          </m:e>
                          <m:sub>
                            <m:r>
                              <a:rPr lang="en-US" sz="2000" i="1">
                                <a:latin typeface="Cambria Math"/>
                              </a:rPr>
                              <m:t>𝑎𝑏𝑐</m:t>
                            </m:r>
                          </m:sub>
                        </m:sSub>
                      </m:e>
                    </m:d>
                    <m:r>
                      <a:rPr lang="en-US" sz="2000" i="1">
                        <a:latin typeface="Cambria Math"/>
                      </a:rPr>
                      <m:t>+</m:t>
                    </m:r>
                    <m:d>
                      <m:dPr>
                        <m:ctrlPr>
                          <a:rPr lang="en-US" sz="2000" i="1">
                            <a:latin typeface="Cambria Math"/>
                          </a:rPr>
                        </m:ctrlPr>
                      </m:dPr>
                      <m:e>
                        <m:d>
                          <m:dPr>
                            <m:begChr m:val="["/>
                            <m:endChr m:val="]"/>
                            <m:ctrlPr>
                              <a:rPr lang="en-US" sz="2000" i="1">
                                <a:latin typeface="Cambria Math"/>
                              </a:rPr>
                            </m:ctrlPr>
                          </m:dP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𝑖𝑗</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𝑖𝑛</m:t>
                                </m:r>
                              </m:sub>
                            </m:sSub>
                          </m:e>
                        </m:d>
                        <m:sSup>
                          <m:sSupPr>
                            <m:ctrlPr>
                              <a:rPr lang="en-US" sz="2000" i="1">
                                <a:latin typeface="Cambria Math"/>
                              </a:rPr>
                            </m:ctrlPr>
                          </m:sSupPr>
                          <m:e>
                            <m:d>
                              <m:dPr>
                                <m:begChr m:val="["/>
                                <m:endChr m:val="]"/>
                                <m:ctrlPr>
                                  <a:rPr lang="en-US" sz="2000" i="1">
                                    <a:latin typeface="Cambria Math"/>
                                  </a:rPr>
                                </m:ctrlPr>
                              </m:dP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𝑛𝑛</m:t>
                                    </m:r>
                                  </m:sub>
                                </m:sSub>
                              </m:e>
                            </m:d>
                          </m:e>
                          <m:sup>
                            <m:r>
                              <a:rPr lang="en-US" sz="2000" i="1">
                                <a:latin typeface="Cambria Math"/>
                              </a:rPr>
                              <m:t>−1</m:t>
                            </m:r>
                          </m:sup>
                        </m:sSup>
                        <m:d>
                          <m:dPr>
                            <m:begChr m:val="["/>
                            <m:endChr m:val="]"/>
                            <m:ctrlPr>
                              <a:rPr lang="en-US" sz="2000" i="1">
                                <a:latin typeface="Cambria Math"/>
                              </a:rPr>
                            </m:ctrlPr>
                          </m:dP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𝑛𝑗</m:t>
                                </m:r>
                              </m:sub>
                            </m:sSub>
                          </m:e>
                        </m:d>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endParaRPr lang="en-US" sz="2000" dirty="0" smtClean="0"/>
              </a:p>
              <a:p>
                <a:pPr>
                  <a:spcAft>
                    <a:spcPts val="1200"/>
                  </a:spcAft>
                </a:pPr>
                <a:r>
                  <a:rPr lang="en-US" sz="20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r>
                              <a:rPr lang="en-US" sz="2000" i="1">
                                <a:latin typeface="Cambria Math"/>
                              </a:rPr>
                              <m:t>′</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𝑧</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r>
                  <a:rPr lang="en-US" sz="2000" dirty="0" smtClean="0">
                    <a:latin typeface="Times New Roman" pitchFamily="18" charset="0"/>
                    <a:cs typeface="Times New Roman" pitchFamily="18" charset="0"/>
                  </a:rPr>
                  <a:t>				(39)</a:t>
                </a:r>
              </a:p>
              <a:p>
                <a:endParaRPr lang="en-US" dirty="0"/>
              </a:p>
            </p:txBody>
          </p:sp>
        </mc:Choice>
        <mc:Fallback>
          <p:sp>
            <p:nvSpPr>
              <p:cNvPr id="4" name="Rectangle 3"/>
              <p:cNvSpPr>
                <a:spLocks noRot="1" noChangeAspect="1" noMove="1" noResize="1" noEditPoints="1" noAdjustHandles="1" noChangeArrowheads="1" noChangeShapeType="1" noTextEdit="1"/>
              </p:cNvSpPr>
              <p:nvPr/>
            </p:nvSpPr>
            <p:spPr>
              <a:xfrm>
                <a:off x="533400" y="1886902"/>
                <a:ext cx="8610600" cy="3447098"/>
              </a:xfrm>
              <a:prstGeom prst="rect">
                <a:avLst/>
              </a:prstGeom>
              <a:blipFill rotWithShape="1">
                <a:blip r:embed="rId3"/>
                <a:stretch>
                  <a:fillRect l="-992" t="-141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 name="Rectangle 6"/>
              <p:cNvSpPr/>
              <p:nvPr/>
            </p:nvSpPr>
            <p:spPr>
              <a:xfrm>
                <a:off x="533400" y="5188803"/>
                <a:ext cx="8610600" cy="830997"/>
              </a:xfrm>
              <a:prstGeom prst="rect">
                <a:avLst/>
              </a:prstGeom>
            </p:spPr>
            <p:txBody>
              <a:bodyPr wrap="square">
                <a:spAutoFit/>
              </a:bodyPr>
              <a:lstStyle/>
              <a:p>
                <a:r>
                  <a:rPr lang="en-US" sz="2400" dirty="0" smtClean="0">
                    <a:latin typeface="Times New Roman" pitchFamily="18" charset="0"/>
                    <a:cs typeface="Times New Roman" pitchFamily="18" charset="0"/>
                  </a:rPr>
                  <a:t> </a:t>
                </a:r>
                <a:r>
                  <a:rPr lang="en-US" sz="2400" dirty="0" smtClean="0">
                    <a:latin typeface="Times New Roman" pitchFamily="18" charset="0"/>
                    <a:cs typeface="Times New Roman" pitchFamily="18" charset="0"/>
                  </a:rPr>
                  <a:t>	where </a:t>
                </a:r>
                <a:endParaRPr lang="en-US" sz="2400" dirty="0" smtClean="0">
                  <a:latin typeface="Times New Roman" pitchFamily="18" charset="0"/>
                  <a:cs typeface="Times New Roman" pitchFamily="18" charset="0"/>
                </a:endParaRPr>
              </a:p>
              <a:p>
                <a:pPr algn="just"/>
                <a:r>
                  <a:rPr lang="en-US" sz="24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b="0" i="1" smtClean="0">
                                <a:latin typeface="Cambria Math"/>
                              </a:rPr>
                              <m:t>𝑧</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𝑖𝑗</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𝑖𝑛</m:t>
                            </m:r>
                          </m:sub>
                        </m:sSub>
                      </m:e>
                    </m:d>
                    <m:sSup>
                      <m:sSupPr>
                        <m:ctrlPr>
                          <a:rPr lang="en-US" sz="2000" i="1">
                            <a:latin typeface="Cambria Math"/>
                          </a:rPr>
                        </m:ctrlPr>
                      </m:sSupPr>
                      <m:e>
                        <m:d>
                          <m:dPr>
                            <m:begChr m:val="["/>
                            <m:endChr m:val="]"/>
                            <m:ctrlPr>
                              <a:rPr lang="en-US" sz="2000" i="1">
                                <a:latin typeface="Cambria Math"/>
                              </a:rPr>
                            </m:ctrlPr>
                          </m:dP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𝑛𝑛</m:t>
                                </m:r>
                              </m:sub>
                            </m:sSub>
                          </m:e>
                        </m:d>
                      </m:e>
                      <m:sup>
                        <m:r>
                          <a:rPr lang="en-US" sz="2000" i="1">
                            <a:latin typeface="Cambria Math"/>
                          </a:rPr>
                          <m:t>−1</m:t>
                        </m:r>
                      </m:sup>
                    </m:sSup>
                    <m:d>
                      <m:dPr>
                        <m:begChr m:val="["/>
                        <m:endChr m:val="]"/>
                        <m:ctrlPr>
                          <a:rPr lang="en-US" sz="2000" i="1">
                            <a:latin typeface="Cambria Math"/>
                          </a:rPr>
                        </m:ctrlPr>
                      </m:dP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𝑛𝑗</m:t>
                            </m:r>
                          </m:sub>
                        </m:sSub>
                      </m:e>
                    </m:d>
                  </m:oMath>
                </a14:m>
                <a:r>
                  <a:rPr lang="en-US" sz="2000" dirty="0" smtClean="0">
                    <a:latin typeface="Times New Roman" pitchFamily="18" charset="0"/>
                    <a:cs typeface="Times New Roman" pitchFamily="18" charset="0"/>
                  </a:rPr>
                  <a:t>				(40)</a:t>
                </a:r>
                <a:endParaRPr lang="en-US" sz="2000" dirty="0">
                  <a:latin typeface="Times New Roman" pitchFamily="18" charset="0"/>
                  <a:cs typeface="Times New Roman" pitchFamily="18" charset="0"/>
                </a:endParaRPr>
              </a:p>
            </p:txBody>
          </p:sp>
        </mc:Choice>
        <mc:Fallback>
          <p:sp>
            <p:nvSpPr>
              <p:cNvPr id="7" name="Rectangle 6"/>
              <p:cNvSpPr>
                <a:spLocks noRot="1" noChangeAspect="1" noMove="1" noResize="1" noEditPoints="1" noAdjustHandles="1" noChangeArrowheads="1" noChangeShapeType="1" noTextEdit="1"/>
              </p:cNvSpPr>
              <p:nvPr/>
            </p:nvSpPr>
            <p:spPr>
              <a:xfrm>
                <a:off x="533400" y="5188803"/>
                <a:ext cx="8610600" cy="830997"/>
              </a:xfrm>
              <a:prstGeom prst="rect">
                <a:avLst/>
              </a:prstGeom>
              <a:blipFill rotWithShape="1">
                <a:blip r:embed="rId4"/>
                <a:stretch>
                  <a:fillRect t="-5839" b="-8759"/>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B6F15528-21DE-4FAA-801E-634DDDAF4B2B}" type="slidenum">
              <a:rPr lang="en-US" smtClean="0"/>
              <a:pPr/>
              <a:t>35</a:t>
            </a:fld>
            <a:endParaRPr lang="en-US" dirty="0"/>
          </a:p>
        </p:txBody>
      </p:sp>
      <p:sp>
        <p:nvSpPr>
          <p:cNvPr id="8" name="TextBox 7"/>
          <p:cNvSpPr txBox="1"/>
          <p:nvPr/>
        </p:nvSpPr>
        <p:spPr>
          <a:xfrm>
            <a:off x="0" y="304800"/>
            <a:ext cx="9144000" cy="1077218"/>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Series </a:t>
            </a:r>
            <a:r>
              <a:rPr lang="en-US" sz="3200" dirty="0" smtClean="0">
                <a:latin typeface="Times New Roman" pitchFamily="18" charset="0"/>
                <a:cs typeface="Times New Roman" pitchFamily="18" charset="0"/>
              </a:rPr>
              <a:t>Impedance </a:t>
            </a:r>
            <a:r>
              <a:rPr lang="en-US" sz="3200" dirty="0" smtClean="0">
                <a:latin typeface="Times New Roman" pitchFamily="18" charset="0"/>
                <a:cs typeface="Times New Roman" pitchFamily="18" charset="0"/>
              </a:rPr>
              <a:t>of Overhead </a:t>
            </a:r>
            <a:r>
              <a:rPr lang="en-US" sz="3200" dirty="0" smtClean="0">
                <a:latin typeface="Times New Roman" pitchFamily="18" charset="0"/>
                <a:cs typeface="Times New Roman" pitchFamily="18" charset="0"/>
              </a:rPr>
              <a:t>Lines</a:t>
            </a:r>
          </a:p>
          <a:p>
            <a:pPr marL="342900" indent="-342900" algn="ctr"/>
            <a:r>
              <a:rPr lang="en-US" sz="3200" dirty="0">
                <a:latin typeface="Times New Roman" pitchFamily="18" charset="0"/>
                <a:cs typeface="Times New Roman" pitchFamily="18" charset="0"/>
              </a:rPr>
              <a:t>Phase Impedance Matrix for Overhead Lines</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753655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57200" y="2217003"/>
            <a:ext cx="7620000" cy="830997"/>
          </a:xfrm>
          <a:prstGeom prst="rect">
            <a:avLst/>
          </a:prstGeom>
        </p:spPr>
        <p:txBody>
          <a:bodyPr wrap="square">
            <a:spAutoFit/>
          </a:bodyPr>
          <a:lstStyle/>
          <a:p>
            <a:pPr marL="342900" indent="-342900">
              <a:buFont typeface="Wingdings" pitchFamily="2" charset="2"/>
              <a:buChar char="Ø"/>
            </a:pPr>
            <a:r>
              <a:rPr lang="en-US" sz="2400" dirty="0">
                <a:latin typeface="Times New Roman" pitchFamily="18" charset="0"/>
                <a:cs typeface="Times New Roman" pitchFamily="18" charset="0"/>
              </a:rPr>
              <a:t>After </a:t>
            </a:r>
            <a:r>
              <a:rPr lang="en-US" sz="2400" dirty="0" smtClean="0">
                <a:latin typeface="Times New Roman" pitchFamily="18" charset="0"/>
                <a:cs typeface="Times New Roman" pitchFamily="18" charset="0"/>
              </a:rPr>
              <a:t>having applied the </a:t>
            </a:r>
            <a:r>
              <a:rPr lang="en-US" sz="2400" dirty="0" err="1">
                <a:latin typeface="Times New Roman" pitchFamily="18" charset="0"/>
                <a:cs typeface="Times New Roman" pitchFamily="18" charset="0"/>
              </a:rPr>
              <a:t>Kron</a:t>
            </a:r>
            <a:r>
              <a:rPr lang="en-US" sz="2400" dirty="0">
                <a:latin typeface="Times New Roman" pitchFamily="18" charset="0"/>
                <a:cs typeface="Times New Roman" pitchFamily="18" charset="0"/>
              </a:rPr>
              <a:t> reduction technique, the final phase impedance matrix </a:t>
            </a:r>
            <a:r>
              <a:rPr lang="en-US" sz="2400" dirty="0" smtClean="0">
                <a:latin typeface="Times New Roman" pitchFamily="18" charset="0"/>
                <a:cs typeface="Times New Roman" pitchFamily="18" charset="0"/>
              </a:rPr>
              <a:t>becomes:</a:t>
            </a:r>
            <a:endParaRPr lang="en-US" sz="2400" dirty="0">
              <a:latin typeface="Times New Roman" pitchFamily="18" charset="0"/>
              <a:cs typeface="Times New Roman" pitchFamily="18" charset="0"/>
            </a:endParaRPr>
          </a:p>
        </p:txBody>
      </p:sp>
      <p:grpSp>
        <p:nvGrpSpPr>
          <p:cNvPr id="9" name="Group 8"/>
          <p:cNvGrpSpPr/>
          <p:nvPr/>
        </p:nvGrpSpPr>
        <p:grpSpPr>
          <a:xfrm>
            <a:off x="2413314" y="3743272"/>
            <a:ext cx="5435286" cy="904928"/>
            <a:chOff x="2286000" y="3017157"/>
            <a:chExt cx="5435286" cy="904928"/>
          </a:xfrm>
        </p:grpSpPr>
        <p:sp>
          <p:nvSpPr>
            <p:cNvPr id="4" name="Rectangle 3"/>
            <p:cNvSpPr/>
            <p:nvPr/>
          </p:nvSpPr>
          <p:spPr>
            <a:xfrm>
              <a:off x="6629400" y="3269566"/>
              <a:ext cx="1091886" cy="400110"/>
            </a:xfrm>
            <a:prstGeom prst="rect">
              <a:avLst/>
            </a:prstGeom>
          </p:spPr>
          <p:txBody>
            <a:bodyPr wrap="square">
              <a:spAutoFit/>
            </a:bodyPr>
            <a:lstStyle/>
            <a:p>
              <a:r>
                <a:rPr lang="en-US" sz="2000" dirty="0" smtClean="0">
                  <a:latin typeface="Times New Roman" pitchFamily="18" charset="0"/>
                  <a:cs typeface="Times New Roman" pitchFamily="18" charset="0"/>
                </a:rPr>
                <a:t>      (41)</a:t>
              </a:r>
              <a:endParaRPr lang="en-US" sz="2000" dirty="0">
                <a:latin typeface="Times New Roman" pitchFamily="18" charset="0"/>
                <a:cs typeface="Times New Roman" pitchFamily="18" charset="0"/>
              </a:endParaRPr>
            </a:p>
          </p:txBody>
        </p:sp>
        <mc:AlternateContent xmlns:mc="http://schemas.openxmlformats.org/markup-compatibility/2006">
          <mc:Choice xmlns:a14="http://schemas.microsoft.com/office/drawing/2010/main" Requires="a14">
            <p:sp>
              <p:nvSpPr>
                <p:cNvPr id="5" name="Rectangle 4"/>
                <p:cNvSpPr/>
                <p:nvPr/>
              </p:nvSpPr>
              <p:spPr>
                <a:xfrm>
                  <a:off x="2286000" y="3017157"/>
                  <a:ext cx="3727046" cy="904928"/>
                </a:xfrm>
                <a:prstGeom prst="rect">
                  <a:avLst/>
                </a:prstGeom>
              </p:spPr>
              <p:txBody>
                <a:bodyPr wrap="none">
                  <a:spAutoFit/>
                </a:bodyPr>
                <a:lstStyle/>
                <a:p>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𝑧</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𝑧</m:t>
                                    </m:r>
                                  </m:e>
                                  <m:sub>
                                    <m:r>
                                      <a:rPr lang="en-US" sz="2000" i="1">
                                        <a:latin typeface="Cambria Math"/>
                                      </a:rPr>
                                      <m:t>𝑎𝑎</m:t>
                                    </m:r>
                                  </m:sub>
                                </m:sSub>
                              </m:e>
                              <m:e>
                                <m:sSub>
                                  <m:sSubPr>
                                    <m:ctrlPr>
                                      <a:rPr lang="en-US" sz="2000" i="1">
                                        <a:latin typeface="Cambria Math"/>
                                      </a:rPr>
                                    </m:ctrlPr>
                                  </m:sSubPr>
                                  <m:e>
                                    <m:r>
                                      <a:rPr lang="en-US" sz="2000" i="1">
                                        <a:latin typeface="Cambria Math"/>
                                      </a:rPr>
                                      <m:t>𝑧</m:t>
                                    </m:r>
                                  </m:e>
                                  <m:sub>
                                    <m:r>
                                      <a:rPr lang="en-US" sz="2000" i="1">
                                        <a:latin typeface="Cambria Math"/>
                                      </a:rPr>
                                      <m:t>𝑎𝑏</m:t>
                                    </m:r>
                                  </m:sub>
                                </m:sSub>
                              </m:e>
                              <m:e>
                                <m:sSub>
                                  <m:sSubPr>
                                    <m:ctrlPr>
                                      <a:rPr lang="en-US" sz="2000" i="1">
                                        <a:latin typeface="Cambria Math"/>
                                      </a:rPr>
                                    </m:ctrlPr>
                                  </m:sSubPr>
                                  <m:e>
                                    <m:r>
                                      <a:rPr lang="en-US" sz="2000" i="1">
                                        <a:latin typeface="Cambria Math"/>
                                      </a:rPr>
                                      <m:t>𝑧</m:t>
                                    </m:r>
                                  </m:e>
                                  <m:sub>
                                    <m:r>
                                      <a:rPr lang="en-US" sz="2000" i="1">
                                        <a:latin typeface="Cambria Math"/>
                                      </a:rPr>
                                      <m:t>𝑎𝑐</m:t>
                                    </m:r>
                                  </m:sub>
                                </m:sSub>
                              </m:e>
                            </m:mr>
                            <m:mr>
                              <m:e>
                                <m:sSub>
                                  <m:sSubPr>
                                    <m:ctrlPr>
                                      <a:rPr lang="en-US" sz="2000" i="1">
                                        <a:latin typeface="Cambria Math"/>
                                      </a:rPr>
                                    </m:ctrlPr>
                                  </m:sSubPr>
                                  <m:e>
                                    <m:r>
                                      <a:rPr lang="en-US" sz="2000" i="1">
                                        <a:latin typeface="Cambria Math"/>
                                      </a:rPr>
                                      <m:t>𝑧</m:t>
                                    </m:r>
                                  </m:e>
                                  <m:sub>
                                    <m:r>
                                      <a:rPr lang="en-US" sz="2000" i="1">
                                        <a:latin typeface="Cambria Math"/>
                                      </a:rPr>
                                      <m:t>𝑏𝑎</m:t>
                                    </m:r>
                                  </m:sub>
                                </m:sSub>
                              </m:e>
                              <m:e>
                                <m:sSub>
                                  <m:sSubPr>
                                    <m:ctrlPr>
                                      <a:rPr lang="en-US" sz="2000" i="1">
                                        <a:latin typeface="Cambria Math"/>
                                      </a:rPr>
                                    </m:ctrlPr>
                                  </m:sSubPr>
                                  <m:e>
                                    <m:r>
                                      <a:rPr lang="en-US" sz="2000" i="1">
                                        <a:latin typeface="Cambria Math"/>
                                      </a:rPr>
                                      <m:t>𝑧</m:t>
                                    </m:r>
                                  </m:e>
                                  <m:sub>
                                    <m:r>
                                      <a:rPr lang="en-US" sz="2000" i="1">
                                        <a:latin typeface="Cambria Math"/>
                                      </a:rPr>
                                      <m:t>𝑏𝑏</m:t>
                                    </m:r>
                                  </m:sub>
                                </m:sSub>
                              </m:e>
                              <m:e>
                                <m:sSub>
                                  <m:sSubPr>
                                    <m:ctrlPr>
                                      <a:rPr lang="en-US" sz="2000" i="1">
                                        <a:latin typeface="Cambria Math"/>
                                      </a:rPr>
                                    </m:ctrlPr>
                                  </m:sSubPr>
                                  <m:e>
                                    <m:r>
                                      <a:rPr lang="en-US" sz="2000" i="1">
                                        <a:latin typeface="Cambria Math"/>
                                      </a:rPr>
                                      <m:t>𝑧</m:t>
                                    </m:r>
                                  </m:e>
                                  <m:sub>
                                    <m:r>
                                      <a:rPr lang="en-US" sz="2000" i="1">
                                        <a:latin typeface="Cambria Math"/>
                                      </a:rPr>
                                      <m:t>𝑏𝑐</m:t>
                                    </m:r>
                                  </m:sub>
                                </m:sSub>
                              </m:e>
                            </m:mr>
                            <m:mr>
                              <m:e>
                                <m:sSub>
                                  <m:sSubPr>
                                    <m:ctrlPr>
                                      <a:rPr lang="en-US" sz="2000" i="1">
                                        <a:latin typeface="Cambria Math"/>
                                      </a:rPr>
                                    </m:ctrlPr>
                                  </m:sSubPr>
                                  <m:e>
                                    <m:r>
                                      <a:rPr lang="en-US" sz="2000" i="1">
                                        <a:latin typeface="Cambria Math"/>
                                      </a:rPr>
                                      <m:t>𝑧</m:t>
                                    </m:r>
                                  </m:e>
                                  <m:sub>
                                    <m:r>
                                      <a:rPr lang="en-US" sz="2000" i="1">
                                        <a:latin typeface="Cambria Math"/>
                                      </a:rPr>
                                      <m:t>𝑐𝑎</m:t>
                                    </m:r>
                                  </m:sub>
                                </m:sSub>
                              </m:e>
                              <m:e>
                                <m:sSub>
                                  <m:sSubPr>
                                    <m:ctrlPr>
                                      <a:rPr lang="en-US" sz="2000" i="1">
                                        <a:latin typeface="Cambria Math"/>
                                      </a:rPr>
                                    </m:ctrlPr>
                                  </m:sSubPr>
                                  <m:e>
                                    <m:r>
                                      <a:rPr lang="en-US" sz="2000" i="1">
                                        <a:latin typeface="Cambria Math"/>
                                      </a:rPr>
                                      <m:t>𝑧</m:t>
                                    </m:r>
                                  </m:e>
                                  <m:sub>
                                    <m:r>
                                      <a:rPr lang="en-US" sz="2000" i="1">
                                        <a:latin typeface="Cambria Math"/>
                                      </a:rPr>
                                      <m:t>𝑐𝑏</m:t>
                                    </m:r>
                                  </m:sub>
                                </m:sSub>
                              </m:e>
                              <m:e>
                                <m:sSub>
                                  <m:sSubPr>
                                    <m:ctrlPr>
                                      <a:rPr lang="en-US" sz="2000" i="1">
                                        <a:latin typeface="Cambria Math"/>
                                      </a:rPr>
                                    </m:ctrlPr>
                                  </m:sSubPr>
                                  <m:e>
                                    <m:r>
                                      <a:rPr lang="en-US" sz="2000" i="1">
                                        <a:latin typeface="Cambria Math"/>
                                      </a:rPr>
                                      <m:t>𝑧</m:t>
                                    </m:r>
                                  </m:e>
                                  <m:sub>
                                    <m:r>
                                      <a:rPr lang="en-US" sz="2000" i="1">
                                        <a:latin typeface="Cambria Math"/>
                                      </a:rPr>
                                      <m:t>𝑐𝑐</m:t>
                                    </m:r>
                                  </m:sub>
                                </m:sSub>
                              </m:e>
                            </m:mr>
                          </m:m>
                        </m:e>
                      </m:d>
                    </m:oMath>
                  </a14:m>
                  <a:r>
                    <a:rPr lang="en-US" sz="2000" dirty="0">
                      <a:latin typeface="Times New Roman" pitchFamily="18" charset="0"/>
                      <a:cs typeface="Times New Roman" pitchFamily="18" charset="0"/>
                    </a:rPr>
                    <a:t> Ω/mile</a:t>
                  </a:r>
                </a:p>
              </p:txBody>
            </p:sp>
          </mc:Choice>
          <mc:Fallback>
            <p:sp>
              <p:nvSpPr>
                <p:cNvPr id="5" name="Rectangle 4"/>
                <p:cNvSpPr>
                  <a:spLocks noRot="1" noChangeAspect="1" noMove="1" noResize="1" noEditPoints="1" noAdjustHandles="1" noChangeArrowheads="1" noChangeShapeType="1" noTextEdit="1"/>
                </p:cNvSpPr>
                <p:nvPr/>
              </p:nvSpPr>
              <p:spPr>
                <a:xfrm>
                  <a:off x="2286000" y="3017157"/>
                  <a:ext cx="3727046" cy="904928"/>
                </a:xfrm>
                <a:prstGeom prst="rect">
                  <a:avLst/>
                </a:prstGeom>
                <a:blipFill rotWithShape="1">
                  <a:blip r:embed="rId2"/>
                  <a:stretch>
                    <a:fillRect r="-982"/>
                  </a:stretch>
                </a:blipFill>
              </p:spPr>
              <p:txBody>
                <a:bodyPr/>
                <a:lstStyle/>
                <a:p>
                  <a:r>
                    <a:rPr lang="en-US">
                      <a:noFill/>
                    </a:rPr>
                    <a:t> </a:t>
                  </a:r>
                </a:p>
              </p:txBody>
            </p:sp>
          </mc:Fallback>
        </mc:AlternateContent>
      </p:grpSp>
      <p:sp>
        <p:nvSpPr>
          <p:cNvPr id="2" name="Slide Number Placeholder 1"/>
          <p:cNvSpPr>
            <a:spLocks noGrp="1"/>
          </p:cNvSpPr>
          <p:nvPr>
            <p:ph type="sldNum" sz="quarter" idx="12"/>
          </p:nvPr>
        </p:nvSpPr>
        <p:spPr/>
        <p:txBody>
          <a:bodyPr/>
          <a:lstStyle/>
          <a:p>
            <a:fld id="{B6F15528-21DE-4FAA-801E-634DDDAF4B2B}" type="slidenum">
              <a:rPr lang="en-US" smtClean="0"/>
              <a:pPr/>
              <a:t>36</a:t>
            </a:fld>
            <a:endParaRPr lang="en-US"/>
          </a:p>
        </p:txBody>
      </p:sp>
      <p:sp>
        <p:nvSpPr>
          <p:cNvPr id="8" name="TextBox 7"/>
          <p:cNvSpPr txBox="1"/>
          <p:nvPr/>
        </p:nvSpPr>
        <p:spPr>
          <a:xfrm>
            <a:off x="0" y="304800"/>
            <a:ext cx="9144000" cy="1077218"/>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Series </a:t>
            </a:r>
            <a:r>
              <a:rPr lang="en-US" sz="3200" dirty="0" smtClean="0">
                <a:latin typeface="Times New Roman" pitchFamily="18" charset="0"/>
                <a:cs typeface="Times New Roman" pitchFamily="18" charset="0"/>
              </a:rPr>
              <a:t>Impedance </a:t>
            </a:r>
            <a:r>
              <a:rPr lang="en-US" sz="3200" dirty="0" smtClean="0">
                <a:latin typeface="Times New Roman" pitchFamily="18" charset="0"/>
                <a:cs typeface="Times New Roman" pitchFamily="18" charset="0"/>
              </a:rPr>
              <a:t>of Overhead </a:t>
            </a:r>
            <a:r>
              <a:rPr lang="en-US" sz="3200" dirty="0" smtClean="0">
                <a:latin typeface="Times New Roman" pitchFamily="18" charset="0"/>
                <a:cs typeface="Times New Roman" pitchFamily="18" charset="0"/>
              </a:rPr>
              <a:t>Lines</a:t>
            </a:r>
          </a:p>
          <a:p>
            <a:pPr marL="342900" indent="-342900" algn="ctr"/>
            <a:r>
              <a:rPr lang="en-US" sz="3200" dirty="0">
                <a:latin typeface="Times New Roman" pitchFamily="18" charset="0"/>
                <a:cs typeface="Times New Roman" pitchFamily="18" charset="0"/>
              </a:rPr>
              <a:t>Phase Impedance Matrix for Overhead Lines</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35494859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1828800"/>
            <a:ext cx="8153400" cy="4832092"/>
          </a:xfrm>
          <a:prstGeom prst="rect">
            <a:avLst/>
          </a:prstGeom>
          <a:noFill/>
        </p:spPr>
        <p:txBody>
          <a:bodyPr wrap="square" rtlCol="0">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The </a:t>
            </a:r>
            <a:r>
              <a:rPr lang="en-US" sz="2400" dirty="0" smtClean="0">
                <a:latin typeface="Times New Roman" pitchFamily="18" charset="0"/>
                <a:cs typeface="Times New Roman" pitchFamily="18" charset="0"/>
              </a:rPr>
              <a:t>phase impedance matrix for a three-wire delta line is determined by the application of Carson’s equations without the Kron reduction step.</a:t>
            </a:r>
          </a:p>
          <a:p>
            <a:pPr marL="342900" indent="-342900">
              <a:buFont typeface="Wingdings" pitchFamily="2" charset="2"/>
              <a:buChar char="Ø"/>
            </a:pPr>
            <a:endParaRPr lang="en-US" sz="2400" dirty="0" smtClean="0">
              <a:latin typeface="Times New Roman" pitchFamily="18" charset="0"/>
              <a:cs typeface="Times New Roman" pitchFamily="18" charset="0"/>
            </a:endParaRPr>
          </a:p>
          <a:p>
            <a:pPr marL="342900" indent="-342900">
              <a:buFont typeface="Wingdings" pitchFamily="2" charset="2"/>
              <a:buChar char="Ø"/>
            </a:pPr>
            <a:r>
              <a:rPr lang="en-US" sz="2400" dirty="0" smtClean="0">
                <a:latin typeface="Times New Roman" pitchFamily="18" charset="0"/>
                <a:cs typeface="Times New Roman" pitchFamily="18" charset="0"/>
              </a:rPr>
              <a:t>The phase impedance matrix can be used to accurately determine the voltage drops on the feeder line segments once the currents have been determined. </a:t>
            </a:r>
          </a:p>
          <a:p>
            <a:pPr marL="342900" indent="-342900">
              <a:buFont typeface="Wingdings" pitchFamily="2" charset="2"/>
              <a:buChar char="Ø"/>
            </a:pPr>
            <a:endParaRPr lang="en-US" sz="2400" dirty="0" smtClean="0">
              <a:latin typeface="Times New Roman" pitchFamily="18" charset="0"/>
              <a:cs typeface="Times New Roman" pitchFamily="18" charset="0"/>
            </a:endParaRPr>
          </a:p>
          <a:p>
            <a:pPr marL="342900" indent="-342900">
              <a:buFont typeface="Wingdings" pitchFamily="2" charset="2"/>
              <a:buChar char="Ø"/>
            </a:pPr>
            <a:r>
              <a:rPr lang="en-US" sz="2400" dirty="0" smtClean="0">
                <a:latin typeface="Times New Roman" pitchFamily="18" charset="0"/>
                <a:cs typeface="Times New Roman" pitchFamily="18" charset="0"/>
              </a:rPr>
              <a:t>Since no  approximations (transpositions for example) have been made regarding the spacing between conductors, the effect of the mutual coupling between the phases is accurately taken into account.</a:t>
            </a:r>
          </a:p>
          <a:p>
            <a:pPr marL="342900" indent="-342900">
              <a:buFont typeface="Arial" pitchFamily="34" charset="0"/>
              <a:buChar char="•"/>
            </a:pPr>
            <a:endParaRPr lang="en-US" sz="2000" dirty="0" smtClean="0"/>
          </a:p>
        </p:txBody>
      </p:sp>
      <p:sp>
        <p:nvSpPr>
          <p:cNvPr id="4" name="Slide Number Placeholder 3"/>
          <p:cNvSpPr>
            <a:spLocks noGrp="1"/>
          </p:cNvSpPr>
          <p:nvPr>
            <p:ph type="sldNum" sz="quarter" idx="12"/>
          </p:nvPr>
        </p:nvSpPr>
        <p:spPr/>
        <p:txBody>
          <a:bodyPr/>
          <a:lstStyle/>
          <a:p>
            <a:fld id="{B6F15528-21DE-4FAA-801E-634DDDAF4B2B}" type="slidenum">
              <a:rPr lang="en-US" smtClean="0"/>
              <a:pPr/>
              <a:t>37</a:t>
            </a:fld>
            <a:endParaRPr lang="en-US"/>
          </a:p>
        </p:txBody>
      </p:sp>
      <p:sp>
        <p:nvSpPr>
          <p:cNvPr id="5" name="TextBox 4"/>
          <p:cNvSpPr txBox="1"/>
          <p:nvPr/>
        </p:nvSpPr>
        <p:spPr>
          <a:xfrm>
            <a:off x="0" y="304800"/>
            <a:ext cx="9144000" cy="1077218"/>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Series </a:t>
            </a:r>
            <a:r>
              <a:rPr lang="en-US" sz="3200" dirty="0" smtClean="0">
                <a:latin typeface="Times New Roman" pitchFamily="18" charset="0"/>
                <a:cs typeface="Times New Roman" pitchFamily="18" charset="0"/>
              </a:rPr>
              <a:t>Impedance </a:t>
            </a:r>
            <a:r>
              <a:rPr lang="en-US" sz="3200" dirty="0" smtClean="0">
                <a:latin typeface="Times New Roman" pitchFamily="18" charset="0"/>
                <a:cs typeface="Times New Roman" pitchFamily="18" charset="0"/>
              </a:rPr>
              <a:t>of Overhead </a:t>
            </a:r>
            <a:r>
              <a:rPr lang="en-US" sz="3200" dirty="0" smtClean="0">
                <a:latin typeface="Times New Roman" pitchFamily="18" charset="0"/>
                <a:cs typeface="Times New Roman" pitchFamily="18" charset="0"/>
              </a:rPr>
              <a:t>Lines</a:t>
            </a:r>
          </a:p>
          <a:p>
            <a:pPr marL="342900" indent="-342900" algn="ctr"/>
            <a:r>
              <a:rPr lang="en-US" sz="3200" dirty="0">
                <a:latin typeface="Times New Roman" pitchFamily="18" charset="0"/>
                <a:cs typeface="Times New Roman" pitchFamily="18" charset="0"/>
              </a:rPr>
              <a:t>Phase Impedance Matrix for Overhead Lines</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2734709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1000" y="1695271"/>
            <a:ext cx="8382000" cy="1200329"/>
          </a:xfrm>
          <a:prstGeom prst="rect">
            <a:avLst/>
          </a:prstGeom>
          <a:noFill/>
        </p:spPr>
        <p:txBody>
          <a:bodyPr wrap="square" rtlCol="0">
            <a:spAutoFit/>
          </a:bodyPr>
          <a:lstStyle/>
          <a:p>
            <a:pPr marL="457200" indent="-457200">
              <a:buFont typeface="Wingdings" pitchFamily="2" charset="2"/>
              <a:buChar char="Ø"/>
            </a:pPr>
            <a:r>
              <a:rPr lang="en-US" sz="2400" dirty="0" smtClean="0">
                <a:latin typeface="Times New Roman" pitchFamily="18" charset="0"/>
                <a:cs typeface="Times New Roman" pitchFamily="18" charset="0"/>
              </a:rPr>
              <a:t>The </a:t>
            </a:r>
            <a:r>
              <a:rPr lang="en-US" sz="2400" dirty="0" smtClean="0">
                <a:latin typeface="Times New Roman" pitchFamily="18" charset="0"/>
                <a:cs typeface="Times New Roman" pitchFamily="18" charset="0"/>
              </a:rPr>
              <a:t>application of the Modified Carson’s equations and the phase frame matrix lead to the most accurate model of a line segment as shown in Figure 6.0.</a:t>
            </a:r>
          </a:p>
        </p:txBody>
      </p:sp>
      <p:grpSp>
        <p:nvGrpSpPr>
          <p:cNvPr id="8" name="Group 7"/>
          <p:cNvGrpSpPr/>
          <p:nvPr/>
        </p:nvGrpSpPr>
        <p:grpSpPr>
          <a:xfrm>
            <a:off x="838200" y="3124200"/>
            <a:ext cx="7122951" cy="3269815"/>
            <a:chOff x="793560" y="2819400"/>
            <a:chExt cx="7316615" cy="3496083"/>
          </a:xfrm>
        </p:grpSpPr>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01373" y="2819400"/>
              <a:ext cx="6908802" cy="2928975"/>
            </a:xfrm>
            <a:prstGeom prst="rect">
              <a:avLst/>
            </a:prstGeom>
          </p:spPr>
        </p:pic>
        <p:sp>
          <p:nvSpPr>
            <p:cNvPr id="4" name="TextBox 3"/>
            <p:cNvSpPr txBox="1"/>
            <p:nvPr/>
          </p:nvSpPr>
          <p:spPr>
            <a:xfrm>
              <a:off x="793560" y="5915373"/>
              <a:ext cx="13716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Figure 6.0</a:t>
              </a:r>
              <a:endParaRPr lang="en-US" sz="2000" dirty="0">
                <a:latin typeface="Times New Roman" pitchFamily="18" charset="0"/>
                <a:cs typeface="Times New Roman" pitchFamily="18" charset="0"/>
              </a:endParaRPr>
            </a:p>
          </p:txBody>
        </p:sp>
      </p:grpSp>
      <p:sp>
        <p:nvSpPr>
          <p:cNvPr id="6" name="Slide Number Placeholder 5"/>
          <p:cNvSpPr>
            <a:spLocks noGrp="1"/>
          </p:cNvSpPr>
          <p:nvPr>
            <p:ph type="sldNum" sz="quarter" idx="12"/>
          </p:nvPr>
        </p:nvSpPr>
        <p:spPr/>
        <p:txBody>
          <a:bodyPr/>
          <a:lstStyle/>
          <a:p>
            <a:fld id="{B6F15528-21DE-4FAA-801E-634DDDAF4B2B}" type="slidenum">
              <a:rPr lang="en-US" smtClean="0"/>
              <a:pPr/>
              <a:t>38</a:t>
            </a:fld>
            <a:endParaRPr lang="en-US"/>
          </a:p>
        </p:txBody>
      </p:sp>
      <p:sp>
        <p:nvSpPr>
          <p:cNvPr id="7" name="TextBox 6"/>
          <p:cNvSpPr txBox="1"/>
          <p:nvPr/>
        </p:nvSpPr>
        <p:spPr>
          <a:xfrm>
            <a:off x="0" y="304800"/>
            <a:ext cx="9144000" cy="1077218"/>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Series </a:t>
            </a:r>
            <a:r>
              <a:rPr lang="en-US" sz="3200" dirty="0" smtClean="0">
                <a:latin typeface="Times New Roman" pitchFamily="18" charset="0"/>
                <a:cs typeface="Times New Roman" pitchFamily="18" charset="0"/>
              </a:rPr>
              <a:t>Impedance </a:t>
            </a:r>
            <a:r>
              <a:rPr lang="en-US" sz="3200" dirty="0" smtClean="0">
                <a:latin typeface="Times New Roman" pitchFamily="18" charset="0"/>
                <a:cs typeface="Times New Roman" pitchFamily="18" charset="0"/>
              </a:rPr>
              <a:t>of Overhead </a:t>
            </a:r>
            <a:r>
              <a:rPr lang="en-US" sz="3200" dirty="0" smtClean="0">
                <a:latin typeface="Times New Roman" pitchFamily="18" charset="0"/>
                <a:cs typeface="Times New Roman" pitchFamily="18" charset="0"/>
              </a:rPr>
              <a:t>Lines</a:t>
            </a:r>
          </a:p>
          <a:p>
            <a:pPr marL="342900" indent="-342900" algn="ctr"/>
            <a:r>
              <a:rPr lang="en-US" sz="3200" dirty="0">
                <a:latin typeface="Times New Roman" pitchFamily="18" charset="0"/>
                <a:cs typeface="Times New Roman" pitchFamily="18" charset="0"/>
              </a:rPr>
              <a:t>Phase Impedance Matrix for Overhead Lines</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244965419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7258" y="1752600"/>
            <a:ext cx="6691342" cy="2836783"/>
          </a:xfrm>
          <a:prstGeom prst="rect">
            <a:avLst/>
          </a:prstGeom>
        </p:spPr>
      </p:pic>
      <mc:AlternateContent xmlns:mc="http://schemas.openxmlformats.org/markup-compatibility/2006">
        <mc:Choice xmlns:a14="http://schemas.microsoft.com/office/drawing/2010/main" Requires="a14">
          <p:sp>
            <p:nvSpPr>
              <p:cNvPr id="7" name="Rectangle 6"/>
              <p:cNvSpPr/>
              <p:nvPr/>
            </p:nvSpPr>
            <p:spPr>
              <a:xfrm>
                <a:off x="0" y="4950248"/>
                <a:ext cx="9144000" cy="175535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a:rPr>
                          </m:ctrlPr>
                        </m:sSubPr>
                        <m:e>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m:t>
                                        </m:r>
                                      </m:e>
                                      <m:sub>
                                        <m:r>
                                          <a:rPr lang="en-US" sz="2000" i="1">
                                            <a:latin typeface="Cambria Math"/>
                                          </a:rPr>
                                          <m:t>𝑎𝑔</m:t>
                                        </m:r>
                                      </m:sub>
                                    </m:sSub>
                                  </m:e>
                                </m:mr>
                                <m:mr>
                                  <m:e>
                                    <m:sSub>
                                      <m:sSubPr>
                                        <m:ctrlPr>
                                          <a:rPr lang="en-US" sz="2000" i="1">
                                            <a:latin typeface="Cambria Math"/>
                                          </a:rPr>
                                        </m:ctrlPr>
                                      </m:sSubPr>
                                      <m:e>
                                        <m:r>
                                          <a:rPr lang="en-US" sz="2000" i="1">
                                            <a:latin typeface="Cambria Math"/>
                                          </a:rPr>
                                          <m:t>𝑉</m:t>
                                        </m:r>
                                      </m:e>
                                      <m:sub>
                                        <m:r>
                                          <a:rPr lang="en-US" sz="2000" i="1">
                                            <a:latin typeface="Cambria Math"/>
                                          </a:rPr>
                                          <m:t>𝑏𝑔</m:t>
                                        </m:r>
                                      </m:sub>
                                    </m:sSub>
                                  </m:e>
                                </m:mr>
                                <m:mr>
                                  <m:e>
                                    <m:sSub>
                                      <m:sSubPr>
                                        <m:ctrlPr>
                                          <a:rPr lang="en-US" sz="2000" i="1">
                                            <a:latin typeface="Cambria Math"/>
                                          </a:rPr>
                                        </m:ctrlPr>
                                      </m:sSubPr>
                                      <m:e>
                                        <m:r>
                                          <a:rPr lang="en-US" sz="2000" i="1">
                                            <a:latin typeface="Cambria Math"/>
                                          </a:rPr>
                                          <m:t>𝑉</m:t>
                                        </m:r>
                                      </m:e>
                                      <m:sub>
                                        <m:r>
                                          <a:rPr lang="en-US" sz="2000" i="1">
                                            <a:latin typeface="Cambria Math"/>
                                          </a:rPr>
                                          <m:t>𝑐𝑔</m:t>
                                        </m:r>
                                      </m:sub>
                                    </m:sSub>
                                  </m:e>
                                </m:mr>
                              </m:m>
                            </m:e>
                          </m:d>
                        </m:e>
                        <m:sub>
                          <m:r>
                            <a:rPr lang="en-US" sz="2000" i="1">
                              <a:latin typeface="Cambria Math"/>
                            </a:rPr>
                            <m:t>𝑛</m:t>
                          </m:r>
                        </m:sub>
                      </m:sSub>
                      <m:r>
                        <a:rPr lang="en-US" sz="2000" i="1">
                          <a:latin typeface="Cambria Math"/>
                        </a:rPr>
                        <m:t>=  </m:t>
                      </m:r>
                      <m:sSub>
                        <m:sSubPr>
                          <m:ctrlPr>
                            <a:rPr lang="en-US" sz="2000" i="1">
                              <a:latin typeface="Cambria Math"/>
                            </a:rPr>
                          </m:ctrlPr>
                        </m:sSubPr>
                        <m:e>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m:t>
                                        </m:r>
                                      </m:e>
                                      <m:sub>
                                        <m:r>
                                          <a:rPr lang="en-US" sz="2000" i="1">
                                            <a:latin typeface="Cambria Math"/>
                                          </a:rPr>
                                          <m:t>𝑎𝑔</m:t>
                                        </m:r>
                                      </m:sub>
                                    </m:sSub>
                                  </m:e>
                                </m:mr>
                                <m:mr>
                                  <m:e>
                                    <m:sSub>
                                      <m:sSubPr>
                                        <m:ctrlPr>
                                          <a:rPr lang="en-US" sz="2000" i="1">
                                            <a:latin typeface="Cambria Math"/>
                                          </a:rPr>
                                        </m:ctrlPr>
                                      </m:sSubPr>
                                      <m:e>
                                        <m:r>
                                          <a:rPr lang="en-US" sz="2000" i="1">
                                            <a:latin typeface="Cambria Math"/>
                                          </a:rPr>
                                          <m:t>𝑉</m:t>
                                        </m:r>
                                      </m:e>
                                      <m:sub>
                                        <m:r>
                                          <a:rPr lang="en-US" sz="2000" i="1">
                                            <a:latin typeface="Cambria Math"/>
                                          </a:rPr>
                                          <m:t>𝑏𝑔</m:t>
                                        </m:r>
                                      </m:sub>
                                    </m:sSub>
                                  </m:e>
                                </m:mr>
                                <m:mr>
                                  <m:e>
                                    <m:sSub>
                                      <m:sSubPr>
                                        <m:ctrlPr>
                                          <a:rPr lang="en-US" sz="2000" i="1">
                                            <a:latin typeface="Cambria Math"/>
                                          </a:rPr>
                                        </m:ctrlPr>
                                      </m:sSubPr>
                                      <m:e>
                                        <m:r>
                                          <a:rPr lang="en-US" sz="2000" i="1">
                                            <a:latin typeface="Cambria Math"/>
                                          </a:rPr>
                                          <m:t>𝑉</m:t>
                                        </m:r>
                                      </m:e>
                                      <m:sub>
                                        <m:r>
                                          <a:rPr lang="en-US" sz="2000" i="1">
                                            <a:latin typeface="Cambria Math"/>
                                          </a:rPr>
                                          <m:t>𝑐𝑔</m:t>
                                        </m:r>
                                      </m:sub>
                                    </m:sSub>
                                  </m:e>
                                </m:mr>
                              </m:m>
                            </m:e>
                          </m:d>
                        </m:e>
                        <m:sub>
                          <m:r>
                            <a:rPr lang="en-US" sz="2000" i="1">
                              <a:latin typeface="Cambria Math"/>
                            </a:rPr>
                            <m:t>𝑚</m:t>
                          </m:r>
                        </m:sub>
                      </m:sSub>
                      <m:r>
                        <a:rPr lang="en-US" sz="2000" i="1">
                          <a:latin typeface="Cambria Math"/>
                        </a:rPr>
                        <m:t>+   </m:t>
                      </m:r>
                      <m:d>
                        <m:dPr>
                          <m:begChr m:val="["/>
                          <m:endChr m:val="]"/>
                          <m:ctrlPr>
                            <a:rPr lang="en-US" sz="2000" i="1">
                              <a:latin typeface="Cambria Math"/>
                            </a:rPr>
                          </m:ctrlPr>
                        </m:dPr>
                        <m:e>
                          <m:m>
                            <m:mPr>
                              <m:mcs>
                                <m:mc>
                                  <m:mcPr>
                                    <m:count m:val="3"/>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𝑧</m:t>
                                    </m:r>
                                  </m:e>
                                  <m:sub>
                                    <m:r>
                                      <a:rPr lang="en-US" sz="2000" i="1">
                                        <a:latin typeface="Cambria Math"/>
                                      </a:rPr>
                                      <m:t>𝑎𝑎</m:t>
                                    </m:r>
                                  </m:sub>
                                </m:sSub>
                              </m:e>
                              <m:e>
                                <m:sSub>
                                  <m:sSubPr>
                                    <m:ctrlPr>
                                      <a:rPr lang="en-US" sz="2000" i="1">
                                        <a:latin typeface="Cambria Math"/>
                                      </a:rPr>
                                    </m:ctrlPr>
                                  </m:sSubPr>
                                  <m:e>
                                    <m:r>
                                      <a:rPr lang="en-US" sz="2000" i="1">
                                        <a:latin typeface="Cambria Math"/>
                                      </a:rPr>
                                      <m:t>𝑧</m:t>
                                    </m:r>
                                  </m:e>
                                  <m:sub>
                                    <m:r>
                                      <a:rPr lang="en-US" sz="2000" i="1">
                                        <a:latin typeface="Cambria Math"/>
                                      </a:rPr>
                                      <m:t>𝑎𝑏</m:t>
                                    </m:r>
                                  </m:sub>
                                </m:sSub>
                              </m:e>
                              <m:e>
                                <m:sSub>
                                  <m:sSubPr>
                                    <m:ctrlPr>
                                      <a:rPr lang="en-US" sz="2000" i="1">
                                        <a:latin typeface="Cambria Math"/>
                                      </a:rPr>
                                    </m:ctrlPr>
                                  </m:sSubPr>
                                  <m:e>
                                    <m:r>
                                      <a:rPr lang="en-US" sz="2000" i="1">
                                        <a:latin typeface="Cambria Math"/>
                                      </a:rPr>
                                      <m:t>𝑧</m:t>
                                    </m:r>
                                  </m:e>
                                  <m:sub>
                                    <m:r>
                                      <a:rPr lang="en-US" sz="2000" i="1">
                                        <a:latin typeface="Cambria Math"/>
                                      </a:rPr>
                                      <m:t>𝑎𝑐</m:t>
                                    </m:r>
                                  </m:sub>
                                </m:sSub>
                              </m:e>
                            </m:mr>
                            <m:mr>
                              <m:e>
                                <m:sSub>
                                  <m:sSubPr>
                                    <m:ctrlPr>
                                      <a:rPr lang="en-US" sz="2000" i="1">
                                        <a:latin typeface="Cambria Math"/>
                                      </a:rPr>
                                    </m:ctrlPr>
                                  </m:sSubPr>
                                  <m:e>
                                    <m:r>
                                      <a:rPr lang="en-US" sz="2000" i="1">
                                        <a:latin typeface="Cambria Math"/>
                                      </a:rPr>
                                      <m:t>𝑧</m:t>
                                    </m:r>
                                  </m:e>
                                  <m:sub>
                                    <m:r>
                                      <a:rPr lang="en-US" sz="2000" i="1">
                                        <a:latin typeface="Cambria Math"/>
                                      </a:rPr>
                                      <m:t>𝑏𝑎</m:t>
                                    </m:r>
                                  </m:sub>
                                </m:sSub>
                              </m:e>
                              <m:e>
                                <m:sSub>
                                  <m:sSubPr>
                                    <m:ctrlPr>
                                      <a:rPr lang="en-US" sz="2000" i="1">
                                        <a:latin typeface="Cambria Math"/>
                                      </a:rPr>
                                    </m:ctrlPr>
                                  </m:sSubPr>
                                  <m:e>
                                    <m:r>
                                      <a:rPr lang="en-US" sz="2000" i="1">
                                        <a:latin typeface="Cambria Math"/>
                                      </a:rPr>
                                      <m:t>𝑧</m:t>
                                    </m:r>
                                  </m:e>
                                  <m:sub>
                                    <m:r>
                                      <a:rPr lang="en-US" sz="2000" i="1">
                                        <a:latin typeface="Cambria Math"/>
                                      </a:rPr>
                                      <m:t>𝑏𝑏</m:t>
                                    </m:r>
                                  </m:sub>
                                </m:sSub>
                              </m:e>
                              <m:e>
                                <m:sSub>
                                  <m:sSubPr>
                                    <m:ctrlPr>
                                      <a:rPr lang="en-US" sz="2000" i="1">
                                        <a:latin typeface="Cambria Math"/>
                                      </a:rPr>
                                    </m:ctrlPr>
                                  </m:sSubPr>
                                  <m:e>
                                    <m:r>
                                      <a:rPr lang="en-US" sz="2000" i="1">
                                        <a:latin typeface="Cambria Math"/>
                                      </a:rPr>
                                      <m:t>𝑧</m:t>
                                    </m:r>
                                  </m:e>
                                  <m:sub>
                                    <m:r>
                                      <a:rPr lang="en-US" sz="2000" i="1">
                                        <a:latin typeface="Cambria Math"/>
                                      </a:rPr>
                                      <m:t>𝑏𝑐</m:t>
                                    </m:r>
                                  </m:sub>
                                </m:sSub>
                              </m:e>
                            </m:mr>
                            <m:mr>
                              <m:e>
                                <m:sSub>
                                  <m:sSubPr>
                                    <m:ctrlPr>
                                      <a:rPr lang="en-US" sz="2000" i="1">
                                        <a:latin typeface="Cambria Math"/>
                                      </a:rPr>
                                    </m:ctrlPr>
                                  </m:sSubPr>
                                  <m:e>
                                    <m:r>
                                      <a:rPr lang="en-US" sz="2000" i="1">
                                        <a:latin typeface="Cambria Math"/>
                                      </a:rPr>
                                      <m:t>𝑧</m:t>
                                    </m:r>
                                  </m:e>
                                  <m:sub>
                                    <m:r>
                                      <a:rPr lang="en-US" sz="2000" i="1">
                                        <a:latin typeface="Cambria Math"/>
                                      </a:rPr>
                                      <m:t>𝑐𝑎</m:t>
                                    </m:r>
                                  </m:sub>
                                </m:sSub>
                              </m:e>
                              <m:e>
                                <m:sSub>
                                  <m:sSubPr>
                                    <m:ctrlPr>
                                      <a:rPr lang="en-US" sz="2000" i="1">
                                        <a:latin typeface="Cambria Math"/>
                                      </a:rPr>
                                    </m:ctrlPr>
                                  </m:sSubPr>
                                  <m:e>
                                    <m:r>
                                      <a:rPr lang="en-US" sz="2000" i="1">
                                        <a:latin typeface="Cambria Math"/>
                                      </a:rPr>
                                      <m:t>𝑧</m:t>
                                    </m:r>
                                  </m:e>
                                  <m:sub>
                                    <m:r>
                                      <a:rPr lang="en-US" sz="2000" i="1">
                                        <a:latin typeface="Cambria Math"/>
                                      </a:rPr>
                                      <m:t>𝑐𝑏</m:t>
                                    </m:r>
                                  </m:sub>
                                </m:sSub>
                              </m:e>
                              <m:e>
                                <m:sSub>
                                  <m:sSubPr>
                                    <m:ctrlPr>
                                      <a:rPr lang="en-US" sz="2000" i="1">
                                        <a:latin typeface="Cambria Math"/>
                                      </a:rPr>
                                    </m:ctrlPr>
                                  </m:sSubPr>
                                  <m:e>
                                    <m:r>
                                      <a:rPr lang="en-US" sz="2000" i="1">
                                        <a:latin typeface="Cambria Math"/>
                                      </a:rPr>
                                      <m:t>𝑧</m:t>
                                    </m:r>
                                  </m:e>
                                  <m:sub>
                                    <m:r>
                                      <a:rPr lang="en-US" sz="2000" i="1">
                                        <a:latin typeface="Cambria Math"/>
                                      </a:rPr>
                                      <m:t>𝑐𝑐</m:t>
                                    </m:r>
                                  </m:sub>
                                </m:sSub>
                              </m:e>
                            </m:mr>
                          </m:m>
                        </m:e>
                      </m:d>
                      <m:r>
                        <a:rPr lang="en-US" sz="2000" i="1">
                          <a:latin typeface="Cambria Math"/>
                        </a:rPr>
                        <m:t>∙  </m:t>
                      </m:r>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𝑎</m:t>
                                    </m:r>
                                  </m:sub>
                                </m:sSub>
                              </m:e>
                            </m:mr>
                            <m:mr>
                              <m:e>
                                <m:sSub>
                                  <m:sSubPr>
                                    <m:ctrlPr>
                                      <a:rPr lang="en-US" sz="2000" i="1">
                                        <a:latin typeface="Cambria Math"/>
                                      </a:rPr>
                                    </m:ctrlPr>
                                  </m:sSubPr>
                                  <m:e>
                                    <m:r>
                                      <a:rPr lang="en-US" sz="2000" i="1">
                                        <a:latin typeface="Cambria Math"/>
                                      </a:rPr>
                                      <m:t>𝐼</m:t>
                                    </m:r>
                                  </m:e>
                                  <m:sub>
                                    <m:r>
                                      <a:rPr lang="en-US" sz="2000" i="1">
                                        <a:latin typeface="Cambria Math"/>
                                      </a:rPr>
                                      <m:t>𝑏</m:t>
                                    </m:r>
                                  </m:sub>
                                </m:sSub>
                              </m:e>
                            </m:mr>
                            <m:mr>
                              <m:e>
                                <m:sSub>
                                  <m:sSubPr>
                                    <m:ctrlPr>
                                      <a:rPr lang="en-US" sz="2000" i="1">
                                        <a:latin typeface="Cambria Math"/>
                                      </a:rPr>
                                    </m:ctrlPr>
                                  </m:sSubPr>
                                  <m:e>
                                    <m:r>
                                      <a:rPr lang="en-US" sz="2000" i="1">
                                        <a:latin typeface="Cambria Math"/>
                                      </a:rPr>
                                      <m:t>𝐼</m:t>
                                    </m:r>
                                  </m:e>
                                  <m:sub>
                                    <m:r>
                                      <a:rPr lang="en-US" sz="2000" i="1">
                                        <a:latin typeface="Cambria Math"/>
                                      </a:rPr>
                                      <m:t>𝑐</m:t>
                                    </m:r>
                                  </m:sub>
                                </m:sSub>
                              </m:e>
                            </m:mr>
                          </m:m>
                        </m:e>
                      </m:d>
                    </m:oMath>
                  </m:oMathPara>
                </a14:m>
                <a:endParaRPr lang="en-US" sz="2000" dirty="0"/>
              </a:p>
              <a:p>
                <a:r>
                  <a:rPr lang="en-US" sz="2000" dirty="0"/>
                  <a:t> </a:t>
                </a:r>
              </a:p>
              <a:p>
                <a:pPr algn="ctr"/>
                <a14:m>
                  <m:oMath xmlns:m="http://schemas.openxmlformats.org/officeDocument/2006/math">
                    <m:sSub>
                      <m:sSubPr>
                        <m:ctrlPr>
                          <a:rPr lang="en-US" sz="2000" i="1">
                            <a:latin typeface="Cambria Math"/>
                          </a:rPr>
                        </m:ctrlPr>
                      </m:sSubPr>
                      <m:e>
                        <m:r>
                          <a:rPr lang="en-US" sz="2000" i="1">
                            <a:latin typeface="Cambria Math"/>
                          </a:rPr>
                          <m:t>𝑍</m:t>
                        </m:r>
                      </m:e>
                      <m:sub>
                        <m:r>
                          <a:rPr lang="en-US" sz="2000" i="1">
                            <a:latin typeface="Cambria Math"/>
                          </a:rPr>
                          <m:t>𝑖𝑗</m:t>
                        </m:r>
                      </m:sub>
                    </m:sSub>
                    <m:r>
                      <a:rPr lang="en-US" sz="2000" i="1">
                        <a:latin typeface="Cambria Math"/>
                      </a:rPr>
                      <m:t>= </m:t>
                    </m:r>
                    <m:sSub>
                      <m:sSubPr>
                        <m:ctrlPr>
                          <a:rPr lang="en-US" sz="2000" i="1">
                            <a:latin typeface="Cambria Math"/>
                          </a:rPr>
                        </m:ctrlPr>
                      </m:sSubPr>
                      <m:e>
                        <m:r>
                          <a:rPr lang="en-US" sz="2000" i="1">
                            <a:latin typeface="Cambria Math"/>
                          </a:rPr>
                          <m:t>𝑧</m:t>
                        </m:r>
                      </m:e>
                      <m:sub>
                        <m:r>
                          <a:rPr lang="en-US" sz="2000" i="1">
                            <a:latin typeface="Cambria Math"/>
                          </a:rPr>
                          <m:t>𝑖𝑗</m:t>
                        </m:r>
                      </m:sub>
                    </m:sSub>
                    <m:r>
                      <a:rPr lang="en-US" sz="2000" i="1">
                        <a:latin typeface="Cambria Math"/>
                      </a:rPr>
                      <m:t>∙ </m:t>
                    </m:r>
                  </m:oMath>
                </a14:m>
                <a:r>
                  <a:rPr lang="en-US" sz="2000" dirty="0" smtClean="0">
                    <a:latin typeface="Times New Roman" pitchFamily="18" charset="0"/>
                    <a:cs typeface="Times New Roman" pitchFamily="18" charset="0"/>
                  </a:rPr>
                  <a:t>length</a:t>
                </a:r>
                <a:r>
                  <a:rPr lang="en-US" sz="2000" dirty="0"/>
                  <a:t> </a:t>
                </a:r>
              </a:p>
            </p:txBody>
          </p:sp>
        </mc:Choice>
        <mc:Fallback>
          <p:sp>
            <p:nvSpPr>
              <p:cNvPr id="7" name="Rectangle 6"/>
              <p:cNvSpPr>
                <a:spLocks noRot="1" noChangeAspect="1" noMove="1" noResize="1" noEditPoints="1" noAdjustHandles="1" noChangeArrowheads="1" noChangeShapeType="1" noTextEdit="1"/>
              </p:cNvSpPr>
              <p:nvPr/>
            </p:nvSpPr>
            <p:spPr>
              <a:xfrm>
                <a:off x="0" y="4950248"/>
                <a:ext cx="9144000" cy="1755352"/>
              </a:xfrm>
              <a:prstGeom prst="rect">
                <a:avLst/>
              </a:prstGeom>
              <a:blipFill rotWithShape="1">
                <a:blip r:embed="rId4"/>
                <a:stretch>
                  <a:fillRect b="-3819"/>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B6F15528-21DE-4FAA-801E-634DDDAF4B2B}" type="slidenum">
              <a:rPr lang="en-US" smtClean="0"/>
              <a:pPr/>
              <a:t>39</a:t>
            </a:fld>
            <a:endParaRPr lang="en-US"/>
          </a:p>
        </p:txBody>
      </p:sp>
      <p:sp>
        <p:nvSpPr>
          <p:cNvPr id="8" name="TextBox 7"/>
          <p:cNvSpPr txBox="1"/>
          <p:nvPr/>
        </p:nvSpPr>
        <p:spPr>
          <a:xfrm>
            <a:off x="0" y="304800"/>
            <a:ext cx="9144000" cy="1077218"/>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Series </a:t>
            </a:r>
            <a:r>
              <a:rPr lang="en-US" sz="3200" dirty="0" smtClean="0">
                <a:latin typeface="Times New Roman" pitchFamily="18" charset="0"/>
                <a:cs typeface="Times New Roman" pitchFamily="18" charset="0"/>
              </a:rPr>
              <a:t>Impedance </a:t>
            </a:r>
            <a:r>
              <a:rPr lang="en-US" sz="3200" dirty="0" smtClean="0">
                <a:latin typeface="Times New Roman" pitchFamily="18" charset="0"/>
                <a:cs typeface="Times New Roman" pitchFamily="18" charset="0"/>
              </a:rPr>
              <a:t>of Overhead </a:t>
            </a:r>
            <a:r>
              <a:rPr lang="en-US" sz="3200" dirty="0" smtClean="0">
                <a:latin typeface="Times New Roman" pitchFamily="18" charset="0"/>
                <a:cs typeface="Times New Roman" pitchFamily="18" charset="0"/>
              </a:rPr>
              <a:t>Lines</a:t>
            </a:r>
          </a:p>
          <a:p>
            <a:pPr marL="342900" indent="-342900" algn="ctr"/>
            <a:r>
              <a:rPr lang="en-US" sz="3200" dirty="0">
                <a:latin typeface="Times New Roman" pitchFamily="18" charset="0"/>
                <a:cs typeface="Times New Roman" pitchFamily="18" charset="0"/>
              </a:rPr>
              <a:t>Phase Impedance Matrix for Overhead Lines</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3468148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33400" y="2057400"/>
            <a:ext cx="8305800" cy="923330"/>
          </a:xfrm>
          <a:prstGeom prst="rect">
            <a:avLst/>
          </a:prstGeom>
          <a:noFill/>
        </p:spPr>
        <p:txBody>
          <a:bodyPr wrap="square" rtlCol="0">
            <a:spAutoFit/>
          </a:bodyPr>
          <a:lstStyle/>
          <a:p>
            <a:pPr lvl="1"/>
            <a:r>
              <a:rPr lang="en-US" dirty="0"/>
              <a:t>	</a:t>
            </a:r>
            <a:r>
              <a:rPr lang="en-US" dirty="0" smtClean="0"/>
              <a:t>	</a:t>
            </a:r>
          </a:p>
          <a:p>
            <a:endParaRPr lang="en-US" dirty="0"/>
          </a:p>
          <a:p>
            <a:endParaRPr lang="en-US" dirty="0"/>
          </a:p>
        </p:txBody>
      </p:sp>
      <p:sp>
        <p:nvSpPr>
          <p:cNvPr id="3" name="TextBox 2"/>
          <p:cNvSpPr txBox="1"/>
          <p:nvPr/>
        </p:nvSpPr>
        <p:spPr>
          <a:xfrm>
            <a:off x="0" y="329625"/>
            <a:ext cx="9144000" cy="584775"/>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Series </a:t>
            </a:r>
            <a:r>
              <a:rPr lang="en-US" sz="3200" dirty="0" smtClean="0">
                <a:latin typeface="Times New Roman" pitchFamily="18" charset="0"/>
                <a:cs typeface="Times New Roman" pitchFamily="18" charset="0"/>
              </a:rPr>
              <a:t>Impedance </a:t>
            </a:r>
            <a:r>
              <a:rPr lang="en-US" sz="3200" dirty="0" smtClean="0">
                <a:latin typeface="Times New Roman" pitchFamily="18" charset="0"/>
                <a:cs typeface="Times New Roman" pitchFamily="18" charset="0"/>
              </a:rPr>
              <a:t>of Overhead Lines</a:t>
            </a:r>
          </a:p>
        </p:txBody>
      </p:sp>
      <p:sp>
        <p:nvSpPr>
          <p:cNvPr id="5" name="TextBox 4"/>
          <p:cNvSpPr txBox="1"/>
          <p:nvPr/>
        </p:nvSpPr>
        <p:spPr>
          <a:xfrm>
            <a:off x="457200" y="1089422"/>
            <a:ext cx="8229600" cy="5539978"/>
          </a:xfrm>
          <a:prstGeom prst="rect">
            <a:avLst/>
          </a:prstGeom>
          <a:noFill/>
        </p:spPr>
        <p:txBody>
          <a:bodyPr wrap="square" rtlCol="0">
            <a:spAutoFit/>
          </a:bodyPr>
          <a:lstStyle/>
          <a:p>
            <a:pPr marL="342900" indent="-342900">
              <a:buFont typeface="Arial" pitchFamily="34" charset="0"/>
              <a:buChar char="•"/>
            </a:pPr>
            <a:endParaRPr lang="en-US" sz="2000" dirty="0" smtClean="0"/>
          </a:p>
          <a:p>
            <a:pPr marL="342900" indent="-342900">
              <a:buFont typeface="Wingdings" pitchFamily="2" charset="2"/>
              <a:buChar char="Ø"/>
            </a:pPr>
            <a:r>
              <a:rPr lang="en-US" sz="2400" dirty="0" smtClean="0">
                <a:latin typeface="Times New Roman" pitchFamily="18" charset="0"/>
                <a:cs typeface="Times New Roman" pitchFamily="18" charset="0"/>
              </a:rPr>
              <a:t>Critical step before the analysis of the distribution feeder can begin.</a:t>
            </a:r>
          </a:p>
          <a:p>
            <a:pPr marL="342900" indent="-342900">
              <a:buFont typeface="Wingdings" pitchFamily="2" charset="2"/>
              <a:buChar char="Ø"/>
            </a:pPr>
            <a:endParaRPr lang="en-US" sz="2400" dirty="0" smtClean="0">
              <a:latin typeface="Times New Roman" pitchFamily="18" charset="0"/>
              <a:cs typeface="Times New Roman" pitchFamily="18" charset="0"/>
            </a:endParaRPr>
          </a:p>
          <a:p>
            <a:pPr marL="342900" indent="-342900">
              <a:buFont typeface="Wingdings" pitchFamily="2" charset="2"/>
              <a:buChar char="Ø"/>
            </a:pPr>
            <a:endParaRPr lang="en-US" sz="2400" dirty="0" smtClean="0">
              <a:latin typeface="Times New Roman" pitchFamily="18" charset="0"/>
              <a:cs typeface="Times New Roman" pitchFamily="18" charset="0"/>
            </a:endParaRPr>
          </a:p>
          <a:p>
            <a:pPr marL="342900" indent="-342900">
              <a:buFont typeface="Wingdings" pitchFamily="2" charset="2"/>
              <a:buChar char="Ø"/>
            </a:pPr>
            <a:r>
              <a:rPr lang="en-US" sz="2400" dirty="0" smtClean="0">
                <a:latin typeface="Times New Roman" pitchFamily="18" charset="0"/>
                <a:cs typeface="Times New Roman" pitchFamily="18" charset="0"/>
              </a:rPr>
              <a:t>Resistance component of the conductors is typically taken from a look-up table (can be found in Appendix A of the text book)</a:t>
            </a:r>
          </a:p>
          <a:p>
            <a:pPr marL="342900" indent="-342900">
              <a:buFont typeface="Wingdings" pitchFamily="2" charset="2"/>
              <a:buChar char="Ø"/>
            </a:pPr>
            <a:endParaRPr lang="en-US" sz="2400" dirty="0" smtClean="0">
              <a:latin typeface="Times New Roman" pitchFamily="18" charset="0"/>
              <a:cs typeface="Times New Roman" pitchFamily="18" charset="0"/>
            </a:endParaRPr>
          </a:p>
          <a:p>
            <a:pPr marL="342900" indent="-342900">
              <a:buFont typeface="Wingdings" pitchFamily="2" charset="2"/>
              <a:buChar char="Ø"/>
            </a:pPr>
            <a:endParaRPr lang="en-US" sz="2400" dirty="0" smtClean="0">
              <a:latin typeface="Times New Roman" pitchFamily="18" charset="0"/>
              <a:cs typeface="Times New Roman" pitchFamily="18" charset="0"/>
            </a:endParaRPr>
          </a:p>
          <a:p>
            <a:pPr marL="342900" indent="-342900">
              <a:buFont typeface="Wingdings" pitchFamily="2" charset="2"/>
              <a:buChar char="Ø"/>
            </a:pPr>
            <a:r>
              <a:rPr lang="en-US" sz="2400" dirty="0" smtClean="0">
                <a:latin typeface="Times New Roman" pitchFamily="18" charset="0"/>
                <a:cs typeface="Times New Roman" pitchFamily="18" charset="0"/>
              </a:rPr>
              <a:t>The reactance comes from the inductive reactance (self and mutual) of the conductors. The inductive reactance is due to the magnetic field surrounding the conductors. </a:t>
            </a:r>
            <a:r>
              <a:rPr lang="en-US" sz="2000" dirty="0" smtClean="0"/>
              <a:t>	</a:t>
            </a:r>
          </a:p>
          <a:p>
            <a:pPr marL="342900" indent="-342900">
              <a:buFont typeface="Arial" pitchFamily="34" charset="0"/>
              <a:buChar char="•"/>
            </a:pPr>
            <a:endParaRPr lang="en-US" sz="2800" dirty="0" smtClean="0"/>
          </a:p>
          <a:p>
            <a:pPr marL="342900" indent="-342900">
              <a:buFont typeface="Arial" pitchFamily="34" charset="0"/>
              <a:buChar char="•"/>
            </a:pP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4</a:t>
            </a:fld>
            <a:endParaRPr lang="en-US"/>
          </a:p>
        </p:txBody>
      </p:sp>
    </p:spTree>
    <p:extLst>
      <p:ext uri="{BB962C8B-B14F-4D97-AF65-F5344CB8AC3E}">
        <p14:creationId xmlns:p14="http://schemas.microsoft.com/office/powerpoint/2010/main" val="1400599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allAtOnce"/>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1: </a:t>
            </a:r>
            <a:r>
              <a:rPr lang="en-US" dirty="0"/>
              <a:t>Overhead Lines </a:t>
            </a:r>
          </a:p>
        </p:txBody>
      </p:sp>
      <p:sp>
        <p:nvSpPr>
          <p:cNvPr id="3" name="Content Placeholder 2"/>
          <p:cNvSpPr>
            <a:spLocks noGrp="1"/>
          </p:cNvSpPr>
          <p:nvPr>
            <p:ph idx="1"/>
          </p:nvPr>
        </p:nvSpPr>
        <p:spPr/>
        <p:txBody>
          <a:bodyPr>
            <a:normAutofit fontScale="77500" lnSpcReduction="20000"/>
          </a:bodyPr>
          <a:lstStyle/>
          <a:p>
            <a:pPr>
              <a:spcAft>
                <a:spcPts val="600"/>
              </a:spcAft>
            </a:pPr>
            <a:r>
              <a:rPr lang="en-US" sz="3100" dirty="0" smtClean="0"/>
              <a:t>Series </a:t>
            </a:r>
            <a:r>
              <a:rPr lang="en-US" sz="3100" dirty="0"/>
              <a:t>impedance of Overhead Lines</a:t>
            </a:r>
          </a:p>
          <a:p>
            <a:pPr marL="971550" lvl="1" indent="-457200">
              <a:spcAft>
                <a:spcPts val="600"/>
              </a:spcAft>
            </a:pPr>
            <a:r>
              <a:rPr lang="en-US" sz="2600" dirty="0"/>
              <a:t>Transposed Three-phase Lines</a:t>
            </a:r>
          </a:p>
          <a:p>
            <a:pPr marL="971550" lvl="1" indent="-457200">
              <a:spcAft>
                <a:spcPts val="600"/>
              </a:spcAft>
            </a:pPr>
            <a:r>
              <a:rPr lang="en-US" sz="2600" dirty="0" err="1"/>
              <a:t>Untransposed</a:t>
            </a:r>
            <a:r>
              <a:rPr lang="en-US" sz="2600" dirty="0"/>
              <a:t> Distribution Lines</a:t>
            </a:r>
          </a:p>
          <a:p>
            <a:pPr marL="971550" lvl="1" indent="-457200">
              <a:spcAft>
                <a:spcPts val="600"/>
              </a:spcAft>
            </a:pPr>
            <a:r>
              <a:rPr lang="en-US" sz="2600" dirty="0"/>
              <a:t>Carson’s Equations</a:t>
            </a:r>
          </a:p>
          <a:p>
            <a:pPr marL="971550" lvl="1" indent="-457200">
              <a:spcAft>
                <a:spcPts val="600"/>
              </a:spcAft>
            </a:pPr>
            <a:r>
              <a:rPr lang="en-US" sz="2600" dirty="0"/>
              <a:t>Modified Carson’s Equations</a:t>
            </a:r>
          </a:p>
          <a:p>
            <a:pPr marL="971550" lvl="1" indent="-457200">
              <a:spcAft>
                <a:spcPts val="600"/>
              </a:spcAft>
            </a:pPr>
            <a:r>
              <a:rPr lang="en-US" sz="2600" dirty="0"/>
              <a:t>Primitive Impedance Matrix for Overhead Lines</a:t>
            </a:r>
          </a:p>
          <a:p>
            <a:pPr marL="971550" lvl="1" indent="-457200">
              <a:spcAft>
                <a:spcPts val="600"/>
              </a:spcAft>
            </a:pPr>
            <a:r>
              <a:rPr lang="en-US" sz="2600" dirty="0"/>
              <a:t>Phase Impedance Matrix for Overhead Lines</a:t>
            </a:r>
          </a:p>
          <a:p>
            <a:pPr marL="971550" lvl="1" indent="-457200">
              <a:spcAft>
                <a:spcPts val="600"/>
              </a:spcAft>
            </a:pPr>
            <a:r>
              <a:rPr lang="en-US" sz="2600" b="1" u="sng" dirty="0"/>
              <a:t>Sequence Impedances</a:t>
            </a:r>
          </a:p>
          <a:p>
            <a:pPr marL="971550" lvl="1" indent="-457200">
              <a:spcAft>
                <a:spcPts val="600"/>
              </a:spcAft>
            </a:pPr>
            <a:r>
              <a:rPr lang="en-US" sz="2600" dirty="0"/>
              <a:t>Parallel Overhead Distribution Lines</a:t>
            </a:r>
          </a:p>
          <a:p>
            <a:pPr>
              <a:spcAft>
                <a:spcPts val="600"/>
              </a:spcAft>
            </a:pPr>
            <a:r>
              <a:rPr lang="en-US" sz="3100" dirty="0"/>
              <a:t>Shunt Admittance of Overhead Parallel Lines</a:t>
            </a:r>
          </a:p>
          <a:p>
            <a:pPr>
              <a:spcAft>
                <a:spcPts val="600"/>
              </a:spcAft>
            </a:pPr>
            <a:r>
              <a:rPr lang="en-US" sz="3100" dirty="0"/>
              <a:t>General Voltage Drop </a:t>
            </a:r>
            <a:r>
              <a:rPr lang="en-US" sz="3100" dirty="0" smtClean="0"/>
              <a:t>Equation</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40</a:t>
            </a:fld>
            <a:endParaRPr lang="en-US"/>
          </a:p>
        </p:txBody>
      </p:sp>
    </p:spTree>
    <p:extLst>
      <p:ext uri="{BB962C8B-B14F-4D97-AF65-F5344CB8AC3E}">
        <p14:creationId xmlns:p14="http://schemas.microsoft.com/office/powerpoint/2010/main" val="974596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1000" y="1524000"/>
            <a:ext cx="8458200" cy="3754874"/>
          </a:xfrm>
          <a:prstGeom prst="rect">
            <a:avLst/>
          </a:prstGeom>
          <a:noFill/>
        </p:spPr>
        <p:txBody>
          <a:bodyPr wrap="square" rtlCol="0">
            <a:spAutoFit/>
          </a:bodyPr>
          <a:lstStyle/>
          <a:p>
            <a:pPr marL="457200" indent="-457200">
              <a:buFont typeface="Wingdings" pitchFamily="2" charset="2"/>
              <a:buChar char="Ø"/>
            </a:pPr>
            <a:r>
              <a:rPr lang="en-US" sz="2400" dirty="0" smtClean="0">
                <a:latin typeface="Times New Roman" pitchFamily="18" charset="0"/>
                <a:cs typeface="Times New Roman" pitchFamily="18" charset="0"/>
              </a:rPr>
              <a:t>Many </a:t>
            </a:r>
            <a:r>
              <a:rPr lang="en-US" sz="2400" dirty="0" smtClean="0">
                <a:latin typeface="Times New Roman" pitchFamily="18" charset="0"/>
                <a:cs typeface="Times New Roman" pitchFamily="18" charset="0"/>
              </a:rPr>
              <a:t>times the analysis of a feeder will use only the positive and zero sequence impedances for the line segments.  There are </a:t>
            </a:r>
            <a:r>
              <a:rPr lang="en-US" sz="2400" dirty="0" smtClean="0">
                <a:latin typeface="Times New Roman" pitchFamily="18" charset="0"/>
                <a:cs typeface="Times New Roman" pitchFamily="18" charset="0"/>
              </a:rPr>
              <a:t>two </a:t>
            </a:r>
            <a:r>
              <a:rPr lang="en-US" sz="2400" dirty="0" smtClean="0">
                <a:latin typeface="Times New Roman" pitchFamily="18" charset="0"/>
                <a:cs typeface="Times New Roman" pitchFamily="18" charset="0"/>
              </a:rPr>
              <a:t>methods for obtaining these impedances. </a:t>
            </a:r>
          </a:p>
          <a:p>
            <a:pPr marL="342900" indent="-342900">
              <a:buFont typeface="Wingdings" pitchFamily="2" charset="2"/>
              <a:buChar char="Ø"/>
            </a:pPr>
            <a:endParaRPr lang="en-US" sz="2400" dirty="0" smtClean="0">
              <a:latin typeface="Times New Roman" pitchFamily="18" charset="0"/>
              <a:cs typeface="Times New Roman" pitchFamily="18" charset="0"/>
            </a:endParaRPr>
          </a:p>
          <a:p>
            <a:pPr marL="342900" indent="-342900">
              <a:buFont typeface="Wingdings" pitchFamily="2" charset="2"/>
              <a:buChar char="Ø"/>
            </a:pPr>
            <a:r>
              <a:rPr lang="en-US" sz="2400" dirty="0" smtClean="0">
                <a:latin typeface="Times New Roman" pitchFamily="18" charset="0"/>
                <a:cs typeface="Times New Roman" pitchFamily="18" charset="0"/>
              </a:rPr>
              <a:t>The first method uses the Modified Carson’s Equations and the Kron reduction to obtain the phase impedance matrix.  </a:t>
            </a:r>
          </a:p>
          <a:p>
            <a:pPr marL="342900" indent="-342900">
              <a:buFont typeface="Wingdings" pitchFamily="2" charset="2"/>
              <a:buChar char="Ø"/>
            </a:pPr>
            <a:endParaRPr lang="en-US" sz="2400" dirty="0" smtClean="0">
              <a:latin typeface="Times New Roman" pitchFamily="18" charset="0"/>
              <a:cs typeface="Times New Roman" pitchFamily="18" charset="0"/>
            </a:endParaRPr>
          </a:p>
          <a:p>
            <a:pPr marL="342900" indent="-342900">
              <a:buFont typeface="Wingdings" pitchFamily="2" charset="2"/>
              <a:buChar char="Ø"/>
            </a:pPr>
            <a:r>
              <a:rPr lang="en-US" sz="2400" dirty="0" smtClean="0">
                <a:latin typeface="Times New Roman" pitchFamily="18" charset="0"/>
                <a:cs typeface="Times New Roman" pitchFamily="18" charset="0"/>
              </a:rPr>
              <a:t>The definition of line-to-ground phase voltages as a function of the line-to-ground sequence voltages is given </a:t>
            </a:r>
            <a:r>
              <a:rPr lang="en-US" sz="2400" dirty="0" smtClean="0">
                <a:latin typeface="Times New Roman" pitchFamily="18" charset="0"/>
                <a:cs typeface="Times New Roman" pitchFamily="18" charset="0"/>
              </a:rPr>
              <a:t>by: </a:t>
            </a:r>
            <a:endParaRPr lang="en-US" dirty="0" smtClean="0"/>
          </a:p>
          <a:p>
            <a:pPr marL="342900" indent="-342900">
              <a:buFont typeface="Arial" pitchFamily="34" charset="0"/>
              <a:buChar char="•"/>
            </a:pPr>
            <a:endParaRPr lang="en-US" dirty="0"/>
          </a:p>
        </p:txBody>
      </p:sp>
      <mc:AlternateContent xmlns:mc="http://schemas.openxmlformats.org/markup-compatibility/2006">
        <mc:Choice xmlns:a14="http://schemas.microsoft.com/office/drawing/2010/main" Requires="a14">
          <p:sp>
            <p:nvSpPr>
              <p:cNvPr id="5" name="TextBox 4"/>
              <p:cNvSpPr txBox="1"/>
              <p:nvPr/>
            </p:nvSpPr>
            <p:spPr>
              <a:xfrm>
                <a:off x="2667000" y="5029200"/>
                <a:ext cx="6324600" cy="1688989"/>
              </a:xfrm>
              <a:prstGeom prst="rect">
                <a:avLst/>
              </a:prstGeom>
              <a:noFill/>
            </p:spPr>
            <p:txBody>
              <a:bodyPr wrap="square" rtlCol="0">
                <a:spAutoFit/>
              </a:bodyPr>
              <a:lstStyle/>
              <a:p>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m:t>
                                  </m:r>
                                </m:e>
                                <m:sub>
                                  <m:r>
                                    <a:rPr lang="en-US" sz="2000" i="1">
                                      <a:latin typeface="Cambria Math"/>
                                    </a:rPr>
                                    <m:t>𝑎𝑔</m:t>
                                  </m:r>
                                </m:sub>
                              </m:sSub>
                            </m:e>
                          </m:mr>
                          <m:mr>
                            <m:e>
                              <m:sSub>
                                <m:sSubPr>
                                  <m:ctrlPr>
                                    <a:rPr lang="en-US" sz="2000" i="1">
                                      <a:latin typeface="Cambria Math"/>
                                    </a:rPr>
                                  </m:ctrlPr>
                                </m:sSubPr>
                                <m:e>
                                  <m:r>
                                    <a:rPr lang="en-US" sz="2000" i="1">
                                      <a:latin typeface="Cambria Math"/>
                                    </a:rPr>
                                    <m:t>𝑉</m:t>
                                  </m:r>
                                </m:e>
                                <m:sub>
                                  <m:r>
                                    <a:rPr lang="en-US" sz="2000" i="1">
                                      <a:latin typeface="Cambria Math"/>
                                    </a:rPr>
                                    <m:t>𝑏𝑔</m:t>
                                  </m:r>
                                </m:sub>
                              </m:sSub>
                            </m:e>
                          </m:mr>
                          <m:mr>
                            <m:e>
                              <m:sSub>
                                <m:sSubPr>
                                  <m:ctrlPr>
                                    <a:rPr lang="en-US" sz="2000" i="1">
                                      <a:latin typeface="Cambria Math"/>
                                    </a:rPr>
                                  </m:ctrlPr>
                                </m:sSubPr>
                                <m:e>
                                  <m:r>
                                    <a:rPr lang="en-US" sz="2000" i="1">
                                      <a:latin typeface="Cambria Math"/>
                                    </a:rPr>
                                    <m:t>𝑉</m:t>
                                  </m:r>
                                </m:e>
                                <m:sub>
                                  <m:r>
                                    <a:rPr lang="en-US" sz="2000" i="1">
                                      <a:latin typeface="Cambria Math"/>
                                    </a:rPr>
                                    <m:t>𝑐𝑔</m:t>
                                  </m:r>
                                </m:sub>
                              </m:sSub>
                            </m:e>
                          </m:mr>
                        </m:m>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1</m:t>
                              </m:r>
                            </m:e>
                            <m:e>
                              <m:r>
                                <a:rPr lang="en-US" sz="2000" i="1">
                                  <a:latin typeface="Cambria Math"/>
                                </a:rPr>
                                <m:t>1</m:t>
                              </m:r>
                            </m:e>
                            <m:e>
                              <m:r>
                                <a:rPr lang="en-US" sz="2000" i="1">
                                  <a:latin typeface="Cambria Math"/>
                                </a:rPr>
                                <m:t>1</m:t>
                              </m:r>
                            </m:e>
                          </m:mr>
                          <m:mr>
                            <m:e>
                              <m:r>
                                <a:rPr lang="en-US" sz="2000" i="1">
                                  <a:latin typeface="Cambria Math"/>
                                </a:rPr>
                                <m:t>1</m:t>
                              </m:r>
                            </m:e>
                            <m:e>
                              <m:sSubSup>
                                <m:sSubSupPr>
                                  <m:ctrlPr>
                                    <a:rPr lang="en-US" sz="2000" i="1">
                                      <a:latin typeface="Cambria Math"/>
                                    </a:rPr>
                                  </m:ctrlPr>
                                </m:sSubSupPr>
                                <m:e>
                                  <m:r>
                                    <a:rPr lang="en-US" sz="2000" i="1">
                                      <a:latin typeface="Cambria Math"/>
                                    </a:rPr>
                                    <m:t>𝑎</m:t>
                                  </m:r>
                                </m:e>
                                <m:sub>
                                  <m:r>
                                    <a:rPr lang="en-US" sz="2000" i="1">
                                      <a:latin typeface="Cambria Math"/>
                                    </a:rPr>
                                    <m:t>𝑠</m:t>
                                  </m:r>
                                </m:sub>
                                <m:sup>
                                  <m:r>
                                    <a:rPr lang="en-US" sz="2000" i="1">
                                      <a:latin typeface="Cambria Math"/>
                                    </a:rPr>
                                    <m:t>2</m:t>
                                  </m:r>
                                </m:sup>
                              </m:sSubSup>
                            </m:e>
                            <m:e>
                              <m:sSub>
                                <m:sSubPr>
                                  <m:ctrlPr>
                                    <a:rPr lang="en-US" sz="2000" i="1">
                                      <a:latin typeface="Cambria Math"/>
                                    </a:rPr>
                                  </m:ctrlPr>
                                </m:sSubPr>
                                <m:e>
                                  <m:r>
                                    <a:rPr lang="en-US" sz="2000" i="1">
                                      <a:latin typeface="Cambria Math"/>
                                    </a:rPr>
                                    <m:t>𝑎</m:t>
                                  </m:r>
                                </m:e>
                                <m:sub>
                                  <m:r>
                                    <a:rPr lang="en-US" sz="2000" i="1">
                                      <a:latin typeface="Cambria Math"/>
                                    </a:rPr>
                                    <m:t>𝑠</m:t>
                                  </m:r>
                                </m:sub>
                              </m:sSub>
                            </m:e>
                          </m:mr>
                          <m:mr>
                            <m:e>
                              <m:r>
                                <a:rPr lang="en-US" sz="2000" i="1">
                                  <a:latin typeface="Cambria Math"/>
                                </a:rPr>
                                <m:t>1</m:t>
                              </m:r>
                            </m:e>
                            <m:e>
                              <m:sSub>
                                <m:sSubPr>
                                  <m:ctrlPr>
                                    <a:rPr lang="en-US" sz="2000" i="1">
                                      <a:latin typeface="Cambria Math"/>
                                    </a:rPr>
                                  </m:ctrlPr>
                                </m:sSubPr>
                                <m:e>
                                  <m:r>
                                    <a:rPr lang="en-US" sz="2000" i="1">
                                      <a:latin typeface="Cambria Math"/>
                                    </a:rPr>
                                    <m:t>𝑎</m:t>
                                  </m:r>
                                </m:e>
                                <m:sub>
                                  <m:r>
                                    <a:rPr lang="en-US" sz="2000" i="1">
                                      <a:latin typeface="Cambria Math"/>
                                    </a:rPr>
                                    <m:t>𝑠</m:t>
                                  </m:r>
                                </m:sub>
                              </m:sSub>
                            </m:e>
                            <m:e>
                              <m:sSubSup>
                                <m:sSubSupPr>
                                  <m:ctrlPr>
                                    <a:rPr lang="en-US" sz="2000" i="1">
                                      <a:latin typeface="Cambria Math"/>
                                    </a:rPr>
                                  </m:ctrlPr>
                                </m:sSubSupPr>
                                <m:e>
                                  <m:r>
                                    <a:rPr lang="en-US" sz="2000" i="1">
                                      <a:latin typeface="Cambria Math"/>
                                    </a:rPr>
                                    <m:t>𝑎</m:t>
                                  </m:r>
                                </m:e>
                                <m:sub>
                                  <m:r>
                                    <a:rPr lang="en-US" sz="2000" i="1">
                                      <a:latin typeface="Cambria Math"/>
                                    </a:rPr>
                                    <m:t>𝑠</m:t>
                                  </m:r>
                                </m:sub>
                                <m:sup>
                                  <m:r>
                                    <a:rPr lang="en-US" sz="2000" i="1">
                                      <a:latin typeface="Cambria Math"/>
                                    </a:rPr>
                                    <m:t>2</m:t>
                                  </m:r>
                                </m:sup>
                              </m:sSubSup>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𝑉𝐿𝐺</m:t>
                                  </m:r>
                                </m:e>
                                <m:sub>
                                  <m:r>
                                    <a:rPr lang="en-US" sz="2000" i="1">
                                      <a:latin typeface="Cambria Math"/>
                                    </a:rPr>
                                    <m:t>0</m:t>
                                  </m:r>
                                </m:sub>
                              </m:sSub>
                            </m:e>
                          </m:mr>
                          <m:mr>
                            <m:e>
                              <m:sSub>
                                <m:sSubPr>
                                  <m:ctrlPr>
                                    <a:rPr lang="en-US" sz="2000" i="1">
                                      <a:latin typeface="Cambria Math"/>
                                    </a:rPr>
                                  </m:ctrlPr>
                                </m:sSubPr>
                                <m:e>
                                  <m:r>
                                    <a:rPr lang="en-US" sz="2000" i="1">
                                      <a:latin typeface="Cambria Math"/>
                                    </a:rPr>
                                    <m:t>𝑉𝐿𝐺</m:t>
                                  </m:r>
                                </m:e>
                                <m:sub>
                                  <m:r>
                                    <a:rPr lang="en-US" sz="2000" i="1">
                                      <a:latin typeface="Cambria Math"/>
                                    </a:rPr>
                                    <m:t>1</m:t>
                                  </m:r>
                                </m:sub>
                              </m:sSub>
                            </m:e>
                          </m:mr>
                          <m:mr>
                            <m:e>
                              <m:sSub>
                                <m:sSubPr>
                                  <m:ctrlPr>
                                    <a:rPr lang="en-US" sz="2000" i="1">
                                      <a:latin typeface="Cambria Math"/>
                                    </a:rPr>
                                  </m:ctrlPr>
                                </m:sSubPr>
                                <m:e>
                                  <m:r>
                                    <a:rPr lang="en-US" sz="2000" i="1">
                                      <a:latin typeface="Cambria Math"/>
                                    </a:rPr>
                                    <m:t>𝑉𝐿𝐺</m:t>
                                  </m:r>
                                </m:e>
                                <m:sub>
                                  <m:r>
                                    <a:rPr lang="en-US" sz="2000" i="1">
                                      <a:latin typeface="Cambria Math"/>
                                    </a:rPr>
                                    <m:t>2</m:t>
                                  </m:r>
                                </m:sub>
                              </m:sSub>
                            </m:e>
                          </m:mr>
                        </m:m>
                      </m:e>
                    </m:d>
                  </m:oMath>
                </a14:m>
                <a:r>
                  <a:rPr lang="en-US" sz="2000" b="1" dirty="0" smtClean="0">
                    <a:solidFill>
                      <a:srgbClr val="FF0000"/>
                    </a:solidFill>
                    <a:latin typeface="Times New Roman" pitchFamily="18" charset="0"/>
                    <a:cs typeface="Times New Roman" pitchFamily="18" charset="0"/>
                  </a:rPr>
                  <a:t>	</a:t>
                </a:r>
                <a:r>
                  <a:rPr lang="en-US" sz="2000" b="1" dirty="0" smtClean="0">
                    <a:solidFill>
                      <a:srgbClr val="FF0000"/>
                    </a:solidFill>
                    <a:latin typeface="Times New Roman" pitchFamily="18" charset="0"/>
                    <a:cs typeface="Times New Roman" pitchFamily="18" charset="0"/>
                  </a:rPr>
                  <a:t>	</a:t>
                </a:r>
                <a:r>
                  <a:rPr lang="en-US" sz="2000" dirty="0" smtClean="0">
                    <a:latin typeface="Times New Roman" pitchFamily="18" charset="0"/>
                    <a:cs typeface="Times New Roman" pitchFamily="18" charset="0"/>
                  </a:rPr>
                  <a:t>(</a:t>
                </a:r>
                <a:r>
                  <a:rPr lang="en-US" sz="2000" dirty="0" smtClean="0">
                    <a:latin typeface="Times New Roman" pitchFamily="18" charset="0"/>
                    <a:cs typeface="Times New Roman" pitchFamily="18" charset="0"/>
                  </a:rPr>
                  <a:t>42)</a:t>
                </a:r>
              </a:p>
              <a:p>
                <a:endParaRPr lang="en-US" sz="2000" dirty="0" smtClean="0">
                  <a:latin typeface="Times New Roman" pitchFamily="18" charset="0"/>
                  <a:cs typeface="Times New Roman" pitchFamily="18" charset="0"/>
                </a:endParaRPr>
              </a:p>
              <a:p>
                <a:r>
                  <a:rPr lang="en-US" sz="2000" dirty="0">
                    <a:latin typeface="Times New Roman" pitchFamily="18" charset="0"/>
                    <a:cs typeface="Times New Roman" pitchFamily="18" charset="0"/>
                  </a:rPr>
                  <a:t>w</a:t>
                </a:r>
                <a:r>
                  <a:rPr lang="en-US" sz="2000" dirty="0" smtClean="0">
                    <a:latin typeface="Times New Roman" pitchFamily="18" charset="0"/>
                    <a:cs typeface="Times New Roman" pitchFamily="18" charset="0"/>
                  </a:rPr>
                  <a:t>here </a:t>
                </a:r>
                <a14:m>
                  <m:oMath xmlns:m="http://schemas.openxmlformats.org/officeDocument/2006/math">
                    <m:sSub>
                      <m:sSubPr>
                        <m:ctrlPr>
                          <a:rPr lang="en-US" sz="2000" i="1">
                            <a:latin typeface="Cambria Math"/>
                          </a:rPr>
                        </m:ctrlPr>
                      </m:sSubPr>
                      <m:e>
                        <m:r>
                          <a:rPr lang="en-US" sz="2000" i="1">
                            <a:latin typeface="Cambria Math"/>
                          </a:rPr>
                          <m:t>𝑎</m:t>
                        </m:r>
                      </m:e>
                      <m:sub>
                        <m:r>
                          <a:rPr lang="en-US" sz="2000" i="1">
                            <a:latin typeface="Cambria Math"/>
                          </a:rPr>
                          <m:t>𝑠</m:t>
                        </m:r>
                      </m:sub>
                    </m:sSub>
                    <m:r>
                      <a:rPr lang="en-US" sz="2000" i="1">
                        <a:latin typeface="Cambria Math"/>
                      </a:rPr>
                      <m:t>=1.0∠120</m:t>
                    </m:r>
                  </m:oMath>
                </a14:m>
                <a:endParaRPr lang="en-US" sz="2000" dirty="0">
                  <a:latin typeface="Times New Roman" pitchFamily="18" charset="0"/>
                  <a:cs typeface="Times New Roman" pitchFamily="18" charset="0"/>
                </a:endParaRPr>
              </a:p>
            </p:txBody>
          </p:sp>
        </mc:Choice>
        <mc:Fallback>
          <p:sp>
            <p:nvSpPr>
              <p:cNvPr id="5" name="TextBox 4"/>
              <p:cNvSpPr txBox="1">
                <a:spLocks noRot="1" noChangeAspect="1" noMove="1" noResize="1" noEditPoints="1" noAdjustHandles="1" noChangeArrowheads="1" noChangeShapeType="1" noTextEdit="1"/>
              </p:cNvSpPr>
              <p:nvPr/>
            </p:nvSpPr>
            <p:spPr>
              <a:xfrm>
                <a:off x="2667000" y="5029200"/>
                <a:ext cx="6324600" cy="1688989"/>
              </a:xfrm>
              <a:prstGeom prst="rect">
                <a:avLst/>
              </a:prstGeom>
              <a:blipFill rotWithShape="1">
                <a:blip r:embed="rId3"/>
                <a:stretch>
                  <a:fillRect l="-1061" b="-577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B6F15528-21DE-4FAA-801E-634DDDAF4B2B}" type="slidenum">
              <a:rPr lang="en-US" smtClean="0"/>
              <a:pPr/>
              <a:t>41</a:t>
            </a:fld>
            <a:endParaRPr lang="en-US"/>
          </a:p>
        </p:txBody>
      </p:sp>
      <p:sp>
        <p:nvSpPr>
          <p:cNvPr id="6" name="TextBox 5"/>
          <p:cNvSpPr txBox="1"/>
          <p:nvPr/>
        </p:nvSpPr>
        <p:spPr>
          <a:xfrm>
            <a:off x="0" y="304800"/>
            <a:ext cx="9144000" cy="1077218"/>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Series </a:t>
            </a:r>
            <a:r>
              <a:rPr lang="en-US" sz="3200" dirty="0" smtClean="0">
                <a:latin typeface="Times New Roman" pitchFamily="18" charset="0"/>
                <a:cs typeface="Times New Roman" pitchFamily="18" charset="0"/>
              </a:rPr>
              <a:t>Impedance </a:t>
            </a:r>
            <a:r>
              <a:rPr lang="en-US" sz="3200" dirty="0" smtClean="0">
                <a:latin typeface="Times New Roman" pitchFamily="18" charset="0"/>
                <a:cs typeface="Times New Roman" pitchFamily="18" charset="0"/>
              </a:rPr>
              <a:t>of Overhead </a:t>
            </a:r>
            <a:r>
              <a:rPr lang="en-US" sz="3200" dirty="0" smtClean="0">
                <a:latin typeface="Times New Roman" pitchFamily="18" charset="0"/>
                <a:cs typeface="Times New Roman" pitchFamily="18" charset="0"/>
              </a:rPr>
              <a:t>Lines</a:t>
            </a:r>
          </a:p>
          <a:p>
            <a:pPr marL="342900" indent="-342900" algn="ctr"/>
            <a:r>
              <a:rPr lang="en-US" sz="3200" dirty="0">
                <a:latin typeface="Times New Roman" pitchFamily="18" charset="0"/>
                <a:cs typeface="Times New Roman" pitchFamily="18" charset="0"/>
              </a:rPr>
              <a:t>Sequence Impedances</a:t>
            </a:r>
          </a:p>
        </p:txBody>
      </p:sp>
    </p:spTree>
    <p:extLst>
      <p:ext uri="{BB962C8B-B14F-4D97-AF65-F5344CB8AC3E}">
        <p14:creationId xmlns:p14="http://schemas.microsoft.com/office/powerpoint/2010/main" val="2263955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extBox 1"/>
              <p:cNvSpPr txBox="1"/>
              <p:nvPr/>
            </p:nvSpPr>
            <p:spPr>
              <a:xfrm>
                <a:off x="609600" y="1696999"/>
                <a:ext cx="7924800" cy="4856201"/>
              </a:xfrm>
              <a:prstGeom prst="rect">
                <a:avLst/>
              </a:prstGeom>
              <a:noFill/>
            </p:spPr>
            <p:txBody>
              <a:bodyPr wrap="square" rtlCol="0">
                <a:spAutoFit/>
              </a:bodyPr>
              <a:lstStyle/>
              <a:p>
                <a:pPr marL="457200" indent="-457200">
                  <a:buFont typeface="Wingdings" pitchFamily="2" charset="2"/>
                  <a:buChar char="Ø"/>
                </a:pPr>
                <a:r>
                  <a:rPr lang="en-US" sz="2400" dirty="0" smtClean="0">
                    <a:latin typeface="Times New Roman" pitchFamily="18" charset="0"/>
                    <a:cs typeface="Times New Roman" pitchFamily="18" charset="0"/>
                  </a:rPr>
                  <a:t>In </a:t>
                </a:r>
                <a:r>
                  <a:rPr lang="en-US" sz="2400" dirty="0" smtClean="0">
                    <a:latin typeface="Times New Roman" pitchFamily="18" charset="0"/>
                    <a:cs typeface="Times New Roman" pitchFamily="18" charset="0"/>
                  </a:rPr>
                  <a:t>condensed form Equation </a:t>
                </a:r>
                <a:r>
                  <a:rPr lang="en-US" sz="2400" dirty="0">
                    <a:latin typeface="Times New Roman" pitchFamily="18" charset="0"/>
                    <a:cs typeface="Times New Roman" pitchFamily="18" charset="0"/>
                  </a:rPr>
                  <a:t>(</a:t>
                </a:r>
                <a:r>
                  <a:rPr lang="en-US" sz="2400" dirty="0" smtClean="0">
                    <a:latin typeface="Times New Roman" pitchFamily="18" charset="0"/>
                    <a:cs typeface="Times New Roman" pitchFamily="18" charset="0"/>
                  </a:rPr>
                  <a:t>42) becomes:</a:t>
                </a:r>
                <a:endParaRPr lang="en-US" sz="2400" dirty="0">
                  <a:latin typeface="Times New Roman" pitchFamily="18" charset="0"/>
                  <a:cs typeface="Times New Roman" pitchFamily="18" charset="0"/>
                </a:endParaRPr>
              </a:p>
              <a:p>
                <a:pPr marL="342900" indent="-342900">
                  <a:buFont typeface="Arial" pitchFamily="34" charset="0"/>
                  <a:buChar char="•"/>
                </a:pPr>
                <a:endParaRPr lang="en-US" dirty="0" smtClean="0"/>
              </a:p>
              <a:p>
                <a:pPr algn="just"/>
                <a:r>
                  <a:rPr lang="en-US" sz="24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𝑉𝐿𝐺</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𝑠</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𝑉𝐿𝐺</m:t>
                            </m:r>
                          </m:e>
                          <m:sub>
                            <m:r>
                              <a:rPr lang="en-US" sz="2000" i="1">
                                <a:latin typeface="Cambria Math"/>
                              </a:rPr>
                              <m:t>012</m:t>
                            </m:r>
                          </m:sub>
                        </m:sSub>
                      </m:e>
                    </m:d>
                  </m:oMath>
                </a14:m>
                <a:r>
                  <a:rPr lang="en-US" sz="2000" b="1" dirty="0">
                    <a:solidFill>
                      <a:srgbClr val="FF0000"/>
                    </a:solidFill>
                    <a:latin typeface="Times New Roman" pitchFamily="18" charset="0"/>
                    <a:cs typeface="Times New Roman" pitchFamily="18" charset="0"/>
                  </a:rPr>
                  <a:t>	</a:t>
                </a:r>
                <a:r>
                  <a:rPr lang="en-US" sz="2000" b="1" dirty="0" smtClean="0">
                    <a:solidFill>
                      <a:srgbClr val="FF0000"/>
                    </a:solidFill>
                    <a:latin typeface="Times New Roman" pitchFamily="18" charset="0"/>
                    <a:cs typeface="Times New Roman" pitchFamily="18" charset="0"/>
                  </a:rPr>
                  <a:t>	</a:t>
                </a:r>
                <a:r>
                  <a:rPr lang="en-US" sz="2000" b="1" dirty="0" smtClean="0">
                    <a:solidFill>
                      <a:srgbClr val="FF0000"/>
                    </a:solidFill>
                    <a:latin typeface="Times New Roman" pitchFamily="18" charset="0"/>
                    <a:cs typeface="Times New Roman" pitchFamily="18" charset="0"/>
                  </a:rPr>
                  <a:t>	</a:t>
                </a:r>
                <a:r>
                  <a:rPr lang="en-US" sz="2000" dirty="0" smtClean="0">
                    <a:latin typeface="Times New Roman" pitchFamily="18" charset="0"/>
                    <a:cs typeface="Times New Roman" pitchFamily="18" charset="0"/>
                  </a:rPr>
                  <a:t>(</a:t>
                </a:r>
                <a:r>
                  <a:rPr lang="en-US" sz="2000" dirty="0">
                    <a:latin typeface="Times New Roman" pitchFamily="18" charset="0"/>
                    <a:cs typeface="Times New Roman" pitchFamily="18" charset="0"/>
                  </a:rPr>
                  <a:t>43)</a:t>
                </a:r>
              </a:p>
              <a:p>
                <a:pPr marL="342900" indent="-342900">
                  <a:buFont typeface="Arial" pitchFamily="34" charset="0"/>
                  <a:buChar char="•"/>
                </a:pPr>
                <a:endParaRPr lang="en-US" dirty="0" smtClean="0"/>
              </a:p>
              <a:p>
                <a:pPr lvl="1"/>
                <a:r>
                  <a:rPr lang="en-US" sz="2400" dirty="0" smtClean="0">
                    <a:latin typeface="Times New Roman" pitchFamily="18" charset="0"/>
                    <a:cs typeface="Times New Roman" pitchFamily="18" charset="0"/>
                  </a:rPr>
                  <a:t>	where</a:t>
                </a:r>
              </a:p>
              <a:p>
                <a:pPr marL="342900" indent="-342900">
                  <a:buFont typeface="Arial" pitchFamily="34" charset="0"/>
                  <a:buChar char="•"/>
                </a:pPr>
                <a:endParaRPr lang="en-US" dirty="0" smtClean="0"/>
              </a:p>
              <a:p>
                <a:pPr algn="just"/>
                <a:r>
                  <a:rPr lang="en-US" sz="24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𝑠</m:t>
                            </m:r>
                          </m:sub>
                        </m:sSub>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1</m:t>
                              </m:r>
                            </m:e>
                            <m:e>
                              <m:r>
                                <a:rPr lang="en-US" sz="2000" i="1">
                                  <a:latin typeface="Cambria Math"/>
                                </a:rPr>
                                <m:t>1</m:t>
                              </m:r>
                            </m:e>
                            <m:e>
                              <m:r>
                                <a:rPr lang="en-US" sz="2000" i="1">
                                  <a:latin typeface="Cambria Math"/>
                                </a:rPr>
                                <m:t>1</m:t>
                              </m:r>
                            </m:e>
                          </m:mr>
                          <m:mr>
                            <m:e>
                              <m:r>
                                <a:rPr lang="en-US" sz="2000" i="1">
                                  <a:latin typeface="Cambria Math"/>
                                </a:rPr>
                                <m:t>1</m:t>
                              </m:r>
                            </m:e>
                            <m:e>
                              <m:sSubSup>
                                <m:sSubSupPr>
                                  <m:ctrlPr>
                                    <a:rPr lang="en-US" sz="2000" i="1">
                                      <a:latin typeface="Cambria Math"/>
                                    </a:rPr>
                                  </m:ctrlPr>
                                </m:sSubSupPr>
                                <m:e>
                                  <m:r>
                                    <a:rPr lang="en-US" sz="2000" i="1">
                                      <a:latin typeface="Cambria Math"/>
                                    </a:rPr>
                                    <m:t>𝑎</m:t>
                                  </m:r>
                                </m:e>
                                <m:sub>
                                  <m:r>
                                    <a:rPr lang="en-US" sz="2000" i="1">
                                      <a:latin typeface="Cambria Math"/>
                                    </a:rPr>
                                    <m:t>𝑠</m:t>
                                  </m:r>
                                </m:sub>
                                <m:sup>
                                  <m:r>
                                    <a:rPr lang="en-US" sz="2000" i="1">
                                      <a:latin typeface="Cambria Math"/>
                                    </a:rPr>
                                    <m:t>2</m:t>
                                  </m:r>
                                </m:sup>
                              </m:sSubSup>
                            </m:e>
                            <m:e>
                              <m:sSub>
                                <m:sSubPr>
                                  <m:ctrlPr>
                                    <a:rPr lang="en-US" sz="2000" i="1">
                                      <a:latin typeface="Cambria Math"/>
                                    </a:rPr>
                                  </m:ctrlPr>
                                </m:sSubPr>
                                <m:e>
                                  <m:r>
                                    <a:rPr lang="en-US" sz="2000" i="1">
                                      <a:latin typeface="Cambria Math"/>
                                    </a:rPr>
                                    <m:t>𝑎</m:t>
                                  </m:r>
                                </m:e>
                                <m:sub>
                                  <m:r>
                                    <a:rPr lang="en-US" sz="2000" i="1">
                                      <a:latin typeface="Cambria Math"/>
                                    </a:rPr>
                                    <m:t>𝑠</m:t>
                                  </m:r>
                                </m:sub>
                              </m:sSub>
                            </m:e>
                          </m:mr>
                          <m:mr>
                            <m:e>
                              <m:r>
                                <a:rPr lang="en-US" sz="2000" i="1">
                                  <a:latin typeface="Cambria Math"/>
                                </a:rPr>
                                <m:t>1</m:t>
                              </m:r>
                            </m:e>
                            <m:e>
                              <m:sSub>
                                <m:sSubPr>
                                  <m:ctrlPr>
                                    <a:rPr lang="en-US" sz="2000" i="1">
                                      <a:latin typeface="Cambria Math"/>
                                    </a:rPr>
                                  </m:ctrlPr>
                                </m:sSubPr>
                                <m:e>
                                  <m:r>
                                    <a:rPr lang="en-US" sz="2000" i="1">
                                      <a:latin typeface="Cambria Math"/>
                                    </a:rPr>
                                    <m:t>𝑎</m:t>
                                  </m:r>
                                </m:e>
                                <m:sub>
                                  <m:r>
                                    <a:rPr lang="en-US" sz="2000" i="1">
                                      <a:latin typeface="Cambria Math"/>
                                    </a:rPr>
                                    <m:t>𝑠</m:t>
                                  </m:r>
                                </m:sub>
                              </m:sSub>
                            </m:e>
                            <m:e>
                              <m:sSubSup>
                                <m:sSubSupPr>
                                  <m:ctrlPr>
                                    <a:rPr lang="en-US" sz="2000" i="1">
                                      <a:latin typeface="Cambria Math"/>
                                    </a:rPr>
                                  </m:ctrlPr>
                                </m:sSubSupPr>
                                <m:e>
                                  <m:r>
                                    <a:rPr lang="en-US" sz="2000" i="1">
                                      <a:latin typeface="Cambria Math"/>
                                    </a:rPr>
                                    <m:t>𝑎</m:t>
                                  </m:r>
                                </m:e>
                                <m:sub>
                                  <m:r>
                                    <a:rPr lang="en-US" sz="2000" i="1">
                                      <a:latin typeface="Cambria Math"/>
                                    </a:rPr>
                                    <m:t>𝑠</m:t>
                                  </m:r>
                                </m:sub>
                                <m:sup>
                                  <m:r>
                                    <a:rPr lang="en-US" sz="2000" i="1">
                                      <a:latin typeface="Cambria Math"/>
                                    </a:rPr>
                                    <m:t>2</m:t>
                                  </m:r>
                                </m:sup>
                              </m:sSubSup>
                            </m:e>
                          </m:mr>
                        </m:m>
                      </m:e>
                    </m:d>
                  </m:oMath>
                </a14:m>
                <a:r>
                  <a:rPr lang="en-US" sz="2000" b="1" dirty="0">
                    <a:solidFill>
                      <a:srgbClr val="FF0000"/>
                    </a:solidFill>
                    <a:latin typeface="Times New Roman" pitchFamily="18" charset="0"/>
                    <a:cs typeface="Times New Roman" pitchFamily="18" charset="0"/>
                  </a:rPr>
                  <a:t>	</a:t>
                </a:r>
                <a:r>
                  <a:rPr lang="en-US" sz="2000" b="1" dirty="0" smtClean="0">
                    <a:solidFill>
                      <a:srgbClr val="FF0000"/>
                    </a:solidFill>
                    <a:latin typeface="Times New Roman" pitchFamily="18" charset="0"/>
                    <a:cs typeface="Times New Roman" pitchFamily="18" charset="0"/>
                  </a:rPr>
                  <a:t>	</a:t>
                </a:r>
                <a:r>
                  <a:rPr lang="en-US" sz="2000" dirty="0" smtClean="0">
                    <a:latin typeface="Times New Roman" pitchFamily="18" charset="0"/>
                    <a:cs typeface="Times New Roman" pitchFamily="18" charset="0"/>
                  </a:rPr>
                  <a:t>(</a:t>
                </a:r>
                <a:r>
                  <a:rPr lang="en-US" sz="2000" dirty="0">
                    <a:latin typeface="Times New Roman" pitchFamily="18" charset="0"/>
                    <a:cs typeface="Times New Roman" pitchFamily="18" charset="0"/>
                  </a:rPr>
                  <a:t>44)</a:t>
                </a:r>
              </a:p>
              <a:p>
                <a:pPr lvl="1"/>
                <a:endParaRPr lang="en-US" sz="2400" dirty="0" smtClean="0">
                  <a:latin typeface="Times New Roman" pitchFamily="18" charset="0"/>
                  <a:cs typeface="Times New Roman" pitchFamily="18" charset="0"/>
                </a:endParaRPr>
              </a:p>
              <a:p>
                <a:pPr marL="342900" indent="-342900">
                  <a:buFont typeface="Wingdings" pitchFamily="2" charset="2"/>
                  <a:buChar char="Ø"/>
                </a:pPr>
                <a:r>
                  <a:rPr lang="en-US" sz="2400" dirty="0" smtClean="0">
                    <a:latin typeface="Times New Roman" pitchFamily="18" charset="0"/>
                    <a:cs typeface="Times New Roman" pitchFamily="18" charset="0"/>
                  </a:rPr>
                  <a:t>The phase line currents can be defined in the same manner.</a:t>
                </a:r>
              </a:p>
              <a:p>
                <a:pPr marL="342900" indent="-342900">
                  <a:buFont typeface="Wingdings" pitchFamily="2" charset="2"/>
                  <a:buChar char="Ø"/>
                </a:pPr>
                <a:endParaRPr lang="en-US" sz="2400" dirty="0" smtClean="0">
                  <a:latin typeface="Times New Roman" pitchFamily="18" charset="0"/>
                  <a:cs typeface="Times New Roman" pitchFamily="18" charset="0"/>
                </a:endParaRPr>
              </a:p>
              <a:p>
                <a:pPr algn="just"/>
                <a:r>
                  <a:rPr lang="en-US" sz="24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𝑠</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012</m:t>
                            </m:r>
                          </m:sub>
                        </m:sSub>
                      </m:e>
                    </m:d>
                  </m:oMath>
                </a14:m>
                <a:r>
                  <a:rPr lang="en-US" sz="2000" dirty="0" smtClean="0"/>
                  <a:t>			</a:t>
                </a:r>
                <a:r>
                  <a:rPr lang="en-US" sz="2000" dirty="0" smtClean="0">
                    <a:latin typeface="Times New Roman" pitchFamily="18" charset="0"/>
                    <a:cs typeface="Times New Roman" pitchFamily="18" charset="0"/>
                  </a:rPr>
                  <a:t>(45)</a:t>
                </a:r>
                <a:endParaRPr lang="en-US" sz="2000" dirty="0">
                  <a:latin typeface="Times New Roman" pitchFamily="18" charset="0"/>
                  <a:cs typeface="Times New Roman" pitchFamily="18" charset="0"/>
                </a:endParaRPr>
              </a:p>
              <a:p>
                <a:pPr marL="342900" indent="-342900">
                  <a:buFont typeface="Wingdings" pitchFamily="2" charset="2"/>
                  <a:buChar char="Ø"/>
                </a:pPr>
                <a:endParaRPr lang="en-US" sz="2400" dirty="0" smtClean="0">
                  <a:latin typeface="Times New Roman" pitchFamily="18" charset="0"/>
                  <a:cs typeface="Times New Roman" pitchFamily="18" charset="0"/>
                </a:endParaRPr>
              </a:p>
            </p:txBody>
          </p:sp>
        </mc:Choice>
        <mc:Fallback>
          <p:sp>
            <p:nvSpPr>
              <p:cNvPr id="2" name="TextBox 1"/>
              <p:cNvSpPr txBox="1">
                <a:spLocks noRot="1" noChangeAspect="1" noMove="1" noResize="1" noEditPoints="1" noAdjustHandles="1" noChangeArrowheads="1" noChangeShapeType="1" noTextEdit="1"/>
              </p:cNvSpPr>
              <p:nvPr/>
            </p:nvSpPr>
            <p:spPr>
              <a:xfrm>
                <a:off x="609600" y="1696999"/>
                <a:ext cx="7924800" cy="4856201"/>
              </a:xfrm>
              <a:prstGeom prst="rect">
                <a:avLst/>
              </a:prstGeom>
              <a:blipFill rotWithShape="1">
                <a:blip r:embed="rId3"/>
                <a:stretch>
                  <a:fillRect l="-1000" t="-1004"/>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B6F15528-21DE-4FAA-801E-634DDDAF4B2B}" type="slidenum">
              <a:rPr lang="en-US" smtClean="0"/>
              <a:pPr/>
              <a:t>42</a:t>
            </a:fld>
            <a:endParaRPr lang="en-US"/>
          </a:p>
        </p:txBody>
      </p:sp>
      <p:sp>
        <p:nvSpPr>
          <p:cNvPr id="5" name="TextBox 4"/>
          <p:cNvSpPr txBox="1"/>
          <p:nvPr/>
        </p:nvSpPr>
        <p:spPr>
          <a:xfrm>
            <a:off x="0" y="304800"/>
            <a:ext cx="9144000" cy="1077218"/>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Series </a:t>
            </a:r>
            <a:r>
              <a:rPr lang="en-US" sz="3200" dirty="0" smtClean="0">
                <a:latin typeface="Times New Roman" pitchFamily="18" charset="0"/>
                <a:cs typeface="Times New Roman" pitchFamily="18" charset="0"/>
              </a:rPr>
              <a:t>Impedance </a:t>
            </a:r>
            <a:r>
              <a:rPr lang="en-US" sz="3200" dirty="0" smtClean="0">
                <a:latin typeface="Times New Roman" pitchFamily="18" charset="0"/>
                <a:cs typeface="Times New Roman" pitchFamily="18" charset="0"/>
              </a:rPr>
              <a:t>of Overhead </a:t>
            </a:r>
            <a:r>
              <a:rPr lang="en-US" sz="3200" dirty="0" smtClean="0">
                <a:latin typeface="Times New Roman" pitchFamily="18" charset="0"/>
                <a:cs typeface="Times New Roman" pitchFamily="18" charset="0"/>
              </a:rPr>
              <a:t>Lines</a:t>
            </a:r>
          </a:p>
          <a:p>
            <a:pPr marL="342900" indent="-342900" algn="ctr"/>
            <a:r>
              <a:rPr lang="en-US" sz="3200" dirty="0">
                <a:latin typeface="Times New Roman" pitchFamily="18" charset="0"/>
                <a:cs typeface="Times New Roman" pitchFamily="18" charset="0"/>
              </a:rPr>
              <a:t>Sequence Impedances</a:t>
            </a:r>
          </a:p>
        </p:txBody>
      </p:sp>
    </p:spTree>
    <p:extLst>
      <p:ext uri="{BB962C8B-B14F-4D97-AF65-F5344CB8AC3E}">
        <p14:creationId xmlns:p14="http://schemas.microsoft.com/office/powerpoint/2010/main" val="1510397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extBox 1"/>
              <p:cNvSpPr txBox="1"/>
              <p:nvPr/>
            </p:nvSpPr>
            <p:spPr>
              <a:xfrm>
                <a:off x="457200" y="1918396"/>
                <a:ext cx="8305800" cy="4025204"/>
              </a:xfrm>
              <a:prstGeom prst="rect">
                <a:avLst/>
              </a:prstGeom>
              <a:noFill/>
            </p:spPr>
            <p:txBody>
              <a:bodyPr wrap="square" rtlCol="0">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Equation </a:t>
                </a:r>
                <a:r>
                  <a:rPr lang="en-US" sz="2400" dirty="0" smtClean="0">
                    <a:latin typeface="Times New Roman" pitchFamily="18" charset="0"/>
                    <a:cs typeface="Times New Roman" pitchFamily="18" charset="0"/>
                  </a:rPr>
                  <a:t>(43) can </a:t>
                </a:r>
                <a:r>
                  <a:rPr lang="en-US" sz="2400" dirty="0">
                    <a:latin typeface="Times New Roman" pitchFamily="18" charset="0"/>
                    <a:cs typeface="Times New Roman" pitchFamily="18" charset="0"/>
                  </a:rPr>
                  <a:t>be used to solve for the sequence line-to-ground voltages as a function of the phase line-to-ground </a:t>
                </a:r>
                <a:r>
                  <a:rPr lang="en-US" sz="2400" dirty="0" smtClean="0">
                    <a:latin typeface="Times New Roman" pitchFamily="18" charset="0"/>
                    <a:cs typeface="Times New Roman" pitchFamily="18" charset="0"/>
                  </a:rPr>
                  <a:t>voltages.</a:t>
                </a:r>
              </a:p>
              <a:p>
                <a:pPr marL="342900" indent="-342900">
                  <a:buFont typeface="Wingdings" pitchFamily="2" charset="2"/>
                  <a:buChar char="Ø"/>
                </a:pPr>
                <a:endParaRPr lang="en-US" sz="2400" dirty="0" smtClean="0">
                  <a:latin typeface="Times New Roman" pitchFamily="18" charset="0"/>
                  <a:cs typeface="Times New Roman" pitchFamily="18" charset="0"/>
                </a:endParaRPr>
              </a:p>
              <a:p>
                <a:pPr algn="just"/>
                <a:r>
                  <a:rPr lang="en-US" sz="24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𝑉𝐿𝐺</m:t>
                            </m:r>
                          </m:e>
                          <m:sub>
                            <m:r>
                              <a:rPr lang="en-US" sz="2000" i="1">
                                <a:latin typeface="Cambria Math"/>
                              </a:rPr>
                              <m:t>012</m:t>
                            </m:r>
                          </m:sub>
                        </m:sSub>
                      </m:e>
                    </m:d>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𝑠</m:t>
                                </m:r>
                              </m:sub>
                            </m:sSub>
                          </m:e>
                        </m:d>
                      </m:e>
                      <m:sup>
                        <m:r>
                          <a:rPr lang="en-US" sz="2000" i="1">
                            <a:latin typeface="Cambria Math"/>
                          </a:rPr>
                          <m:t>−1</m:t>
                        </m:r>
                      </m:sup>
                    </m:sSup>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𝑉𝐿𝐺</m:t>
                            </m:r>
                          </m:e>
                          <m:sub>
                            <m:r>
                              <a:rPr lang="en-US" sz="2000" i="1">
                                <a:latin typeface="Cambria Math"/>
                              </a:rPr>
                              <m:t>𝑎𝑏𝑐</m:t>
                            </m:r>
                          </m:sub>
                        </m:sSub>
                      </m:e>
                    </m:d>
                  </m:oMath>
                </a14:m>
                <a:r>
                  <a:rPr lang="en-US" sz="2000" dirty="0" smtClean="0">
                    <a:latin typeface="Times New Roman" pitchFamily="18" charset="0"/>
                    <a:cs typeface="Times New Roman" pitchFamily="18" charset="0"/>
                  </a:rPr>
                  <a:t>		(46)</a:t>
                </a:r>
              </a:p>
              <a:p>
                <a:pPr algn="just"/>
                <a:endParaRPr lang="en-US" sz="2400" dirty="0" smtClean="0">
                  <a:latin typeface="Times New Roman" pitchFamily="18" charset="0"/>
                  <a:cs typeface="Times New Roman" pitchFamily="18" charset="0"/>
                </a:endParaRPr>
              </a:p>
              <a:p>
                <a:pPr lvl="1"/>
                <a:r>
                  <a:rPr lang="en-US" sz="2400" dirty="0">
                    <a:latin typeface="Times New Roman" pitchFamily="18" charset="0"/>
                    <a:cs typeface="Times New Roman" pitchFamily="18" charset="0"/>
                  </a:rPr>
                  <a:t>w</a:t>
                </a:r>
                <a:r>
                  <a:rPr lang="en-US" sz="2400" dirty="0" smtClean="0">
                    <a:latin typeface="Times New Roman" pitchFamily="18" charset="0"/>
                    <a:cs typeface="Times New Roman" pitchFamily="18" charset="0"/>
                  </a:rPr>
                  <a:t>here:</a:t>
                </a:r>
              </a:p>
              <a:p>
                <a:pPr lvl="1"/>
                <a:endParaRPr lang="en-US" sz="2400" dirty="0">
                  <a:latin typeface="Times New Roman" pitchFamily="18" charset="0"/>
                  <a:cs typeface="Times New Roman" pitchFamily="18" charset="0"/>
                </a:endParaRPr>
              </a:p>
              <a:p>
                <a:pPr marL="342900" indent="-342900" algn="just"/>
                <a:r>
                  <a:rPr lang="en-US" sz="2400" dirty="0" smtClean="0"/>
                  <a:t>			</a:t>
                </a:r>
                <a14:m>
                  <m:oMath xmlns:m="http://schemas.openxmlformats.org/officeDocument/2006/math">
                    <m:sSup>
                      <m:sSupPr>
                        <m:ctrlPr>
                          <a:rPr lang="en-US" sz="2000" i="1">
                            <a:latin typeface="Cambria Math"/>
                          </a:rPr>
                        </m:ctrlPr>
                      </m:sSupP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𝑠</m:t>
                                </m:r>
                              </m:sub>
                            </m:sSub>
                          </m:e>
                        </m:d>
                      </m:e>
                      <m:sup>
                        <m:r>
                          <a:rPr lang="en-US" sz="2000" i="1">
                            <a:latin typeface="Cambria Math"/>
                          </a:rPr>
                          <m:t>−1</m:t>
                        </m:r>
                      </m:sup>
                    </m:sSup>
                    <m:r>
                      <a:rPr lang="en-US" sz="2000" i="1">
                        <a:latin typeface="Cambria Math"/>
                      </a:rPr>
                      <m:t>=</m:t>
                    </m:r>
                    <m:f>
                      <m:fPr>
                        <m:ctrlPr>
                          <a:rPr lang="en-US" sz="2000" i="1">
                            <a:latin typeface="Cambria Math"/>
                          </a:rPr>
                        </m:ctrlPr>
                      </m:fPr>
                      <m:num>
                        <m:r>
                          <a:rPr lang="en-US" sz="2000" i="1">
                            <a:latin typeface="Cambria Math"/>
                          </a:rPr>
                          <m:t>1</m:t>
                        </m:r>
                      </m:num>
                      <m:den>
                        <m:r>
                          <a:rPr lang="en-US" sz="2000" i="1">
                            <a:latin typeface="Cambria Math"/>
                          </a:rPr>
                          <m:t>3</m:t>
                        </m:r>
                      </m:den>
                    </m:f>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1</m:t>
                              </m:r>
                            </m:e>
                            <m:e>
                              <m:r>
                                <a:rPr lang="en-US" sz="2000" i="1">
                                  <a:latin typeface="Cambria Math"/>
                                </a:rPr>
                                <m:t>1</m:t>
                              </m:r>
                            </m:e>
                            <m:e>
                              <m:r>
                                <a:rPr lang="en-US" sz="2000" i="1">
                                  <a:latin typeface="Cambria Math"/>
                                </a:rPr>
                                <m:t>1</m:t>
                              </m:r>
                            </m:e>
                          </m:mr>
                          <m:mr>
                            <m:e>
                              <m:r>
                                <a:rPr lang="en-US" sz="2000" i="1">
                                  <a:latin typeface="Cambria Math"/>
                                </a:rPr>
                                <m:t>1</m:t>
                              </m:r>
                            </m:e>
                            <m:e>
                              <m:sSubSup>
                                <m:sSubSupPr>
                                  <m:ctrlPr>
                                    <a:rPr lang="en-US" sz="2000" i="1">
                                      <a:latin typeface="Cambria Math"/>
                                    </a:rPr>
                                  </m:ctrlPr>
                                </m:sSubSupPr>
                                <m:e>
                                  <m:r>
                                    <a:rPr lang="en-US" sz="2000" i="1">
                                      <a:latin typeface="Cambria Math"/>
                                    </a:rPr>
                                    <m:t>𝑎</m:t>
                                  </m:r>
                                </m:e>
                                <m:sub>
                                  <m:r>
                                    <a:rPr lang="en-US" sz="2000" i="1">
                                      <a:latin typeface="Cambria Math"/>
                                    </a:rPr>
                                    <m:t>𝑠</m:t>
                                  </m:r>
                                </m:sub>
                                <m:sup>
                                  <m:r>
                                    <a:rPr lang="en-US" sz="2000" i="1">
                                      <a:latin typeface="Cambria Math"/>
                                    </a:rPr>
                                    <m:t>2</m:t>
                                  </m:r>
                                </m:sup>
                              </m:sSubSup>
                            </m:e>
                            <m:e>
                              <m:sSub>
                                <m:sSubPr>
                                  <m:ctrlPr>
                                    <a:rPr lang="en-US" sz="2000" i="1">
                                      <a:latin typeface="Cambria Math"/>
                                    </a:rPr>
                                  </m:ctrlPr>
                                </m:sSubPr>
                                <m:e>
                                  <m:r>
                                    <a:rPr lang="en-US" sz="2000" i="1">
                                      <a:latin typeface="Cambria Math"/>
                                    </a:rPr>
                                    <m:t>𝑎</m:t>
                                  </m:r>
                                </m:e>
                                <m:sub>
                                  <m:r>
                                    <a:rPr lang="en-US" sz="2000" i="1">
                                      <a:latin typeface="Cambria Math"/>
                                    </a:rPr>
                                    <m:t>𝑠</m:t>
                                  </m:r>
                                </m:sub>
                              </m:sSub>
                            </m:e>
                          </m:mr>
                          <m:mr>
                            <m:e>
                              <m:r>
                                <a:rPr lang="en-US" sz="2000" i="1">
                                  <a:latin typeface="Cambria Math"/>
                                </a:rPr>
                                <m:t>1</m:t>
                              </m:r>
                            </m:e>
                            <m:e>
                              <m:sSub>
                                <m:sSubPr>
                                  <m:ctrlPr>
                                    <a:rPr lang="en-US" sz="2000" i="1">
                                      <a:latin typeface="Cambria Math"/>
                                    </a:rPr>
                                  </m:ctrlPr>
                                </m:sSubPr>
                                <m:e>
                                  <m:r>
                                    <a:rPr lang="en-US" sz="2000" i="1">
                                      <a:latin typeface="Cambria Math"/>
                                    </a:rPr>
                                    <m:t>𝑎</m:t>
                                  </m:r>
                                </m:e>
                                <m:sub>
                                  <m:r>
                                    <a:rPr lang="en-US" sz="2000" i="1">
                                      <a:latin typeface="Cambria Math"/>
                                    </a:rPr>
                                    <m:t>𝑠</m:t>
                                  </m:r>
                                </m:sub>
                              </m:sSub>
                            </m:e>
                            <m:e>
                              <m:sSubSup>
                                <m:sSubSupPr>
                                  <m:ctrlPr>
                                    <a:rPr lang="en-US" sz="2000" i="1">
                                      <a:latin typeface="Cambria Math"/>
                                    </a:rPr>
                                  </m:ctrlPr>
                                </m:sSubSupPr>
                                <m:e>
                                  <m:r>
                                    <a:rPr lang="en-US" sz="2000" i="1">
                                      <a:latin typeface="Cambria Math"/>
                                    </a:rPr>
                                    <m:t>𝑎</m:t>
                                  </m:r>
                                </m:e>
                                <m:sub>
                                  <m:r>
                                    <a:rPr lang="en-US" sz="2000" i="1">
                                      <a:latin typeface="Cambria Math"/>
                                    </a:rPr>
                                    <m:t>𝑠</m:t>
                                  </m:r>
                                </m:sub>
                                <m:sup>
                                  <m:r>
                                    <a:rPr lang="en-US" sz="2000" i="1">
                                      <a:latin typeface="Cambria Math"/>
                                    </a:rPr>
                                    <m:t>2</m:t>
                                  </m:r>
                                </m:sup>
                              </m:sSubSup>
                            </m:e>
                          </m:mr>
                        </m:m>
                      </m:e>
                    </m:d>
                  </m:oMath>
                </a14:m>
                <a:r>
                  <a:rPr lang="en-US" sz="2000" dirty="0" smtClean="0"/>
                  <a:t>		</a:t>
                </a:r>
                <a:r>
                  <a:rPr lang="en-US" sz="2000" dirty="0" smtClean="0"/>
                  <a:t>	</a:t>
                </a:r>
                <a:r>
                  <a:rPr lang="en-US" sz="2000" dirty="0" smtClean="0">
                    <a:latin typeface="Times New Roman" pitchFamily="18" charset="0"/>
                    <a:cs typeface="Times New Roman" pitchFamily="18" charset="0"/>
                  </a:rPr>
                  <a:t>(</a:t>
                </a:r>
                <a:r>
                  <a:rPr lang="en-US" sz="2000" dirty="0" smtClean="0">
                    <a:latin typeface="Times New Roman" pitchFamily="18" charset="0"/>
                    <a:cs typeface="Times New Roman" pitchFamily="18" charset="0"/>
                  </a:rPr>
                  <a:t>47</a:t>
                </a:r>
                <a:r>
                  <a:rPr lang="en-US" sz="2000" dirty="0" smtClean="0">
                    <a:latin typeface="Times New Roman" pitchFamily="18" charset="0"/>
                    <a:cs typeface="Times New Roman" pitchFamily="18" charset="0"/>
                  </a:rPr>
                  <a:t>)</a:t>
                </a:r>
                <a:endParaRPr lang="en-US" sz="2000" dirty="0">
                  <a:latin typeface="Times New Roman" pitchFamily="18" charset="0"/>
                  <a:cs typeface="Times New Roman" pitchFamily="18" charset="0"/>
                </a:endParaRPr>
              </a:p>
            </p:txBody>
          </p:sp>
        </mc:Choice>
        <mc:Fallback>
          <p:sp>
            <p:nvSpPr>
              <p:cNvPr id="2" name="TextBox 1"/>
              <p:cNvSpPr txBox="1">
                <a:spLocks noRot="1" noChangeAspect="1" noMove="1" noResize="1" noEditPoints="1" noAdjustHandles="1" noChangeArrowheads="1" noChangeShapeType="1" noTextEdit="1"/>
              </p:cNvSpPr>
              <p:nvPr/>
            </p:nvSpPr>
            <p:spPr>
              <a:xfrm>
                <a:off x="457200" y="1918396"/>
                <a:ext cx="8305800" cy="4025204"/>
              </a:xfrm>
              <a:prstGeom prst="rect">
                <a:avLst/>
              </a:prstGeom>
              <a:blipFill rotWithShape="1">
                <a:blip r:embed="rId3"/>
                <a:stretch>
                  <a:fillRect l="-954" t="-1212"/>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B6F15528-21DE-4FAA-801E-634DDDAF4B2B}" type="slidenum">
              <a:rPr lang="en-US" smtClean="0"/>
              <a:pPr/>
              <a:t>43</a:t>
            </a:fld>
            <a:endParaRPr lang="en-US"/>
          </a:p>
        </p:txBody>
      </p:sp>
      <p:sp>
        <p:nvSpPr>
          <p:cNvPr id="5" name="TextBox 4"/>
          <p:cNvSpPr txBox="1"/>
          <p:nvPr/>
        </p:nvSpPr>
        <p:spPr>
          <a:xfrm>
            <a:off x="0" y="304800"/>
            <a:ext cx="9144000" cy="1077218"/>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Series </a:t>
            </a:r>
            <a:r>
              <a:rPr lang="en-US" sz="3200" dirty="0" smtClean="0">
                <a:latin typeface="Times New Roman" pitchFamily="18" charset="0"/>
                <a:cs typeface="Times New Roman" pitchFamily="18" charset="0"/>
              </a:rPr>
              <a:t>Impedance </a:t>
            </a:r>
            <a:r>
              <a:rPr lang="en-US" sz="3200" dirty="0" smtClean="0">
                <a:latin typeface="Times New Roman" pitchFamily="18" charset="0"/>
                <a:cs typeface="Times New Roman" pitchFamily="18" charset="0"/>
              </a:rPr>
              <a:t>of Overhead </a:t>
            </a:r>
            <a:r>
              <a:rPr lang="en-US" sz="3200" dirty="0" smtClean="0">
                <a:latin typeface="Times New Roman" pitchFamily="18" charset="0"/>
                <a:cs typeface="Times New Roman" pitchFamily="18" charset="0"/>
              </a:rPr>
              <a:t>Lines</a:t>
            </a:r>
          </a:p>
          <a:p>
            <a:pPr marL="342900" indent="-342900" algn="ctr"/>
            <a:r>
              <a:rPr lang="en-US" sz="3200" dirty="0">
                <a:latin typeface="Times New Roman" pitchFamily="18" charset="0"/>
                <a:cs typeface="Times New Roman" pitchFamily="18" charset="0"/>
              </a:rPr>
              <a:t>Sequence Impedances</a:t>
            </a:r>
          </a:p>
        </p:txBody>
      </p:sp>
    </p:spTree>
    <p:extLst>
      <p:ext uri="{BB962C8B-B14F-4D97-AF65-F5344CB8AC3E}">
        <p14:creationId xmlns:p14="http://schemas.microsoft.com/office/powerpoint/2010/main" val="1578540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Rectangle 1"/>
              <p:cNvSpPr/>
              <p:nvPr/>
            </p:nvSpPr>
            <p:spPr>
              <a:xfrm>
                <a:off x="457200" y="1572400"/>
                <a:ext cx="8229600" cy="5133200"/>
              </a:xfrm>
              <a:prstGeom prst="rect">
                <a:avLst/>
              </a:prstGeom>
            </p:spPr>
            <p:txBody>
              <a:bodyPr wrap="square">
                <a:spAutoFit/>
              </a:bodyPr>
              <a:lstStyle/>
              <a:p>
                <a:pPr marL="342900" indent="-342900">
                  <a:buFont typeface="Wingdings" pitchFamily="2" charset="2"/>
                  <a:buChar char="Ø"/>
                </a:pPr>
                <a:r>
                  <a:rPr lang="en-US" sz="2400" dirty="0">
                    <a:latin typeface="Times New Roman" pitchFamily="18" charset="0"/>
                    <a:cs typeface="Times New Roman" pitchFamily="18" charset="0"/>
                  </a:rPr>
                  <a:t>The voltage equation in matrix form for the line </a:t>
                </a:r>
                <a:r>
                  <a:rPr lang="en-US" sz="2400" dirty="0" smtClean="0">
                    <a:latin typeface="Times New Roman" pitchFamily="18" charset="0"/>
                    <a:cs typeface="Times New Roman" pitchFamily="18" charset="0"/>
                  </a:rPr>
                  <a:t>segment: </a:t>
                </a:r>
              </a:p>
              <a:p>
                <a:pPr marL="342900" indent="-342900">
                  <a:buFont typeface="Wingdings" pitchFamily="2" charset="2"/>
                  <a:buChar char="Ø"/>
                </a:pPr>
                <a:endParaRPr lang="en-US" sz="2400" dirty="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	</a:t>
                </a:r>
                <a14:m>
                  <m:oMath xmlns:m="http://schemas.openxmlformats.org/officeDocument/2006/math">
                    <m:sSub>
                      <m:sSubPr>
                        <m:ctrlPr>
                          <a:rPr lang="en-US" sz="2000" i="1">
                            <a:latin typeface="Cambria Math"/>
                          </a:rPr>
                        </m:ctrlPr>
                      </m:sSubP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𝑉𝐿𝐺</m:t>
                                </m:r>
                              </m:e>
                              <m:sub>
                                <m:r>
                                  <a:rPr lang="en-US" sz="2000" i="1">
                                    <a:latin typeface="Cambria Math"/>
                                  </a:rPr>
                                  <m:t>𝑎𝑏𝑐</m:t>
                                </m:r>
                              </m:sub>
                            </m:sSub>
                          </m:e>
                        </m:d>
                      </m:e>
                      <m:sub>
                        <m:r>
                          <a:rPr lang="en-US" sz="2000" i="1">
                            <a:latin typeface="Cambria Math"/>
                          </a:rPr>
                          <m:t>𝑛</m:t>
                        </m:r>
                      </m:sub>
                    </m:sSub>
                    <m:r>
                      <a:rPr lang="en-US" sz="2000" i="1">
                        <a:latin typeface="Cambria Math"/>
                      </a:rPr>
                      <m:t>=</m:t>
                    </m:r>
                    <m:sSub>
                      <m:sSubPr>
                        <m:ctrlPr>
                          <a:rPr lang="en-US" sz="2000" i="1">
                            <a:latin typeface="Cambria Math"/>
                          </a:rPr>
                        </m:ctrlPr>
                      </m:sSubP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𝑉𝐿𝐺</m:t>
                                </m:r>
                              </m:e>
                              <m:sub>
                                <m:r>
                                  <a:rPr lang="en-US" sz="2000" i="1">
                                    <a:latin typeface="Cambria Math"/>
                                  </a:rPr>
                                  <m:t>𝑎𝑏𝑐</m:t>
                                </m:r>
                              </m:sub>
                            </m:sSub>
                          </m:e>
                        </m:d>
                      </m:e>
                      <m:sub>
                        <m:r>
                          <a:rPr lang="en-US" sz="2000" i="1">
                            <a:latin typeface="Cambria Math"/>
                          </a:rPr>
                          <m:t>𝑚</m:t>
                        </m:r>
                      </m:sub>
                    </m:sSub>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m:t>
                            </m:r>
                          </m:e>
                          <m:sub>
                            <m:r>
                              <a:rPr lang="en-US" sz="2000" i="1">
                                <a:latin typeface="Cambria Math"/>
                              </a:rPr>
                              <m:t>𝑎𝑏𝑐</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endParaRPr lang="en-US" sz="2000" dirty="0" smtClean="0">
                  <a:latin typeface="Times New Roman" pitchFamily="18" charset="0"/>
                  <a:cs typeface="Times New Roman" pitchFamily="18" charset="0"/>
                </a:endParaRPr>
              </a:p>
              <a:p>
                <a:pPr algn="just"/>
                <a:endParaRPr lang="en-US" sz="2400" dirty="0">
                  <a:latin typeface="Times New Roman" pitchFamily="18" charset="0"/>
                  <a:cs typeface="Times New Roman" pitchFamily="18" charset="0"/>
                </a:endParaRPr>
              </a:p>
              <a:p>
                <a:r>
                  <a:rPr lang="en-US" sz="2400" dirty="0" smtClean="0">
                    <a:latin typeface="Times New Roman" pitchFamily="18" charset="0"/>
                    <a:cs typeface="Times New Roman" pitchFamily="18" charset="0"/>
                  </a:rPr>
                  <a:t>	can </a:t>
                </a:r>
                <a:r>
                  <a:rPr lang="en-US" sz="2400" dirty="0">
                    <a:latin typeface="Times New Roman" pitchFamily="18" charset="0"/>
                    <a:cs typeface="Times New Roman" pitchFamily="18" charset="0"/>
                  </a:rPr>
                  <a:t>be transformed to the sequence domain by multiplying both sides by </a:t>
                </a:r>
                <a14:m>
                  <m:oMath xmlns:m="http://schemas.openxmlformats.org/officeDocument/2006/math">
                    <m:sSup>
                      <m:sSupPr>
                        <m:ctrlPr>
                          <a:rPr lang="en-US" sz="2400" i="1">
                            <a:latin typeface="Cambria Math"/>
                            <a:cs typeface="Times New Roman" pitchFamily="18" charset="0"/>
                          </a:rPr>
                        </m:ctrlPr>
                      </m:sSupPr>
                      <m:e>
                        <m:r>
                          <a:rPr lang="en-US" sz="2400" i="1">
                            <a:latin typeface="Cambria Math"/>
                            <a:cs typeface="Times New Roman" pitchFamily="18" charset="0"/>
                          </a:rPr>
                          <m:t>[</m:t>
                        </m:r>
                        <m:sSub>
                          <m:sSubPr>
                            <m:ctrlPr>
                              <a:rPr lang="en-US" sz="2400" i="1">
                                <a:latin typeface="Cambria Math"/>
                                <a:cs typeface="Times New Roman" pitchFamily="18" charset="0"/>
                              </a:rPr>
                            </m:ctrlPr>
                          </m:sSubPr>
                          <m:e>
                            <m:r>
                              <a:rPr lang="en-US" sz="2400" i="1">
                                <a:latin typeface="Cambria Math"/>
                                <a:cs typeface="Times New Roman" pitchFamily="18" charset="0"/>
                              </a:rPr>
                              <m:t>𝐴</m:t>
                            </m:r>
                          </m:e>
                          <m:sub>
                            <m:r>
                              <a:rPr lang="en-US" sz="2400" i="1">
                                <a:latin typeface="Cambria Math"/>
                                <a:cs typeface="Times New Roman" pitchFamily="18" charset="0"/>
                              </a:rPr>
                              <m:t>𝑠</m:t>
                            </m:r>
                          </m:sub>
                        </m:sSub>
                        <m:r>
                          <a:rPr lang="en-US" sz="2400" i="1">
                            <a:latin typeface="Cambria Math"/>
                            <a:cs typeface="Times New Roman" pitchFamily="18" charset="0"/>
                          </a:rPr>
                          <m:t>]</m:t>
                        </m:r>
                      </m:e>
                      <m:sup>
                        <m:r>
                          <a:rPr lang="en-US" sz="2400" i="1">
                            <a:latin typeface="Cambria Math"/>
                            <a:cs typeface="Times New Roman" pitchFamily="18" charset="0"/>
                          </a:rPr>
                          <m:t>−1</m:t>
                        </m:r>
                      </m:sup>
                    </m:sSup>
                  </m:oMath>
                </a14:m>
                <a:r>
                  <a:rPr lang="en-US" sz="2400" dirty="0">
                    <a:latin typeface="Times New Roman" pitchFamily="18" charset="0"/>
                    <a:cs typeface="Times New Roman" pitchFamily="18" charset="0"/>
                  </a:rPr>
                  <a:t> and also substituting in the definition of the phase currents as given by Equation (43).</a:t>
                </a:r>
              </a:p>
              <a:p>
                <a:endParaRPr lang="en-US" sz="2400" i="1" dirty="0" smtClean="0"/>
              </a:p>
              <a:p>
                <a:pPr algn="just"/>
                <a:r>
                  <a:rPr lang="en-US" sz="2400" dirty="0" smtClean="0"/>
                  <a:t>	</a:t>
                </a:r>
                <a14:m>
                  <m:oMath xmlns:m="http://schemas.openxmlformats.org/officeDocument/2006/math">
                    <m:sSub>
                      <m:sSubPr>
                        <m:ctrlPr>
                          <a:rPr lang="en-US" sz="2000" i="1">
                            <a:latin typeface="Cambria Math"/>
                          </a:rPr>
                        </m:ctrlPr>
                      </m:sSubP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𝑉𝐿𝐺</m:t>
                                </m:r>
                              </m:e>
                              <m:sub>
                                <m:r>
                                  <a:rPr lang="en-US" sz="2000" i="1">
                                    <a:latin typeface="Cambria Math"/>
                                  </a:rPr>
                                  <m:t>012</m:t>
                                </m:r>
                              </m:sub>
                            </m:sSub>
                          </m:e>
                        </m:d>
                      </m:e>
                      <m:sub>
                        <m:r>
                          <a:rPr lang="en-US" sz="2000" i="1">
                            <a:latin typeface="Cambria Math"/>
                          </a:rPr>
                          <m:t>𝑛</m:t>
                        </m:r>
                      </m:sub>
                    </m:sSub>
                    <m:r>
                      <a:rPr lang="en-US" sz="2000" i="1">
                        <a:latin typeface="Cambria Math"/>
                      </a:rPr>
                      <m:t>=</m:t>
                    </m:r>
                    <m:sSub>
                      <m:sSubPr>
                        <m:ctrlPr>
                          <a:rPr lang="en-US" sz="2000" i="1">
                            <a:latin typeface="Cambria Math"/>
                          </a:rPr>
                        </m:ctrlPr>
                      </m:sSubP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𝑉𝐿𝐺</m:t>
                                </m:r>
                              </m:e>
                              <m:sub>
                                <m:r>
                                  <a:rPr lang="en-US" sz="2000" i="1">
                                    <a:latin typeface="Cambria Math"/>
                                  </a:rPr>
                                  <m:t>012</m:t>
                                </m:r>
                              </m:sub>
                            </m:sSub>
                          </m:e>
                        </m:d>
                      </m:e>
                      <m:sub>
                        <m:r>
                          <a:rPr lang="en-US" sz="2000" i="1">
                            <a:latin typeface="Cambria Math"/>
                          </a:rPr>
                          <m:t>𝑚</m:t>
                        </m:r>
                      </m:sub>
                    </m:sSub>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m:t>
                            </m:r>
                          </m:e>
                          <m:sub>
                            <m:r>
                              <a:rPr lang="en-US" sz="2000" i="1">
                                <a:latin typeface="Cambria Math"/>
                              </a:rPr>
                              <m:t>012</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012</m:t>
                            </m:r>
                          </m:sub>
                        </m:sSub>
                      </m:e>
                    </m:d>
                  </m:oMath>
                </a14:m>
                <a:r>
                  <a:rPr lang="en-US" sz="2000" dirty="0" smtClean="0"/>
                  <a:t>		</a:t>
                </a:r>
                <a:r>
                  <a:rPr lang="en-US" sz="2000" dirty="0" smtClean="0"/>
                  <a:t>	</a:t>
                </a:r>
                <a:r>
                  <a:rPr lang="en-US" sz="2000" dirty="0" smtClean="0">
                    <a:latin typeface="Times New Roman" pitchFamily="18" charset="0"/>
                    <a:cs typeface="Times New Roman" pitchFamily="18" charset="0"/>
                  </a:rPr>
                  <a:t>(</a:t>
                </a:r>
                <a:r>
                  <a:rPr lang="en-US" sz="2000" dirty="0" smtClean="0">
                    <a:latin typeface="Times New Roman" pitchFamily="18" charset="0"/>
                    <a:cs typeface="Times New Roman" pitchFamily="18" charset="0"/>
                  </a:rPr>
                  <a:t>48)</a:t>
                </a:r>
              </a:p>
              <a:p>
                <a:pPr algn="just"/>
                <a:endParaRPr lang="en-US" sz="2400" dirty="0" smtClean="0">
                  <a:latin typeface="Times New Roman" pitchFamily="18" charset="0"/>
                  <a:cs typeface="Times New Roman" pitchFamily="18" charset="0"/>
                </a:endParaRPr>
              </a:p>
              <a:p>
                <a:r>
                  <a:rPr lang="en-US" sz="2400" dirty="0" smtClean="0">
                    <a:latin typeface="Times New Roman" pitchFamily="18" charset="0"/>
                    <a:cs typeface="Times New Roman" pitchFamily="18" charset="0"/>
                  </a:rPr>
                  <a:t>where:</a:t>
                </a:r>
              </a:p>
              <a:p>
                <a:pPr algn="just"/>
                <a:r>
                  <a:rPr lang="en-US" sz="24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m:t>
                            </m:r>
                          </m:e>
                          <m:sub>
                            <m:r>
                              <a:rPr lang="en-US" sz="2000" i="1">
                                <a:latin typeface="Cambria Math"/>
                              </a:rPr>
                              <m:t>012</m:t>
                            </m:r>
                          </m:sub>
                        </m:sSub>
                      </m:e>
                    </m:d>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𝑠</m:t>
                                </m:r>
                              </m:sub>
                            </m:sSub>
                          </m:e>
                        </m:d>
                      </m:e>
                      <m:sup>
                        <m:r>
                          <a:rPr lang="en-US" sz="2000" i="1">
                            <a:latin typeface="Cambria Math"/>
                          </a:rPr>
                          <m:t>−1</m:t>
                        </m:r>
                      </m:sup>
                    </m:sSup>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m:t>
                            </m:r>
                          </m:e>
                          <m:sub>
                            <m:r>
                              <a:rPr lang="en-US" sz="2000" i="1">
                                <a:latin typeface="Cambria Math"/>
                              </a:rPr>
                              <m:t>𝑎𝑏𝑐</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𝑠</m:t>
                            </m:r>
                          </m:sub>
                        </m:sSub>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𝑍</m:t>
                                  </m:r>
                                </m:e>
                                <m:sub>
                                  <m:r>
                                    <a:rPr lang="en-US" sz="2000" i="1">
                                      <a:latin typeface="Cambria Math"/>
                                    </a:rPr>
                                    <m:t>00</m:t>
                                  </m:r>
                                </m:sub>
                              </m:sSub>
                            </m:e>
                            <m:e>
                              <m:sSub>
                                <m:sSubPr>
                                  <m:ctrlPr>
                                    <a:rPr lang="en-US" sz="2000" i="1">
                                      <a:latin typeface="Cambria Math"/>
                                    </a:rPr>
                                  </m:ctrlPr>
                                </m:sSubPr>
                                <m:e>
                                  <m:r>
                                    <a:rPr lang="en-US" sz="2000" i="1">
                                      <a:latin typeface="Cambria Math"/>
                                    </a:rPr>
                                    <m:t>𝑍</m:t>
                                  </m:r>
                                </m:e>
                                <m:sub>
                                  <m:r>
                                    <a:rPr lang="en-US" sz="2000" i="1">
                                      <a:latin typeface="Cambria Math"/>
                                    </a:rPr>
                                    <m:t>01</m:t>
                                  </m:r>
                                </m:sub>
                              </m:sSub>
                            </m:e>
                            <m:e>
                              <m:sSub>
                                <m:sSubPr>
                                  <m:ctrlPr>
                                    <a:rPr lang="en-US" sz="2000" i="1">
                                      <a:latin typeface="Cambria Math"/>
                                    </a:rPr>
                                  </m:ctrlPr>
                                </m:sSubPr>
                                <m:e>
                                  <m:r>
                                    <a:rPr lang="en-US" sz="2000" i="1">
                                      <a:latin typeface="Cambria Math"/>
                                    </a:rPr>
                                    <m:t>𝑍</m:t>
                                  </m:r>
                                </m:e>
                                <m:sub>
                                  <m:r>
                                    <a:rPr lang="en-US" sz="2000" i="1">
                                      <a:latin typeface="Cambria Math"/>
                                    </a:rPr>
                                    <m:t>02</m:t>
                                  </m:r>
                                </m:sub>
                              </m:sSub>
                            </m:e>
                          </m:mr>
                          <m:mr>
                            <m:e>
                              <m:sSub>
                                <m:sSubPr>
                                  <m:ctrlPr>
                                    <a:rPr lang="en-US" sz="2000" i="1">
                                      <a:latin typeface="Cambria Math"/>
                                    </a:rPr>
                                  </m:ctrlPr>
                                </m:sSubPr>
                                <m:e>
                                  <m:r>
                                    <a:rPr lang="en-US" sz="2000" i="1">
                                      <a:latin typeface="Cambria Math"/>
                                    </a:rPr>
                                    <m:t>𝑍</m:t>
                                  </m:r>
                                </m:e>
                                <m:sub>
                                  <m:r>
                                    <a:rPr lang="en-US" sz="2000" i="1">
                                      <a:latin typeface="Cambria Math"/>
                                    </a:rPr>
                                    <m:t>10</m:t>
                                  </m:r>
                                </m:sub>
                              </m:sSub>
                            </m:e>
                            <m:e>
                              <m:sSub>
                                <m:sSubPr>
                                  <m:ctrlPr>
                                    <a:rPr lang="en-US" sz="2000" i="1">
                                      <a:latin typeface="Cambria Math"/>
                                    </a:rPr>
                                  </m:ctrlPr>
                                </m:sSubPr>
                                <m:e>
                                  <m:r>
                                    <a:rPr lang="en-US" sz="2000" i="1">
                                      <a:latin typeface="Cambria Math"/>
                                    </a:rPr>
                                    <m:t>𝑍</m:t>
                                  </m:r>
                                </m:e>
                                <m:sub>
                                  <m:r>
                                    <a:rPr lang="en-US" sz="2000" i="1">
                                      <a:latin typeface="Cambria Math"/>
                                    </a:rPr>
                                    <m:t>11</m:t>
                                  </m:r>
                                </m:sub>
                              </m:sSub>
                            </m:e>
                            <m:e>
                              <m:sSub>
                                <m:sSubPr>
                                  <m:ctrlPr>
                                    <a:rPr lang="en-US" sz="2000" i="1">
                                      <a:latin typeface="Cambria Math"/>
                                    </a:rPr>
                                  </m:ctrlPr>
                                </m:sSubPr>
                                <m:e>
                                  <m:r>
                                    <a:rPr lang="en-US" sz="2000" i="1">
                                      <a:latin typeface="Cambria Math"/>
                                    </a:rPr>
                                    <m:t>𝑍</m:t>
                                  </m:r>
                                </m:e>
                                <m:sub>
                                  <m:r>
                                    <a:rPr lang="en-US" sz="2000" i="1">
                                      <a:latin typeface="Cambria Math"/>
                                    </a:rPr>
                                    <m:t>02</m:t>
                                  </m:r>
                                </m:sub>
                              </m:sSub>
                            </m:e>
                          </m:mr>
                          <m:mr>
                            <m:e>
                              <m:sSub>
                                <m:sSubPr>
                                  <m:ctrlPr>
                                    <a:rPr lang="en-US" sz="2000" i="1">
                                      <a:latin typeface="Cambria Math"/>
                                    </a:rPr>
                                  </m:ctrlPr>
                                </m:sSubPr>
                                <m:e>
                                  <m:r>
                                    <a:rPr lang="en-US" sz="2000" i="1">
                                      <a:latin typeface="Cambria Math"/>
                                    </a:rPr>
                                    <m:t>𝑍</m:t>
                                  </m:r>
                                </m:e>
                                <m:sub>
                                  <m:r>
                                    <a:rPr lang="en-US" sz="2000" i="1">
                                      <a:latin typeface="Cambria Math"/>
                                    </a:rPr>
                                    <m:t>20</m:t>
                                  </m:r>
                                </m:sub>
                              </m:sSub>
                            </m:e>
                            <m:e>
                              <m:sSub>
                                <m:sSubPr>
                                  <m:ctrlPr>
                                    <a:rPr lang="en-US" sz="2000" i="1">
                                      <a:latin typeface="Cambria Math"/>
                                    </a:rPr>
                                  </m:ctrlPr>
                                </m:sSubPr>
                                <m:e>
                                  <m:r>
                                    <a:rPr lang="en-US" sz="2000" i="1">
                                      <a:latin typeface="Cambria Math"/>
                                    </a:rPr>
                                    <m:t>𝑍</m:t>
                                  </m:r>
                                </m:e>
                                <m:sub>
                                  <m:r>
                                    <a:rPr lang="en-US" sz="2000" i="1">
                                      <a:latin typeface="Cambria Math"/>
                                    </a:rPr>
                                    <m:t>21</m:t>
                                  </m:r>
                                </m:sub>
                              </m:sSub>
                            </m:e>
                            <m:e>
                              <m:sSub>
                                <m:sSubPr>
                                  <m:ctrlPr>
                                    <a:rPr lang="en-US" sz="2000" i="1">
                                      <a:latin typeface="Cambria Math"/>
                                    </a:rPr>
                                  </m:ctrlPr>
                                </m:sSubPr>
                                <m:e>
                                  <m:r>
                                    <a:rPr lang="en-US" sz="2000" i="1">
                                      <a:latin typeface="Cambria Math"/>
                                    </a:rPr>
                                    <m:t>𝑍</m:t>
                                  </m:r>
                                </m:e>
                                <m:sub>
                                  <m:r>
                                    <a:rPr lang="en-US" sz="2000" i="1">
                                      <a:latin typeface="Cambria Math"/>
                                    </a:rPr>
                                    <m:t>22</m:t>
                                  </m:r>
                                </m:sub>
                              </m:sSub>
                            </m:e>
                          </m:mr>
                        </m:m>
                      </m:e>
                    </m:d>
                  </m:oMath>
                </a14:m>
                <a:r>
                  <a:rPr lang="en-US" sz="2000" dirty="0" smtClean="0"/>
                  <a:t>	</a:t>
                </a:r>
                <a:r>
                  <a:rPr lang="en-US" sz="2000" dirty="0" smtClean="0"/>
                  <a:t>	</a:t>
                </a:r>
                <a:r>
                  <a:rPr lang="en-US" sz="2000" dirty="0" smtClean="0">
                    <a:latin typeface="Times New Roman" pitchFamily="18" charset="0"/>
                    <a:cs typeface="Times New Roman" pitchFamily="18" charset="0"/>
                  </a:rPr>
                  <a:t>(</a:t>
                </a:r>
                <a:r>
                  <a:rPr lang="en-US" sz="2000" dirty="0" smtClean="0">
                    <a:latin typeface="Times New Roman" pitchFamily="18" charset="0"/>
                    <a:cs typeface="Times New Roman" pitchFamily="18" charset="0"/>
                  </a:rPr>
                  <a:t>49</a:t>
                </a:r>
                <a:r>
                  <a:rPr lang="en-US" sz="2000" dirty="0" smtClean="0">
                    <a:latin typeface="Times New Roman" pitchFamily="18" charset="0"/>
                    <a:cs typeface="Times New Roman" pitchFamily="18" charset="0"/>
                  </a:rPr>
                  <a:t>)</a:t>
                </a:r>
                <a:endParaRPr lang="en-US" sz="2000" dirty="0">
                  <a:latin typeface="Times New Roman" pitchFamily="18" charset="0"/>
                  <a:cs typeface="Times New Roman" pitchFamily="18" charset="0"/>
                </a:endParaRPr>
              </a:p>
            </p:txBody>
          </p:sp>
        </mc:Choice>
        <mc:Fallback>
          <p:sp>
            <p:nvSpPr>
              <p:cNvPr id="2" name="Rectangle 1"/>
              <p:cNvSpPr>
                <a:spLocks noRot="1" noChangeAspect="1" noMove="1" noResize="1" noEditPoints="1" noAdjustHandles="1" noChangeArrowheads="1" noChangeShapeType="1" noTextEdit="1"/>
              </p:cNvSpPr>
              <p:nvPr/>
            </p:nvSpPr>
            <p:spPr>
              <a:xfrm>
                <a:off x="457200" y="1572400"/>
                <a:ext cx="8229600" cy="5133200"/>
              </a:xfrm>
              <a:prstGeom prst="rect">
                <a:avLst/>
              </a:prstGeom>
              <a:blipFill rotWithShape="1">
                <a:blip r:embed="rId2"/>
                <a:stretch>
                  <a:fillRect l="-1111" t="-950"/>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44</a:t>
            </a:fld>
            <a:endParaRPr lang="en-US"/>
          </a:p>
        </p:txBody>
      </p:sp>
      <p:sp>
        <p:nvSpPr>
          <p:cNvPr id="7" name="TextBox 6"/>
          <p:cNvSpPr txBox="1"/>
          <p:nvPr/>
        </p:nvSpPr>
        <p:spPr>
          <a:xfrm>
            <a:off x="0" y="304800"/>
            <a:ext cx="9144000" cy="1077218"/>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Series </a:t>
            </a:r>
            <a:r>
              <a:rPr lang="en-US" sz="3200" dirty="0" smtClean="0">
                <a:latin typeface="Times New Roman" pitchFamily="18" charset="0"/>
                <a:cs typeface="Times New Roman" pitchFamily="18" charset="0"/>
              </a:rPr>
              <a:t>Impedance </a:t>
            </a:r>
            <a:r>
              <a:rPr lang="en-US" sz="3200" dirty="0" smtClean="0">
                <a:latin typeface="Times New Roman" pitchFamily="18" charset="0"/>
                <a:cs typeface="Times New Roman" pitchFamily="18" charset="0"/>
              </a:rPr>
              <a:t>of Overhead </a:t>
            </a:r>
            <a:r>
              <a:rPr lang="en-US" sz="3200" dirty="0" smtClean="0">
                <a:latin typeface="Times New Roman" pitchFamily="18" charset="0"/>
                <a:cs typeface="Times New Roman" pitchFamily="18" charset="0"/>
              </a:rPr>
              <a:t>Lines</a:t>
            </a:r>
          </a:p>
          <a:p>
            <a:pPr marL="342900" indent="-342900" algn="ctr"/>
            <a:r>
              <a:rPr lang="en-US" sz="3200" dirty="0">
                <a:latin typeface="Times New Roman" pitchFamily="18" charset="0"/>
                <a:cs typeface="Times New Roman" pitchFamily="18" charset="0"/>
              </a:rPr>
              <a:t>Sequence Impedances</a:t>
            </a:r>
          </a:p>
        </p:txBody>
      </p:sp>
    </p:spTree>
    <p:extLst>
      <p:ext uri="{BB962C8B-B14F-4D97-AF65-F5344CB8AC3E}">
        <p14:creationId xmlns:p14="http://schemas.microsoft.com/office/powerpoint/2010/main" val="1926990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8" end="8"/>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4800" y="1136396"/>
            <a:ext cx="8801100" cy="1169551"/>
          </a:xfrm>
          <a:prstGeom prst="rect">
            <a:avLst/>
          </a:prstGeom>
          <a:noFill/>
        </p:spPr>
        <p:txBody>
          <a:bodyPr wrap="square" rtlCol="0">
            <a:spAutoFit/>
          </a:bodyPr>
          <a:lstStyle/>
          <a:p>
            <a:pPr marL="342900" indent="-342900"/>
            <a:r>
              <a:rPr lang="en-US" sz="2800" dirty="0" smtClean="0"/>
              <a:t>	</a:t>
            </a:r>
          </a:p>
          <a:p>
            <a:pPr marL="342900" lvl="1" indent="-342900">
              <a:buFont typeface="Wingdings" pitchFamily="2" charset="2"/>
              <a:buChar char="Ø"/>
            </a:pPr>
            <a:r>
              <a:rPr lang="en-US" sz="2400" dirty="0">
                <a:latin typeface="Times New Roman" pitchFamily="18" charset="0"/>
                <a:cs typeface="Times New Roman" pitchFamily="18" charset="0"/>
              </a:rPr>
              <a:t>Equation </a:t>
            </a:r>
            <a:r>
              <a:rPr lang="en-US" sz="2400" dirty="0" smtClean="0">
                <a:latin typeface="Times New Roman" pitchFamily="18" charset="0"/>
                <a:cs typeface="Times New Roman" pitchFamily="18" charset="0"/>
              </a:rPr>
              <a:t>(48) in </a:t>
            </a:r>
            <a:r>
              <a:rPr lang="en-US" sz="2400" dirty="0">
                <a:latin typeface="Times New Roman" pitchFamily="18" charset="0"/>
                <a:cs typeface="Times New Roman" pitchFamily="18" charset="0"/>
              </a:rPr>
              <a:t>expanded form is given </a:t>
            </a:r>
            <a:r>
              <a:rPr lang="en-US" sz="2400" dirty="0" smtClean="0">
                <a:latin typeface="Times New Roman" pitchFamily="18" charset="0"/>
                <a:cs typeface="Times New Roman" pitchFamily="18" charset="0"/>
              </a:rPr>
              <a:t>by: </a:t>
            </a:r>
            <a:endParaRPr lang="en-US" sz="2400" dirty="0">
              <a:latin typeface="Times New Roman" pitchFamily="18" charset="0"/>
              <a:cs typeface="Times New Roman" pitchFamily="18" charset="0"/>
            </a:endParaRPr>
          </a:p>
          <a:p>
            <a:endParaRPr lang="en-US" dirty="0"/>
          </a:p>
        </p:txBody>
      </p:sp>
      <p:sp>
        <p:nvSpPr>
          <p:cNvPr id="6" name="Rectangle 5"/>
          <p:cNvSpPr/>
          <p:nvPr/>
        </p:nvSpPr>
        <p:spPr>
          <a:xfrm>
            <a:off x="304800" y="3810000"/>
            <a:ext cx="8534400" cy="2123658"/>
          </a:xfrm>
          <a:prstGeom prst="rect">
            <a:avLst/>
          </a:prstGeom>
        </p:spPr>
        <p:txBody>
          <a:bodyPr wrap="square">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Equation (49) is the defining equation for converting phase impedances to sequence impedances. In equation (49), the diagonal terms of the matrix are the sequence impedances of the line such that:</a:t>
            </a:r>
          </a:p>
          <a:p>
            <a:pPr marL="342900" indent="-342900">
              <a:buFont typeface="Arial" pitchFamily="34" charset="0"/>
              <a:buChar char="•"/>
            </a:pPr>
            <a:endParaRPr lang="en-US" dirty="0" smtClean="0"/>
          </a:p>
          <a:p>
            <a:pPr marL="342900" indent="-342900">
              <a:buFont typeface="Arial" pitchFamily="34" charset="0"/>
              <a:buChar char="•"/>
            </a:pPr>
            <a:endParaRPr lang="en-US" dirty="0" smtClean="0"/>
          </a:p>
        </p:txBody>
      </p:sp>
      <p:graphicFrame>
        <p:nvGraphicFramePr>
          <p:cNvPr id="8" name="Object 7"/>
          <p:cNvGraphicFramePr>
            <a:graphicFrameLocks noChangeAspect="1"/>
          </p:cNvGraphicFramePr>
          <p:nvPr>
            <p:extLst>
              <p:ext uri="{D42A27DB-BD31-4B8C-83A1-F6EECF244321}">
                <p14:modId xmlns:p14="http://schemas.microsoft.com/office/powerpoint/2010/main" val="4266745545"/>
              </p:ext>
            </p:extLst>
          </p:nvPr>
        </p:nvGraphicFramePr>
        <p:xfrm>
          <a:off x="2971800" y="5181600"/>
          <a:ext cx="4114800" cy="1299411"/>
        </p:xfrm>
        <a:graphic>
          <a:graphicData uri="http://schemas.openxmlformats.org/presentationml/2006/ole">
            <mc:AlternateContent xmlns:mc="http://schemas.openxmlformats.org/markup-compatibility/2006">
              <mc:Choice xmlns:v="urn:schemas-microsoft-com:vml" Requires="v">
                <p:oleObj spid="_x0000_s4226" name="Equation" r:id="rId4" imgW="2171700" imgH="685800" progId="Equation.DSMT4">
                  <p:embed/>
                </p:oleObj>
              </mc:Choice>
              <mc:Fallback>
                <p:oleObj name="Equation" r:id="rId4" imgW="2171700" imgH="68580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71800" y="5181600"/>
                        <a:ext cx="4114800" cy="1299411"/>
                      </a:xfrm>
                      <a:prstGeom prst="rect">
                        <a:avLst/>
                      </a:prstGeom>
                      <a:noFill/>
                      <a:extLst/>
                    </p:spPr>
                  </p:pic>
                </p:oleObj>
              </mc:Fallback>
            </mc:AlternateContent>
          </a:graphicData>
        </a:graphic>
      </p:graphicFrame>
      <mc:AlternateContent xmlns:mc="http://schemas.openxmlformats.org/markup-compatibility/2006">
        <mc:Choice xmlns:a14="http://schemas.microsoft.com/office/drawing/2010/main" Requires="a14">
          <p:sp>
            <p:nvSpPr>
              <p:cNvPr id="4" name="Rectangle 3"/>
              <p:cNvSpPr/>
              <p:nvPr/>
            </p:nvSpPr>
            <p:spPr>
              <a:xfrm>
                <a:off x="381000" y="2305947"/>
                <a:ext cx="8382000" cy="1112228"/>
              </a:xfrm>
              <a:prstGeom prst="rect">
                <a:avLst/>
              </a:prstGeom>
            </p:spPr>
            <p:txBody>
              <a:bodyPr wrap="square">
                <a:spAutoFit/>
              </a:bodyPr>
              <a:lstStyle/>
              <a:p>
                <a:r>
                  <a:rPr lang="en-US" sz="2000" dirty="0" smtClean="0"/>
                  <a:t>	</a:t>
                </a:r>
                <a14:m>
                  <m:oMath xmlns:m="http://schemas.openxmlformats.org/officeDocument/2006/math">
                    <m:sSub>
                      <m:sSubPr>
                        <m:ctrlPr>
                          <a:rPr lang="en-US" sz="2000" i="1">
                            <a:latin typeface="Cambria Math"/>
                          </a:rPr>
                        </m:ctrlPr>
                      </m:sSubPr>
                      <m:e>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𝑉𝐿𝐺</m:t>
                                      </m:r>
                                    </m:e>
                                    <m:sub>
                                      <m:r>
                                        <a:rPr lang="en-US" sz="2000" i="1">
                                          <a:latin typeface="Cambria Math"/>
                                        </a:rPr>
                                        <m:t>0</m:t>
                                      </m:r>
                                    </m:sub>
                                  </m:sSub>
                                </m:e>
                              </m:mr>
                              <m:mr>
                                <m:e>
                                  <m:sSub>
                                    <m:sSubPr>
                                      <m:ctrlPr>
                                        <a:rPr lang="en-US" sz="2000" i="1">
                                          <a:latin typeface="Cambria Math"/>
                                        </a:rPr>
                                      </m:ctrlPr>
                                    </m:sSubPr>
                                    <m:e>
                                      <m:r>
                                        <a:rPr lang="en-US" sz="2000" i="1">
                                          <a:latin typeface="Cambria Math"/>
                                        </a:rPr>
                                        <m:t>𝑉𝐿𝐺</m:t>
                                      </m:r>
                                    </m:e>
                                    <m:sub>
                                      <m:r>
                                        <a:rPr lang="en-US" sz="2000" i="1">
                                          <a:latin typeface="Cambria Math"/>
                                        </a:rPr>
                                        <m:t>1</m:t>
                                      </m:r>
                                    </m:sub>
                                  </m:sSub>
                                </m:e>
                              </m:mr>
                              <m:mr>
                                <m:e>
                                  <m:sSub>
                                    <m:sSubPr>
                                      <m:ctrlPr>
                                        <a:rPr lang="en-US" sz="2000" i="1">
                                          <a:latin typeface="Cambria Math"/>
                                        </a:rPr>
                                      </m:ctrlPr>
                                    </m:sSubPr>
                                    <m:e>
                                      <m:r>
                                        <a:rPr lang="en-US" sz="2000" i="1">
                                          <a:latin typeface="Cambria Math"/>
                                        </a:rPr>
                                        <m:t>𝑉𝐿𝐺</m:t>
                                      </m:r>
                                    </m:e>
                                    <m:sub>
                                      <m:r>
                                        <a:rPr lang="en-US" sz="2000" i="1">
                                          <a:latin typeface="Cambria Math"/>
                                        </a:rPr>
                                        <m:t>2</m:t>
                                      </m:r>
                                    </m:sub>
                                  </m:sSub>
                                </m:e>
                              </m:mr>
                            </m:m>
                          </m:e>
                        </m:d>
                      </m:e>
                      <m:sub>
                        <m:r>
                          <a:rPr lang="en-US" sz="2000" i="1">
                            <a:latin typeface="Cambria Math"/>
                          </a:rPr>
                          <m:t>𝑛</m:t>
                        </m:r>
                      </m:sub>
                    </m:sSub>
                    <m:r>
                      <a:rPr lang="en-US" sz="2000" i="1">
                        <a:latin typeface="Cambria Math"/>
                      </a:rPr>
                      <m:t>=</m:t>
                    </m:r>
                    <m:sSub>
                      <m:sSubPr>
                        <m:ctrlPr>
                          <a:rPr lang="en-US" sz="2000" i="1">
                            <a:latin typeface="Cambria Math"/>
                          </a:rPr>
                        </m:ctrlPr>
                      </m:sSubPr>
                      <m:e>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𝑉𝐿𝐺</m:t>
                                      </m:r>
                                    </m:e>
                                    <m:sub>
                                      <m:r>
                                        <a:rPr lang="en-US" sz="2000" i="1">
                                          <a:latin typeface="Cambria Math"/>
                                        </a:rPr>
                                        <m:t>0</m:t>
                                      </m:r>
                                    </m:sub>
                                  </m:sSub>
                                </m:e>
                              </m:mr>
                              <m:mr>
                                <m:e>
                                  <m:sSub>
                                    <m:sSubPr>
                                      <m:ctrlPr>
                                        <a:rPr lang="en-US" sz="2000" i="1">
                                          <a:latin typeface="Cambria Math"/>
                                        </a:rPr>
                                      </m:ctrlPr>
                                    </m:sSubPr>
                                    <m:e>
                                      <m:r>
                                        <a:rPr lang="en-US" sz="2000" i="1">
                                          <a:latin typeface="Cambria Math"/>
                                        </a:rPr>
                                        <m:t>𝑉𝐿𝐺</m:t>
                                      </m:r>
                                    </m:e>
                                    <m:sub>
                                      <m:r>
                                        <a:rPr lang="en-US" sz="2000" i="1">
                                          <a:latin typeface="Cambria Math"/>
                                        </a:rPr>
                                        <m:t>1</m:t>
                                      </m:r>
                                    </m:sub>
                                  </m:sSub>
                                </m:e>
                              </m:mr>
                              <m:mr>
                                <m:e>
                                  <m:sSub>
                                    <m:sSubPr>
                                      <m:ctrlPr>
                                        <a:rPr lang="en-US" sz="2000" i="1">
                                          <a:latin typeface="Cambria Math"/>
                                        </a:rPr>
                                      </m:ctrlPr>
                                    </m:sSubPr>
                                    <m:e>
                                      <m:r>
                                        <a:rPr lang="en-US" sz="2000" i="1">
                                          <a:latin typeface="Cambria Math"/>
                                        </a:rPr>
                                        <m:t>𝑉𝐿𝐺</m:t>
                                      </m:r>
                                    </m:e>
                                    <m:sub>
                                      <m:r>
                                        <a:rPr lang="en-US" sz="2000" i="1">
                                          <a:latin typeface="Cambria Math"/>
                                        </a:rPr>
                                        <m:t>2</m:t>
                                      </m:r>
                                    </m:sub>
                                  </m:sSub>
                                </m:e>
                              </m:mr>
                            </m:m>
                          </m:e>
                        </m:d>
                      </m:e>
                      <m:sub>
                        <m:r>
                          <a:rPr lang="en-US" sz="2000" i="1">
                            <a:latin typeface="Cambria Math"/>
                          </a:rPr>
                          <m:t>𝑚</m:t>
                        </m:r>
                      </m:sub>
                    </m:sSub>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𝑧</m:t>
                                  </m:r>
                                </m:e>
                                <m:sub>
                                  <m:r>
                                    <a:rPr lang="en-US" sz="2000" i="1">
                                      <a:latin typeface="Cambria Math"/>
                                    </a:rPr>
                                    <m:t>00</m:t>
                                  </m:r>
                                </m:sub>
                              </m:sSub>
                            </m:e>
                            <m:e>
                              <m:sSub>
                                <m:sSubPr>
                                  <m:ctrlPr>
                                    <a:rPr lang="en-US" sz="2000" i="1">
                                      <a:latin typeface="Cambria Math"/>
                                    </a:rPr>
                                  </m:ctrlPr>
                                </m:sSubPr>
                                <m:e>
                                  <m:r>
                                    <a:rPr lang="en-US" sz="2000" i="1">
                                      <a:latin typeface="Cambria Math"/>
                                    </a:rPr>
                                    <m:t>𝑧</m:t>
                                  </m:r>
                                </m:e>
                                <m:sub>
                                  <m:r>
                                    <a:rPr lang="en-US" sz="2000" i="1">
                                      <a:latin typeface="Cambria Math"/>
                                    </a:rPr>
                                    <m:t>01</m:t>
                                  </m:r>
                                </m:sub>
                              </m:sSub>
                            </m:e>
                            <m:e>
                              <m:sSub>
                                <m:sSubPr>
                                  <m:ctrlPr>
                                    <a:rPr lang="en-US" sz="2000" i="1">
                                      <a:latin typeface="Cambria Math"/>
                                    </a:rPr>
                                  </m:ctrlPr>
                                </m:sSubPr>
                                <m:e>
                                  <m:r>
                                    <a:rPr lang="en-US" sz="2000" i="1">
                                      <a:latin typeface="Cambria Math"/>
                                    </a:rPr>
                                    <m:t>𝑧</m:t>
                                  </m:r>
                                </m:e>
                                <m:sub>
                                  <m:r>
                                    <a:rPr lang="en-US" sz="2000" i="1">
                                      <a:latin typeface="Cambria Math"/>
                                    </a:rPr>
                                    <m:t>02</m:t>
                                  </m:r>
                                </m:sub>
                              </m:sSub>
                            </m:e>
                          </m:mr>
                          <m:mr>
                            <m:e>
                              <m:sSub>
                                <m:sSubPr>
                                  <m:ctrlPr>
                                    <a:rPr lang="en-US" sz="2000" i="1">
                                      <a:latin typeface="Cambria Math"/>
                                    </a:rPr>
                                  </m:ctrlPr>
                                </m:sSubPr>
                                <m:e>
                                  <m:r>
                                    <a:rPr lang="en-US" sz="2000" i="1">
                                      <a:latin typeface="Cambria Math"/>
                                    </a:rPr>
                                    <m:t>𝑧</m:t>
                                  </m:r>
                                </m:e>
                                <m:sub>
                                  <m:r>
                                    <a:rPr lang="en-US" sz="2000" i="1">
                                      <a:latin typeface="Cambria Math"/>
                                    </a:rPr>
                                    <m:t>10</m:t>
                                  </m:r>
                                </m:sub>
                              </m:sSub>
                            </m:e>
                            <m:e>
                              <m:sSub>
                                <m:sSubPr>
                                  <m:ctrlPr>
                                    <a:rPr lang="en-US" sz="2000" i="1">
                                      <a:latin typeface="Cambria Math"/>
                                    </a:rPr>
                                  </m:ctrlPr>
                                </m:sSubPr>
                                <m:e>
                                  <m:r>
                                    <a:rPr lang="en-US" sz="2000" i="1">
                                      <a:latin typeface="Cambria Math"/>
                                    </a:rPr>
                                    <m:t>𝑧</m:t>
                                  </m:r>
                                </m:e>
                                <m:sub>
                                  <m:r>
                                    <a:rPr lang="en-US" sz="2000" i="1">
                                      <a:latin typeface="Cambria Math"/>
                                    </a:rPr>
                                    <m:t>11</m:t>
                                  </m:r>
                                </m:sub>
                              </m:sSub>
                            </m:e>
                            <m:e>
                              <m:sSub>
                                <m:sSubPr>
                                  <m:ctrlPr>
                                    <a:rPr lang="en-US" sz="2000" i="1">
                                      <a:latin typeface="Cambria Math"/>
                                    </a:rPr>
                                  </m:ctrlPr>
                                </m:sSubPr>
                                <m:e>
                                  <m:r>
                                    <a:rPr lang="en-US" sz="2000" i="1">
                                      <a:latin typeface="Cambria Math"/>
                                    </a:rPr>
                                    <m:t>𝑧</m:t>
                                  </m:r>
                                </m:e>
                                <m:sub>
                                  <m:r>
                                    <a:rPr lang="en-US" sz="2000" i="1">
                                      <a:latin typeface="Cambria Math"/>
                                    </a:rPr>
                                    <m:t>02</m:t>
                                  </m:r>
                                </m:sub>
                              </m:sSub>
                            </m:e>
                          </m:mr>
                          <m:mr>
                            <m:e>
                              <m:sSub>
                                <m:sSubPr>
                                  <m:ctrlPr>
                                    <a:rPr lang="en-US" sz="2000" i="1">
                                      <a:latin typeface="Cambria Math"/>
                                    </a:rPr>
                                  </m:ctrlPr>
                                </m:sSubPr>
                                <m:e>
                                  <m:r>
                                    <a:rPr lang="en-US" sz="2000" i="1">
                                      <a:latin typeface="Cambria Math"/>
                                    </a:rPr>
                                    <m:t>𝑧</m:t>
                                  </m:r>
                                </m:e>
                                <m:sub>
                                  <m:r>
                                    <a:rPr lang="en-US" sz="2000" i="1">
                                      <a:latin typeface="Cambria Math"/>
                                    </a:rPr>
                                    <m:t>20</m:t>
                                  </m:r>
                                </m:sub>
                              </m:sSub>
                            </m:e>
                            <m:e>
                              <m:sSub>
                                <m:sSubPr>
                                  <m:ctrlPr>
                                    <a:rPr lang="en-US" sz="2000" i="1">
                                      <a:latin typeface="Cambria Math"/>
                                    </a:rPr>
                                  </m:ctrlPr>
                                </m:sSubPr>
                                <m:e>
                                  <m:r>
                                    <a:rPr lang="en-US" sz="2000" i="1">
                                      <a:latin typeface="Cambria Math"/>
                                    </a:rPr>
                                    <m:t>𝑧</m:t>
                                  </m:r>
                                </m:e>
                                <m:sub>
                                  <m:r>
                                    <a:rPr lang="en-US" sz="2000" i="1">
                                      <a:latin typeface="Cambria Math"/>
                                    </a:rPr>
                                    <m:t>21</m:t>
                                  </m:r>
                                </m:sub>
                              </m:sSub>
                            </m:e>
                            <m:e>
                              <m:sSub>
                                <m:sSubPr>
                                  <m:ctrlPr>
                                    <a:rPr lang="en-US" sz="2000" i="1">
                                      <a:latin typeface="Cambria Math"/>
                                    </a:rPr>
                                  </m:ctrlPr>
                                </m:sSubPr>
                                <m:e>
                                  <m:r>
                                    <a:rPr lang="en-US" sz="2000" i="1">
                                      <a:latin typeface="Cambria Math"/>
                                    </a:rPr>
                                    <m:t>𝑧</m:t>
                                  </m:r>
                                </m:e>
                                <m:sub>
                                  <m:r>
                                    <a:rPr lang="en-US" sz="2000" i="1">
                                      <a:latin typeface="Cambria Math"/>
                                    </a:rPr>
                                    <m:t>22</m:t>
                                  </m:r>
                                </m:sub>
                              </m:sSub>
                            </m:e>
                          </m:mr>
                        </m:m>
                      </m:e>
                    </m:d>
                    <m:r>
                      <a:rPr lang="en-US" sz="2000" i="1">
                        <a:latin typeface="Cambria Math"/>
                      </a:rPr>
                      <m:t>∙</m:t>
                    </m:r>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0</m:t>
                                  </m:r>
                                </m:sub>
                              </m:sSub>
                            </m:e>
                          </m:mr>
                          <m:mr>
                            <m:e>
                              <m:sSub>
                                <m:sSubPr>
                                  <m:ctrlPr>
                                    <a:rPr lang="en-US" sz="2000" i="1">
                                      <a:latin typeface="Cambria Math"/>
                                    </a:rPr>
                                  </m:ctrlPr>
                                </m:sSubPr>
                                <m:e>
                                  <m:r>
                                    <a:rPr lang="en-US" sz="2000" i="1">
                                      <a:latin typeface="Cambria Math"/>
                                    </a:rPr>
                                    <m:t>𝐼</m:t>
                                  </m:r>
                                </m:e>
                                <m:sub>
                                  <m:r>
                                    <a:rPr lang="en-US" sz="2000" i="1">
                                      <a:latin typeface="Cambria Math"/>
                                    </a:rPr>
                                    <m:t>1</m:t>
                                  </m:r>
                                </m:sub>
                              </m:sSub>
                            </m:e>
                          </m:mr>
                          <m:mr>
                            <m:e>
                              <m:sSub>
                                <m:sSubPr>
                                  <m:ctrlPr>
                                    <a:rPr lang="en-US" sz="2000" i="1">
                                      <a:latin typeface="Cambria Math"/>
                                    </a:rPr>
                                  </m:ctrlPr>
                                </m:sSubPr>
                                <m:e>
                                  <m:r>
                                    <a:rPr lang="en-US" sz="2000" i="1">
                                      <a:latin typeface="Cambria Math"/>
                                    </a:rPr>
                                    <m:t>𝐼</m:t>
                                  </m:r>
                                </m:e>
                                <m:sub>
                                  <m:r>
                                    <a:rPr lang="en-US" sz="2000" i="1">
                                      <a:latin typeface="Cambria Math"/>
                                    </a:rPr>
                                    <m:t>2</m:t>
                                  </m:r>
                                </m:sub>
                              </m:sSub>
                            </m:e>
                          </m:mr>
                        </m:m>
                      </m:e>
                    </m:d>
                  </m:oMath>
                </a14:m>
                <a:r>
                  <a:rPr lang="en-US" sz="2000" dirty="0" smtClean="0"/>
                  <a:t>	</a:t>
                </a:r>
                <a:r>
                  <a:rPr lang="en-US" sz="2000" dirty="0" smtClean="0"/>
                  <a:t>	</a:t>
                </a:r>
                <a:r>
                  <a:rPr lang="en-US" sz="2000" dirty="0" smtClean="0">
                    <a:latin typeface="Times New Roman" pitchFamily="18" charset="0"/>
                    <a:cs typeface="Times New Roman" pitchFamily="18" charset="0"/>
                  </a:rPr>
                  <a:t>(</a:t>
                </a:r>
                <a:r>
                  <a:rPr lang="en-US" sz="2000" dirty="0" smtClean="0">
                    <a:latin typeface="Times New Roman" pitchFamily="18" charset="0"/>
                    <a:cs typeface="Times New Roman" pitchFamily="18" charset="0"/>
                  </a:rPr>
                  <a:t>50)   </a:t>
                </a:r>
                <a:endParaRPr lang="en-US" sz="2000" dirty="0">
                  <a:latin typeface="Times New Roman" pitchFamily="18" charset="0"/>
                  <a:cs typeface="Times New Roman" pitchFamily="18" charset="0"/>
                </a:endParaRPr>
              </a:p>
            </p:txBody>
          </p:sp>
        </mc:Choice>
        <mc:Fallback>
          <p:sp>
            <p:nvSpPr>
              <p:cNvPr id="4" name="Rectangle 3"/>
              <p:cNvSpPr>
                <a:spLocks noRot="1" noChangeAspect="1" noMove="1" noResize="1" noEditPoints="1" noAdjustHandles="1" noChangeArrowheads="1" noChangeShapeType="1" noTextEdit="1"/>
              </p:cNvSpPr>
              <p:nvPr/>
            </p:nvSpPr>
            <p:spPr>
              <a:xfrm>
                <a:off x="381000" y="2305947"/>
                <a:ext cx="8382000" cy="1112228"/>
              </a:xfrm>
              <a:prstGeom prst="rect">
                <a:avLst/>
              </a:prstGeom>
              <a:blipFill rotWithShape="1">
                <a:blip r:embed="rId6"/>
                <a:stretch>
                  <a:fillRect/>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B6F15528-21DE-4FAA-801E-634DDDAF4B2B}" type="slidenum">
              <a:rPr lang="en-US" smtClean="0"/>
              <a:pPr/>
              <a:t>45</a:t>
            </a:fld>
            <a:endParaRPr lang="en-US"/>
          </a:p>
        </p:txBody>
      </p:sp>
      <p:sp>
        <p:nvSpPr>
          <p:cNvPr id="9" name="TextBox 8"/>
          <p:cNvSpPr txBox="1"/>
          <p:nvPr/>
        </p:nvSpPr>
        <p:spPr>
          <a:xfrm>
            <a:off x="0" y="304800"/>
            <a:ext cx="9144000" cy="1077218"/>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Series </a:t>
            </a:r>
            <a:r>
              <a:rPr lang="en-US" sz="3200" dirty="0" smtClean="0">
                <a:latin typeface="Times New Roman" pitchFamily="18" charset="0"/>
                <a:cs typeface="Times New Roman" pitchFamily="18" charset="0"/>
              </a:rPr>
              <a:t>Impedance </a:t>
            </a:r>
            <a:r>
              <a:rPr lang="en-US" sz="3200" dirty="0" smtClean="0">
                <a:latin typeface="Times New Roman" pitchFamily="18" charset="0"/>
                <a:cs typeface="Times New Roman" pitchFamily="18" charset="0"/>
              </a:rPr>
              <a:t>of Overhead </a:t>
            </a:r>
            <a:r>
              <a:rPr lang="en-US" sz="3200" dirty="0" smtClean="0">
                <a:latin typeface="Times New Roman" pitchFamily="18" charset="0"/>
                <a:cs typeface="Times New Roman" pitchFamily="18" charset="0"/>
              </a:rPr>
              <a:t>Lines</a:t>
            </a:r>
          </a:p>
          <a:p>
            <a:pPr marL="342900" indent="-342900" algn="ctr"/>
            <a:r>
              <a:rPr lang="en-US" sz="3200" dirty="0">
                <a:latin typeface="Times New Roman" pitchFamily="18" charset="0"/>
                <a:cs typeface="Times New Roman" pitchFamily="18" charset="0"/>
              </a:rPr>
              <a:t>Sequence Impedances</a:t>
            </a:r>
          </a:p>
        </p:txBody>
      </p:sp>
    </p:spTree>
    <p:extLst>
      <p:ext uri="{BB962C8B-B14F-4D97-AF65-F5344CB8AC3E}">
        <p14:creationId xmlns:p14="http://schemas.microsoft.com/office/powerpoint/2010/main" val="3980506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787" y="2743200"/>
            <a:ext cx="9144000" cy="1138773"/>
          </a:xfrm>
          <a:prstGeom prst="rect">
            <a:avLst/>
          </a:prstGeom>
          <a:noFill/>
        </p:spPr>
        <p:txBody>
          <a:bodyPr wrap="square" rtlCol="0">
            <a:spAutoFit/>
          </a:bodyPr>
          <a:lstStyle/>
          <a:p>
            <a:pPr marL="342900" indent="-342900"/>
            <a:r>
              <a:rPr lang="en-US" sz="2800" dirty="0" smtClean="0"/>
              <a:t>	</a:t>
            </a:r>
            <a:endParaRPr lang="en-US" sz="2800" dirty="0" smtClean="0">
              <a:latin typeface="Times New Roman" pitchFamily="18" charset="0"/>
              <a:cs typeface="Times New Roman" pitchFamily="18" charset="0"/>
            </a:endParaRPr>
          </a:p>
          <a:p>
            <a:pPr marL="342900" indent="-342900">
              <a:buFont typeface="Arial" pitchFamily="34" charset="0"/>
              <a:buChar char="•"/>
            </a:pPr>
            <a:r>
              <a:rPr lang="en-US" sz="2000" b="1" dirty="0" smtClean="0">
                <a:solidFill>
                  <a:srgbClr val="FF0000"/>
                </a:solidFill>
              </a:rPr>
              <a:t>&lt;Kevin’s example of sequential components not being equal to phase components. In any commercial tool, often diagonal components are ignored&gt;</a:t>
            </a:r>
            <a:endParaRPr lang="en-US" sz="2000" b="1" dirty="0">
              <a:solidFill>
                <a:srgbClr val="FF0000"/>
              </a:solidFill>
            </a:endParaRPr>
          </a:p>
        </p:txBody>
      </p:sp>
      <p:sp>
        <p:nvSpPr>
          <p:cNvPr id="4" name="Slide Number Placeholder 3"/>
          <p:cNvSpPr>
            <a:spLocks noGrp="1"/>
          </p:cNvSpPr>
          <p:nvPr>
            <p:ph type="sldNum" sz="quarter" idx="12"/>
          </p:nvPr>
        </p:nvSpPr>
        <p:spPr/>
        <p:txBody>
          <a:bodyPr/>
          <a:lstStyle/>
          <a:p>
            <a:fld id="{B6F15528-21DE-4FAA-801E-634DDDAF4B2B}" type="slidenum">
              <a:rPr lang="en-US" smtClean="0"/>
              <a:pPr/>
              <a:t>46</a:t>
            </a:fld>
            <a:endParaRPr lang="en-US"/>
          </a:p>
        </p:txBody>
      </p:sp>
      <p:sp>
        <p:nvSpPr>
          <p:cNvPr id="5" name="TextBox 4"/>
          <p:cNvSpPr txBox="1"/>
          <p:nvPr/>
        </p:nvSpPr>
        <p:spPr>
          <a:xfrm>
            <a:off x="0" y="304800"/>
            <a:ext cx="9144000" cy="1077218"/>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Series </a:t>
            </a:r>
            <a:r>
              <a:rPr lang="en-US" sz="3200" dirty="0" smtClean="0">
                <a:latin typeface="Times New Roman" pitchFamily="18" charset="0"/>
                <a:cs typeface="Times New Roman" pitchFamily="18" charset="0"/>
              </a:rPr>
              <a:t>Impedance </a:t>
            </a:r>
            <a:r>
              <a:rPr lang="en-US" sz="3200" dirty="0" smtClean="0">
                <a:latin typeface="Times New Roman" pitchFamily="18" charset="0"/>
                <a:cs typeface="Times New Roman" pitchFamily="18" charset="0"/>
              </a:rPr>
              <a:t>of Overhead </a:t>
            </a:r>
            <a:r>
              <a:rPr lang="en-US" sz="3200" dirty="0" smtClean="0">
                <a:latin typeface="Times New Roman" pitchFamily="18" charset="0"/>
                <a:cs typeface="Times New Roman" pitchFamily="18" charset="0"/>
              </a:rPr>
              <a:t>Lines</a:t>
            </a:r>
          </a:p>
          <a:p>
            <a:pPr marL="342900" indent="-342900" algn="ctr"/>
            <a:r>
              <a:rPr lang="en-US" sz="3200" dirty="0">
                <a:latin typeface="Times New Roman" pitchFamily="18" charset="0"/>
                <a:cs typeface="Times New Roman" pitchFamily="18" charset="0"/>
              </a:rPr>
              <a:t>Sequence Impedances</a:t>
            </a:r>
          </a:p>
        </p:txBody>
      </p:sp>
    </p:spTree>
    <p:extLst>
      <p:ext uri="{BB962C8B-B14F-4D97-AF65-F5344CB8AC3E}">
        <p14:creationId xmlns:p14="http://schemas.microsoft.com/office/powerpoint/2010/main" val="102635966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1000" y="1568708"/>
            <a:ext cx="8382000" cy="4832092"/>
          </a:xfrm>
          <a:prstGeom prst="rect">
            <a:avLst/>
          </a:prstGeom>
          <a:noFill/>
        </p:spPr>
        <p:txBody>
          <a:bodyPr wrap="square" rtlCol="0">
            <a:spAutoFit/>
          </a:bodyPr>
          <a:lstStyle/>
          <a:p>
            <a:pPr marL="342900" indent="-342900">
              <a:buFont typeface="Wingdings" pitchFamily="2" charset="2"/>
              <a:buChar char="Ø"/>
            </a:pPr>
            <a:r>
              <a:rPr lang="en-US" sz="2200" dirty="0" smtClean="0">
                <a:latin typeface="Times New Roman" pitchFamily="18" charset="0"/>
                <a:cs typeface="Times New Roman" pitchFamily="18" charset="0"/>
              </a:rPr>
              <a:t>The </a:t>
            </a:r>
            <a:r>
              <a:rPr lang="en-US" sz="2200" dirty="0" smtClean="0">
                <a:latin typeface="Times New Roman" pitchFamily="18" charset="0"/>
                <a:cs typeface="Times New Roman" pitchFamily="18" charset="0"/>
              </a:rPr>
              <a:t>off-diagonal terms of Equation (49) represent the mutual coupling between sequences. </a:t>
            </a:r>
          </a:p>
          <a:p>
            <a:pPr marL="342900" indent="-342900">
              <a:buFont typeface="Wingdings" pitchFamily="2" charset="2"/>
              <a:buChar char="Ø"/>
            </a:pPr>
            <a:endParaRPr lang="en-US" sz="2200" dirty="0" smtClean="0">
              <a:latin typeface="Times New Roman" pitchFamily="18" charset="0"/>
              <a:cs typeface="Times New Roman" pitchFamily="18" charset="0"/>
            </a:endParaRPr>
          </a:p>
          <a:p>
            <a:pPr marL="342900" indent="-342900">
              <a:buFont typeface="Wingdings" pitchFamily="2" charset="2"/>
              <a:buChar char="Ø"/>
            </a:pPr>
            <a:r>
              <a:rPr lang="en-US" sz="2200" dirty="0" smtClean="0">
                <a:latin typeface="Times New Roman" pitchFamily="18" charset="0"/>
                <a:cs typeface="Times New Roman" pitchFamily="18" charset="0"/>
              </a:rPr>
              <a:t>If the lines were transposed, these off-diagonal terms would be zero. This will generally be true for off-diagonal terms.</a:t>
            </a:r>
          </a:p>
          <a:p>
            <a:pPr marL="342900" indent="-342900">
              <a:buFont typeface="Wingdings" pitchFamily="2" charset="2"/>
              <a:buChar char="Ø"/>
            </a:pPr>
            <a:endParaRPr lang="en-US" sz="2200" dirty="0" smtClean="0">
              <a:latin typeface="Times New Roman" pitchFamily="18" charset="0"/>
              <a:cs typeface="Times New Roman" pitchFamily="18" charset="0"/>
            </a:endParaRPr>
          </a:p>
          <a:p>
            <a:pPr marL="342900" indent="-342900">
              <a:buFont typeface="Wingdings" pitchFamily="2" charset="2"/>
              <a:buChar char="Ø"/>
            </a:pPr>
            <a:r>
              <a:rPr lang="en-US" sz="2200" dirty="0" smtClean="0">
                <a:latin typeface="Times New Roman" pitchFamily="18" charset="0"/>
                <a:cs typeface="Times New Roman" pitchFamily="18" charset="0"/>
              </a:rPr>
              <a:t>For transposed lines, the phase impedance matrix is modified so the three diagonal terms are equal, and all of the off-diagonal terms are equal. </a:t>
            </a:r>
          </a:p>
          <a:p>
            <a:pPr marL="342900" indent="-342900">
              <a:buFont typeface="Wingdings" pitchFamily="2" charset="2"/>
              <a:buChar char="Ø"/>
            </a:pPr>
            <a:endParaRPr lang="en-US" sz="2200" dirty="0" smtClean="0">
              <a:latin typeface="Times New Roman" pitchFamily="18" charset="0"/>
              <a:cs typeface="Times New Roman" pitchFamily="18" charset="0"/>
            </a:endParaRPr>
          </a:p>
          <a:p>
            <a:pPr marL="342900" indent="-342900">
              <a:buFont typeface="Wingdings" pitchFamily="2" charset="2"/>
              <a:buChar char="Ø"/>
            </a:pPr>
            <a:r>
              <a:rPr lang="en-US" sz="2200" dirty="0" smtClean="0">
                <a:latin typeface="Times New Roman" pitchFamily="18" charset="0"/>
                <a:cs typeface="Times New Roman" pitchFamily="18" charset="0"/>
              </a:rPr>
              <a:t>Usually, the procedure is to set the three diagonal terms of the phase impedance matrix equal to the average of the diagonal terms of Equation (41) and the off-diagonal terms equal to the average of the off-diagonal terms of Equation (41).</a:t>
            </a:r>
            <a:endParaRPr lang="en-US" sz="2200"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B6F15528-21DE-4FAA-801E-634DDDAF4B2B}" type="slidenum">
              <a:rPr lang="en-US" smtClean="0"/>
              <a:pPr/>
              <a:t>47</a:t>
            </a:fld>
            <a:endParaRPr lang="en-US"/>
          </a:p>
        </p:txBody>
      </p:sp>
      <p:sp>
        <p:nvSpPr>
          <p:cNvPr id="5" name="TextBox 4"/>
          <p:cNvSpPr txBox="1"/>
          <p:nvPr/>
        </p:nvSpPr>
        <p:spPr>
          <a:xfrm>
            <a:off x="0" y="304800"/>
            <a:ext cx="9144000" cy="1077218"/>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Series </a:t>
            </a:r>
            <a:r>
              <a:rPr lang="en-US" sz="3200" dirty="0" smtClean="0">
                <a:latin typeface="Times New Roman" pitchFamily="18" charset="0"/>
                <a:cs typeface="Times New Roman" pitchFamily="18" charset="0"/>
              </a:rPr>
              <a:t>Impedance </a:t>
            </a:r>
            <a:r>
              <a:rPr lang="en-US" sz="3200" dirty="0" smtClean="0">
                <a:latin typeface="Times New Roman" pitchFamily="18" charset="0"/>
                <a:cs typeface="Times New Roman" pitchFamily="18" charset="0"/>
              </a:rPr>
              <a:t>of Overhead </a:t>
            </a:r>
            <a:r>
              <a:rPr lang="en-US" sz="3200" dirty="0" smtClean="0">
                <a:latin typeface="Times New Roman" pitchFamily="18" charset="0"/>
                <a:cs typeface="Times New Roman" pitchFamily="18" charset="0"/>
              </a:rPr>
              <a:t>Lines</a:t>
            </a:r>
          </a:p>
          <a:p>
            <a:pPr marL="342900" indent="-342900" algn="ctr"/>
            <a:r>
              <a:rPr lang="en-US" sz="3200" dirty="0">
                <a:latin typeface="Times New Roman" pitchFamily="18" charset="0"/>
                <a:cs typeface="Times New Roman" pitchFamily="18" charset="0"/>
              </a:rPr>
              <a:t>Sequence Impedances</a:t>
            </a:r>
          </a:p>
        </p:txBody>
      </p:sp>
    </p:spTree>
    <p:extLst>
      <p:ext uri="{BB962C8B-B14F-4D97-AF65-F5344CB8AC3E}">
        <p14:creationId xmlns:p14="http://schemas.microsoft.com/office/powerpoint/2010/main" val="580019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52400" y="2061865"/>
            <a:ext cx="9144000" cy="523220"/>
          </a:xfrm>
          <a:prstGeom prst="rect">
            <a:avLst/>
          </a:prstGeom>
          <a:noFill/>
        </p:spPr>
        <p:txBody>
          <a:bodyPr wrap="square" rtlCol="0">
            <a:spAutoFit/>
          </a:bodyPr>
          <a:lstStyle/>
          <a:p>
            <a:pPr marL="342900" indent="-342900"/>
            <a:r>
              <a:rPr lang="en-US" sz="2800" dirty="0" smtClean="0"/>
              <a:t>	</a:t>
            </a:r>
            <a:endParaRPr lang="en-US" sz="2800" dirty="0" smtClean="0">
              <a:latin typeface="Times New Roman" pitchFamily="18" charset="0"/>
              <a:cs typeface="Times New Roman" pitchFamily="18" charset="0"/>
            </a:endParaRPr>
          </a:p>
        </p:txBody>
      </p:sp>
      <mc:AlternateContent xmlns:mc="http://schemas.openxmlformats.org/markup-compatibility/2006">
        <mc:Choice xmlns:a14="http://schemas.microsoft.com/office/drawing/2010/main" Requires="a14">
          <p:sp>
            <p:nvSpPr>
              <p:cNvPr id="4" name="Rectangle 3"/>
              <p:cNvSpPr/>
              <p:nvPr/>
            </p:nvSpPr>
            <p:spPr>
              <a:xfrm>
                <a:off x="304800" y="2513017"/>
                <a:ext cx="8839200" cy="4116383"/>
              </a:xfrm>
              <a:prstGeom prst="rect">
                <a:avLst/>
              </a:prstGeom>
            </p:spPr>
            <p:txBody>
              <a:bodyPr wrap="square">
                <a:spAutoFit/>
              </a:bodyPr>
              <a:lstStyle/>
              <a:p>
                <a:pPr algn="ctr"/>
                <a14:m>
                  <m:oMath xmlns:m="http://schemas.openxmlformats.org/officeDocument/2006/math">
                    <m:sSub>
                      <m:sSubPr>
                        <m:ctrlPr>
                          <a:rPr lang="en-US" sz="2000" i="1">
                            <a:latin typeface="Cambria Math"/>
                          </a:rPr>
                        </m:ctrlPr>
                      </m:sSubPr>
                      <m:e>
                        <m:r>
                          <a:rPr lang="en-US" sz="2000" i="1">
                            <a:latin typeface="Cambria Math"/>
                          </a:rPr>
                          <m:t>𝑧</m:t>
                        </m:r>
                      </m:e>
                      <m:sub>
                        <m:r>
                          <a:rPr lang="en-US" sz="2000" i="1">
                            <a:latin typeface="Cambria Math"/>
                          </a:rPr>
                          <m:t>𝑠</m:t>
                        </m:r>
                      </m:sub>
                    </m:sSub>
                    <m:r>
                      <a:rPr lang="en-US" sz="2000" i="1">
                        <a:latin typeface="Cambria Math"/>
                      </a:rPr>
                      <m:t>=</m:t>
                    </m:r>
                    <m:f>
                      <m:fPr>
                        <m:ctrlPr>
                          <a:rPr lang="en-US" sz="2000" i="1">
                            <a:latin typeface="Cambria Math"/>
                          </a:rPr>
                        </m:ctrlPr>
                      </m:fPr>
                      <m:num>
                        <m:r>
                          <a:rPr lang="en-US" sz="2000" i="1">
                            <a:latin typeface="Cambria Math"/>
                          </a:rPr>
                          <m:t>1</m:t>
                        </m:r>
                      </m:num>
                      <m:den>
                        <m:r>
                          <a:rPr lang="en-US" sz="2000" i="1">
                            <a:latin typeface="Cambria Math"/>
                          </a:rPr>
                          <m:t>3</m:t>
                        </m:r>
                      </m:den>
                    </m:f>
                    <m:r>
                      <a:rPr lang="en-US" sz="2000" i="1">
                        <a:latin typeface="Cambria Math"/>
                      </a:rPr>
                      <m:t>∙</m:t>
                    </m:r>
                    <m:d>
                      <m:dPr>
                        <m:ctrlPr>
                          <a:rPr lang="en-US" sz="2000" i="1">
                            <a:latin typeface="Cambria Math"/>
                          </a:rPr>
                        </m:ctrlPr>
                      </m:dPr>
                      <m:e>
                        <m:sSub>
                          <m:sSubPr>
                            <m:ctrlPr>
                              <a:rPr lang="en-US" sz="2000" i="1">
                                <a:latin typeface="Cambria Math"/>
                              </a:rPr>
                            </m:ctrlPr>
                          </m:sSubPr>
                          <m:e>
                            <m:r>
                              <a:rPr lang="en-US" sz="2000" i="1">
                                <a:latin typeface="Cambria Math"/>
                              </a:rPr>
                              <m:t>𝑧</m:t>
                            </m:r>
                          </m:e>
                          <m:sub>
                            <m:r>
                              <a:rPr lang="en-US" sz="2000" i="1">
                                <a:latin typeface="Cambria Math"/>
                              </a:rPr>
                              <m:t>𝑎𝑎</m:t>
                            </m:r>
                          </m:sub>
                        </m:sSub>
                        <m:r>
                          <a:rPr lang="en-US" sz="2000" i="1">
                            <a:latin typeface="Cambria Math"/>
                          </a:rPr>
                          <m:t>+</m:t>
                        </m:r>
                        <m:sSub>
                          <m:sSubPr>
                            <m:ctrlPr>
                              <a:rPr lang="en-US" sz="2000" i="1">
                                <a:latin typeface="Cambria Math"/>
                              </a:rPr>
                            </m:ctrlPr>
                          </m:sSubPr>
                          <m:e>
                            <m:r>
                              <a:rPr lang="en-US" sz="2000" i="1">
                                <a:latin typeface="Cambria Math"/>
                              </a:rPr>
                              <m:t>𝑧</m:t>
                            </m:r>
                          </m:e>
                          <m:sub>
                            <m:r>
                              <a:rPr lang="en-US" sz="2000" i="1">
                                <a:latin typeface="Cambria Math"/>
                              </a:rPr>
                              <m:t>𝑏𝑏</m:t>
                            </m:r>
                          </m:sub>
                        </m:sSub>
                        <m:r>
                          <a:rPr lang="en-US" sz="2000" i="1">
                            <a:latin typeface="Cambria Math"/>
                          </a:rPr>
                          <m:t>+</m:t>
                        </m:r>
                        <m:sSub>
                          <m:sSubPr>
                            <m:ctrlPr>
                              <a:rPr lang="en-US" sz="2000" i="1">
                                <a:latin typeface="Cambria Math"/>
                              </a:rPr>
                            </m:ctrlPr>
                          </m:sSubPr>
                          <m:e>
                            <m:r>
                              <a:rPr lang="en-US" sz="2000" i="1">
                                <a:latin typeface="Cambria Math"/>
                              </a:rPr>
                              <m:t>𝑧</m:t>
                            </m:r>
                          </m:e>
                          <m:sub>
                            <m:r>
                              <a:rPr lang="en-US" sz="2000" i="1">
                                <a:latin typeface="Cambria Math"/>
                              </a:rPr>
                              <m:t>𝑐𝑐</m:t>
                            </m:r>
                          </m:sub>
                        </m:sSub>
                      </m:e>
                    </m:d>
                  </m:oMath>
                </a14:m>
                <a:r>
                  <a:rPr lang="en-US" sz="2000" dirty="0"/>
                  <a:t>  	</a:t>
                </a:r>
                <a:r>
                  <a:rPr lang="en-US" sz="2000" dirty="0" smtClean="0">
                    <a:latin typeface="Times New Roman" pitchFamily="18" charset="0"/>
                    <a:cs typeface="Times New Roman" pitchFamily="18" charset="0"/>
                  </a:rPr>
                  <a:t>Ω/mile		(51)</a:t>
                </a:r>
                <a:endParaRPr lang="en-US" sz="2000" dirty="0">
                  <a:latin typeface="Times New Roman" pitchFamily="18" charset="0"/>
                  <a:cs typeface="Times New Roman" pitchFamily="18" charset="0"/>
                </a:endParaRPr>
              </a:p>
              <a:p>
                <a:pPr algn="ctr"/>
                <a:r>
                  <a:rPr lang="en-US" sz="2000" dirty="0"/>
                  <a:t> </a:t>
                </a:r>
              </a:p>
              <a:p>
                <a:pPr algn="ctr"/>
                <a14:m>
                  <m:oMath xmlns:m="http://schemas.openxmlformats.org/officeDocument/2006/math">
                    <m:sSub>
                      <m:sSubPr>
                        <m:ctrlPr>
                          <a:rPr lang="en-US" sz="2000" i="1">
                            <a:latin typeface="Cambria Math"/>
                          </a:rPr>
                        </m:ctrlPr>
                      </m:sSubPr>
                      <m:e>
                        <m:r>
                          <a:rPr lang="en-US" sz="2000" i="1">
                            <a:latin typeface="Cambria Math"/>
                          </a:rPr>
                          <m:t>𝑧</m:t>
                        </m:r>
                      </m:e>
                      <m:sub>
                        <m:r>
                          <a:rPr lang="en-US" sz="2000" i="1">
                            <a:latin typeface="Cambria Math"/>
                          </a:rPr>
                          <m:t>𝑚</m:t>
                        </m:r>
                      </m:sub>
                    </m:sSub>
                    <m:r>
                      <a:rPr lang="en-US" sz="2000" i="1">
                        <a:latin typeface="Cambria Math"/>
                      </a:rPr>
                      <m:t>=</m:t>
                    </m:r>
                    <m:f>
                      <m:fPr>
                        <m:ctrlPr>
                          <a:rPr lang="en-US" sz="2000" i="1">
                            <a:latin typeface="Cambria Math"/>
                          </a:rPr>
                        </m:ctrlPr>
                      </m:fPr>
                      <m:num>
                        <m:r>
                          <a:rPr lang="en-US" sz="2000" i="1">
                            <a:latin typeface="Cambria Math"/>
                          </a:rPr>
                          <m:t>1</m:t>
                        </m:r>
                      </m:num>
                      <m:den>
                        <m:r>
                          <a:rPr lang="en-US" sz="2000" i="1">
                            <a:latin typeface="Cambria Math"/>
                          </a:rPr>
                          <m:t>3</m:t>
                        </m:r>
                      </m:den>
                    </m:f>
                    <m:r>
                      <a:rPr lang="en-US" sz="2000" i="1">
                        <a:latin typeface="Cambria Math"/>
                      </a:rPr>
                      <m:t>∙</m:t>
                    </m:r>
                    <m:d>
                      <m:dPr>
                        <m:ctrlPr>
                          <a:rPr lang="en-US" sz="2000" i="1">
                            <a:latin typeface="Cambria Math"/>
                          </a:rPr>
                        </m:ctrlPr>
                      </m:dPr>
                      <m:e>
                        <m:sSub>
                          <m:sSubPr>
                            <m:ctrlPr>
                              <a:rPr lang="en-US" sz="2000" i="1">
                                <a:latin typeface="Cambria Math"/>
                              </a:rPr>
                            </m:ctrlPr>
                          </m:sSubPr>
                          <m:e>
                            <m:r>
                              <a:rPr lang="en-US" sz="2000" i="1">
                                <a:latin typeface="Cambria Math"/>
                              </a:rPr>
                              <m:t>𝑧</m:t>
                            </m:r>
                          </m:e>
                          <m:sub>
                            <m:r>
                              <a:rPr lang="en-US" sz="2000" i="1">
                                <a:latin typeface="Cambria Math"/>
                              </a:rPr>
                              <m:t>𝑎𝑏</m:t>
                            </m:r>
                          </m:sub>
                        </m:sSub>
                        <m:r>
                          <a:rPr lang="en-US" sz="2000" i="1">
                            <a:latin typeface="Cambria Math"/>
                          </a:rPr>
                          <m:t>+</m:t>
                        </m:r>
                        <m:sSub>
                          <m:sSubPr>
                            <m:ctrlPr>
                              <a:rPr lang="en-US" sz="2000" i="1">
                                <a:latin typeface="Cambria Math"/>
                              </a:rPr>
                            </m:ctrlPr>
                          </m:sSubPr>
                          <m:e>
                            <m:r>
                              <a:rPr lang="en-US" sz="2000" i="1">
                                <a:latin typeface="Cambria Math"/>
                              </a:rPr>
                              <m:t>𝑧</m:t>
                            </m:r>
                          </m:e>
                          <m:sub>
                            <m:r>
                              <a:rPr lang="en-US" sz="2000" i="1">
                                <a:latin typeface="Cambria Math"/>
                              </a:rPr>
                              <m:t>𝑏𝑐</m:t>
                            </m:r>
                          </m:sub>
                        </m:sSub>
                        <m:r>
                          <a:rPr lang="en-US" sz="2000" i="1">
                            <a:latin typeface="Cambria Math"/>
                          </a:rPr>
                          <m:t>+</m:t>
                        </m:r>
                        <m:sSub>
                          <m:sSubPr>
                            <m:ctrlPr>
                              <a:rPr lang="en-US" sz="2000" i="1">
                                <a:latin typeface="Cambria Math"/>
                              </a:rPr>
                            </m:ctrlPr>
                          </m:sSubPr>
                          <m:e>
                            <m:r>
                              <a:rPr lang="en-US" sz="2000" i="1">
                                <a:latin typeface="Cambria Math"/>
                              </a:rPr>
                              <m:t>𝑧</m:t>
                            </m:r>
                          </m:e>
                          <m:sub>
                            <m:r>
                              <a:rPr lang="en-US" sz="2000" i="1">
                                <a:latin typeface="Cambria Math"/>
                              </a:rPr>
                              <m:t>𝑐𝑎</m:t>
                            </m:r>
                          </m:sub>
                        </m:sSub>
                      </m:e>
                    </m:d>
                  </m:oMath>
                </a14:m>
                <a:r>
                  <a:rPr lang="en-US" sz="2000" dirty="0"/>
                  <a:t> </a:t>
                </a:r>
                <a:r>
                  <a:rPr lang="en-US" sz="2000" dirty="0" smtClean="0"/>
                  <a:t>    </a:t>
                </a:r>
                <a:r>
                  <a:rPr lang="en-US" sz="2000" dirty="0" smtClean="0">
                    <a:latin typeface="Times New Roman" pitchFamily="18" charset="0"/>
                    <a:cs typeface="Times New Roman" pitchFamily="18" charset="0"/>
                  </a:rPr>
                  <a:t>Ω/mile		(52)</a:t>
                </a:r>
                <a:endParaRPr lang="en-US" sz="2000" dirty="0">
                  <a:latin typeface="Times New Roman" pitchFamily="18" charset="0"/>
                  <a:cs typeface="Times New Roman" pitchFamily="18" charset="0"/>
                </a:endParaRPr>
              </a:p>
              <a:p>
                <a:pPr algn="ctr"/>
                <a:endParaRPr lang="en-US" sz="2000" dirty="0" smtClean="0"/>
              </a:p>
              <a:p>
                <a:pPr algn="ctr"/>
                <a:endParaRPr lang="en-US" sz="2000" dirty="0"/>
              </a:p>
              <a:p>
                <a:pPr algn="ctr"/>
                <a:r>
                  <a:rPr lang="en-US" sz="2000" dirty="0"/>
                  <a:t> </a:t>
                </a:r>
              </a:p>
              <a:p>
                <a:pPr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𝑧</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𝑧</m:t>
                                  </m:r>
                                </m:e>
                                <m:sub>
                                  <m:r>
                                    <a:rPr lang="en-US" sz="2000" i="1">
                                      <a:latin typeface="Cambria Math"/>
                                    </a:rPr>
                                    <m:t>𝑠</m:t>
                                  </m:r>
                                </m:sub>
                              </m:sSub>
                            </m:e>
                            <m:e>
                              <m:sSub>
                                <m:sSubPr>
                                  <m:ctrlPr>
                                    <a:rPr lang="en-US" sz="2000" i="1">
                                      <a:latin typeface="Cambria Math"/>
                                    </a:rPr>
                                  </m:ctrlPr>
                                </m:sSubPr>
                                <m:e>
                                  <m:r>
                                    <a:rPr lang="en-US" sz="2000" i="1">
                                      <a:latin typeface="Cambria Math"/>
                                    </a:rPr>
                                    <m:t>𝑧</m:t>
                                  </m:r>
                                </m:e>
                                <m:sub>
                                  <m:r>
                                    <a:rPr lang="en-US" sz="2000" i="1">
                                      <a:latin typeface="Cambria Math"/>
                                    </a:rPr>
                                    <m:t>𝑚</m:t>
                                  </m:r>
                                </m:sub>
                              </m:sSub>
                            </m:e>
                            <m:e>
                              <m:sSub>
                                <m:sSubPr>
                                  <m:ctrlPr>
                                    <a:rPr lang="en-US" sz="2000" i="1">
                                      <a:latin typeface="Cambria Math"/>
                                    </a:rPr>
                                  </m:ctrlPr>
                                </m:sSubPr>
                                <m:e>
                                  <m:r>
                                    <a:rPr lang="en-US" sz="2000" i="1">
                                      <a:latin typeface="Cambria Math"/>
                                    </a:rPr>
                                    <m:t>𝑧</m:t>
                                  </m:r>
                                </m:e>
                                <m:sub>
                                  <m:r>
                                    <a:rPr lang="en-US" sz="2000" i="1">
                                      <a:latin typeface="Cambria Math"/>
                                    </a:rPr>
                                    <m:t>𝑚</m:t>
                                  </m:r>
                                </m:sub>
                              </m:sSub>
                            </m:e>
                          </m:mr>
                          <m:mr>
                            <m:e>
                              <m:sSub>
                                <m:sSubPr>
                                  <m:ctrlPr>
                                    <a:rPr lang="en-US" sz="2000" i="1">
                                      <a:latin typeface="Cambria Math"/>
                                    </a:rPr>
                                  </m:ctrlPr>
                                </m:sSubPr>
                                <m:e>
                                  <m:r>
                                    <a:rPr lang="en-US" sz="2000" i="1">
                                      <a:latin typeface="Cambria Math"/>
                                    </a:rPr>
                                    <m:t>𝑧</m:t>
                                  </m:r>
                                </m:e>
                                <m:sub>
                                  <m:r>
                                    <a:rPr lang="en-US" sz="2000" i="1">
                                      <a:latin typeface="Cambria Math"/>
                                    </a:rPr>
                                    <m:t>𝑚</m:t>
                                  </m:r>
                                </m:sub>
                              </m:sSub>
                            </m:e>
                            <m:e>
                              <m:sSub>
                                <m:sSubPr>
                                  <m:ctrlPr>
                                    <a:rPr lang="en-US" sz="2000" i="1">
                                      <a:latin typeface="Cambria Math"/>
                                    </a:rPr>
                                  </m:ctrlPr>
                                </m:sSubPr>
                                <m:e>
                                  <m:r>
                                    <a:rPr lang="en-US" sz="2000" i="1">
                                      <a:latin typeface="Cambria Math"/>
                                    </a:rPr>
                                    <m:t>𝑧</m:t>
                                  </m:r>
                                </m:e>
                                <m:sub>
                                  <m:r>
                                    <a:rPr lang="en-US" sz="2000" i="1">
                                      <a:latin typeface="Cambria Math"/>
                                    </a:rPr>
                                    <m:t>𝑠</m:t>
                                  </m:r>
                                </m:sub>
                              </m:sSub>
                            </m:e>
                            <m:e>
                              <m:sSub>
                                <m:sSubPr>
                                  <m:ctrlPr>
                                    <a:rPr lang="en-US" sz="2000" i="1">
                                      <a:latin typeface="Cambria Math"/>
                                    </a:rPr>
                                  </m:ctrlPr>
                                </m:sSubPr>
                                <m:e>
                                  <m:r>
                                    <a:rPr lang="en-US" sz="2000" i="1">
                                      <a:latin typeface="Cambria Math"/>
                                    </a:rPr>
                                    <m:t>𝑧</m:t>
                                  </m:r>
                                </m:e>
                                <m:sub>
                                  <m:r>
                                    <a:rPr lang="en-US" sz="2000" i="1">
                                      <a:latin typeface="Cambria Math"/>
                                    </a:rPr>
                                    <m:t>𝑚</m:t>
                                  </m:r>
                                </m:sub>
                              </m:sSub>
                            </m:e>
                          </m:mr>
                          <m:mr>
                            <m:e>
                              <m:sSub>
                                <m:sSubPr>
                                  <m:ctrlPr>
                                    <a:rPr lang="en-US" sz="2000" i="1">
                                      <a:latin typeface="Cambria Math"/>
                                    </a:rPr>
                                  </m:ctrlPr>
                                </m:sSubPr>
                                <m:e>
                                  <m:r>
                                    <a:rPr lang="en-US" sz="2000" i="1">
                                      <a:latin typeface="Cambria Math"/>
                                    </a:rPr>
                                    <m:t>𝑧</m:t>
                                  </m:r>
                                </m:e>
                                <m:sub>
                                  <m:r>
                                    <a:rPr lang="en-US" sz="2000" i="1">
                                      <a:latin typeface="Cambria Math"/>
                                    </a:rPr>
                                    <m:t>𝑚</m:t>
                                  </m:r>
                                </m:sub>
                              </m:sSub>
                            </m:e>
                            <m:e>
                              <m:sSub>
                                <m:sSubPr>
                                  <m:ctrlPr>
                                    <a:rPr lang="en-US" sz="2000" i="1">
                                      <a:latin typeface="Cambria Math"/>
                                    </a:rPr>
                                  </m:ctrlPr>
                                </m:sSubPr>
                                <m:e>
                                  <m:r>
                                    <a:rPr lang="en-US" sz="2000" i="1">
                                      <a:latin typeface="Cambria Math"/>
                                    </a:rPr>
                                    <m:t>𝑧</m:t>
                                  </m:r>
                                </m:e>
                                <m:sub>
                                  <m:r>
                                    <a:rPr lang="en-US" sz="2000" i="1">
                                      <a:latin typeface="Cambria Math"/>
                                    </a:rPr>
                                    <m:t>𝑚</m:t>
                                  </m:r>
                                </m:sub>
                              </m:sSub>
                            </m:e>
                            <m:e>
                              <m:sSub>
                                <m:sSubPr>
                                  <m:ctrlPr>
                                    <a:rPr lang="en-US" sz="2000" i="1">
                                      <a:latin typeface="Cambria Math"/>
                                    </a:rPr>
                                  </m:ctrlPr>
                                </m:sSubPr>
                                <m:e>
                                  <m:r>
                                    <a:rPr lang="en-US" sz="2000" i="1">
                                      <a:latin typeface="Cambria Math"/>
                                    </a:rPr>
                                    <m:t>𝑧</m:t>
                                  </m:r>
                                </m:e>
                                <m:sub>
                                  <m:r>
                                    <a:rPr lang="en-US" sz="2000" i="1">
                                      <a:latin typeface="Cambria Math"/>
                                    </a:rPr>
                                    <m:t>𝑠</m:t>
                                  </m:r>
                                </m:sub>
                              </m:sSub>
                            </m:e>
                          </m:mr>
                        </m:m>
                      </m:e>
                    </m:d>
                  </m:oMath>
                </a14:m>
                <a:r>
                  <a:rPr lang="en-US" sz="2000" dirty="0"/>
                  <a:t> 	</a:t>
                </a:r>
                <a:r>
                  <a:rPr lang="en-US" sz="2000" dirty="0" smtClean="0">
                    <a:latin typeface="Times New Roman" pitchFamily="18" charset="0"/>
                    <a:cs typeface="Times New Roman" pitchFamily="18" charset="0"/>
                  </a:rPr>
                  <a:t>Ω/mile		</a:t>
                </a:r>
                <a:r>
                  <a:rPr lang="en-US" sz="2000" dirty="0" smtClean="0">
                    <a:latin typeface="Times New Roman" pitchFamily="18" charset="0"/>
                    <a:cs typeface="Times New Roman" pitchFamily="18" charset="0"/>
                  </a:rPr>
                  <a:t>	(</a:t>
                </a:r>
                <a:r>
                  <a:rPr lang="en-US" sz="2000" dirty="0" smtClean="0">
                    <a:latin typeface="Times New Roman" pitchFamily="18" charset="0"/>
                    <a:cs typeface="Times New Roman" pitchFamily="18" charset="0"/>
                  </a:rPr>
                  <a:t>52)</a:t>
                </a:r>
                <a:endParaRPr lang="en-US" sz="2000" dirty="0">
                  <a:latin typeface="Times New Roman" pitchFamily="18" charset="0"/>
                  <a:cs typeface="Times New Roman" pitchFamily="18" charset="0"/>
                </a:endParaRPr>
              </a:p>
              <a:p>
                <a:pPr algn="ctr"/>
                <a:endParaRPr lang="en-US" sz="2400" dirty="0" smtClean="0"/>
              </a:p>
              <a:p>
                <a:pPr algn="ctr"/>
                <a:endParaRPr lang="en-US" sz="2400" dirty="0"/>
              </a:p>
              <a:p>
                <a:pPr algn="ctr"/>
                <a:r>
                  <a:rPr lang="en-US" sz="2400" dirty="0"/>
                  <a:t> </a:t>
                </a:r>
              </a:p>
            </p:txBody>
          </p:sp>
        </mc:Choice>
        <mc:Fallback>
          <p:sp>
            <p:nvSpPr>
              <p:cNvPr id="4" name="Rectangle 3"/>
              <p:cNvSpPr>
                <a:spLocks noRot="1" noChangeAspect="1" noMove="1" noResize="1" noEditPoints="1" noAdjustHandles="1" noChangeArrowheads="1" noChangeShapeType="1" noTextEdit="1"/>
              </p:cNvSpPr>
              <p:nvPr/>
            </p:nvSpPr>
            <p:spPr>
              <a:xfrm>
                <a:off x="304800" y="2513017"/>
                <a:ext cx="8839200" cy="4116383"/>
              </a:xfrm>
              <a:prstGeom prst="rect">
                <a:avLst/>
              </a:prstGeom>
              <a:blipFill rotWithShape="1">
                <a:blip r:embed="rId3"/>
                <a:stretch>
                  <a:fillRect/>
                </a:stretch>
              </a:blipFill>
            </p:spPr>
            <p:txBody>
              <a:bodyPr/>
              <a:lstStyle/>
              <a:p>
                <a:r>
                  <a:rPr lang="en-US">
                    <a:noFill/>
                  </a:rPr>
                  <a:t> </a:t>
                </a:r>
              </a:p>
            </p:txBody>
          </p:sp>
        </mc:Fallback>
      </mc:AlternateContent>
      <p:sp>
        <p:nvSpPr>
          <p:cNvPr id="5" name="TextBox 4"/>
          <p:cNvSpPr txBox="1"/>
          <p:nvPr/>
        </p:nvSpPr>
        <p:spPr>
          <a:xfrm>
            <a:off x="457200" y="1900535"/>
            <a:ext cx="5638800" cy="461665"/>
          </a:xfrm>
          <a:prstGeom prst="rect">
            <a:avLst/>
          </a:prstGeom>
          <a:noFill/>
        </p:spPr>
        <p:txBody>
          <a:bodyPr wrap="square" rtlCol="0">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Self and Mutual Impedance defined as:</a:t>
            </a:r>
            <a:endParaRPr lang="en-US" sz="2400" dirty="0">
              <a:latin typeface="Times New Roman" pitchFamily="18" charset="0"/>
              <a:cs typeface="Times New Roman" pitchFamily="18" charset="0"/>
            </a:endParaRPr>
          </a:p>
        </p:txBody>
      </p:sp>
      <p:sp>
        <p:nvSpPr>
          <p:cNvPr id="7" name="TextBox 6"/>
          <p:cNvSpPr txBox="1"/>
          <p:nvPr/>
        </p:nvSpPr>
        <p:spPr>
          <a:xfrm>
            <a:off x="457200" y="4038600"/>
            <a:ext cx="4267200" cy="461665"/>
          </a:xfrm>
          <a:prstGeom prst="rect">
            <a:avLst/>
          </a:prstGeom>
          <a:noFill/>
        </p:spPr>
        <p:txBody>
          <a:bodyPr wrap="square" rtlCol="0">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Phase Impedance matrix:</a:t>
            </a:r>
            <a:endParaRPr lang="en-US" sz="2400" dirty="0">
              <a:latin typeface="Times New Roman" pitchFamily="18" charset="0"/>
              <a:cs typeface="Times New Roman" pitchFamily="18" charset="0"/>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pPr/>
              <a:t>48</a:t>
            </a:fld>
            <a:endParaRPr lang="en-US"/>
          </a:p>
        </p:txBody>
      </p:sp>
      <p:sp>
        <p:nvSpPr>
          <p:cNvPr id="8" name="TextBox 7"/>
          <p:cNvSpPr txBox="1"/>
          <p:nvPr/>
        </p:nvSpPr>
        <p:spPr>
          <a:xfrm>
            <a:off x="0" y="304800"/>
            <a:ext cx="9144000" cy="1077218"/>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Series </a:t>
            </a:r>
            <a:r>
              <a:rPr lang="en-US" sz="3200" dirty="0" smtClean="0">
                <a:latin typeface="Times New Roman" pitchFamily="18" charset="0"/>
                <a:cs typeface="Times New Roman" pitchFamily="18" charset="0"/>
              </a:rPr>
              <a:t>Impedance </a:t>
            </a:r>
            <a:r>
              <a:rPr lang="en-US" sz="3200" dirty="0" smtClean="0">
                <a:latin typeface="Times New Roman" pitchFamily="18" charset="0"/>
                <a:cs typeface="Times New Roman" pitchFamily="18" charset="0"/>
              </a:rPr>
              <a:t>of Overhead </a:t>
            </a:r>
            <a:r>
              <a:rPr lang="en-US" sz="3200" dirty="0" smtClean="0">
                <a:latin typeface="Times New Roman" pitchFamily="18" charset="0"/>
                <a:cs typeface="Times New Roman" pitchFamily="18" charset="0"/>
              </a:rPr>
              <a:t>Lines</a:t>
            </a:r>
          </a:p>
          <a:p>
            <a:pPr marL="342900" indent="-342900" algn="ctr"/>
            <a:r>
              <a:rPr lang="en-US" sz="3200" dirty="0">
                <a:latin typeface="Times New Roman" pitchFamily="18" charset="0"/>
                <a:cs typeface="Times New Roman" pitchFamily="18" charset="0"/>
              </a:rPr>
              <a:t>Sequence Impedances for </a:t>
            </a:r>
            <a:r>
              <a:rPr lang="en-US" sz="3200" dirty="0" smtClean="0">
                <a:latin typeface="Times New Roman" pitchFamily="18" charset="0"/>
                <a:cs typeface="Times New Roman" pitchFamily="18" charset="0"/>
              </a:rPr>
              <a:t>Transposed Lines</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3853955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0" end="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Rectangle 3"/>
              <p:cNvSpPr/>
              <p:nvPr/>
            </p:nvSpPr>
            <p:spPr>
              <a:xfrm>
                <a:off x="2133600" y="2895600"/>
                <a:ext cx="7010400" cy="1938992"/>
              </a:xfrm>
              <a:prstGeom prst="rect">
                <a:avLst/>
              </a:prstGeom>
            </p:spPr>
            <p:txBody>
              <a:bodyPr wrap="square">
                <a:spAutoFit/>
              </a:bodyPr>
              <a:lstStyle/>
              <a:p>
                <a:pPr algn="ctr"/>
                <a:endParaRPr lang="en-US" sz="2000" i="1" dirty="0" smtClean="0">
                  <a:latin typeface="Cambria Math"/>
                </a:endParaRPr>
              </a:p>
              <a:p>
                <a:pPr algn="ctr"/>
                <a:endParaRPr lang="en-US" sz="2000" i="1" dirty="0" smtClean="0">
                  <a:latin typeface="Cambria Math"/>
                </a:endParaRPr>
              </a:p>
              <a:p>
                <a:pPr algn="ctr"/>
                <a14:m>
                  <m:oMath xmlns:m="http://schemas.openxmlformats.org/officeDocument/2006/math">
                    <m:sSub>
                      <m:sSubPr>
                        <m:ctrlPr>
                          <a:rPr lang="en-US" sz="2000" i="1">
                            <a:latin typeface="Cambria Math"/>
                          </a:rPr>
                        </m:ctrlPr>
                      </m:sSubPr>
                      <m:e>
                        <m:r>
                          <a:rPr lang="en-US" sz="2000" i="1">
                            <a:latin typeface="Cambria Math"/>
                          </a:rPr>
                          <m:t>𝑧</m:t>
                        </m:r>
                      </m:e>
                      <m:sub>
                        <m:r>
                          <a:rPr lang="en-US" sz="2000" i="1">
                            <a:latin typeface="Cambria Math"/>
                          </a:rPr>
                          <m:t>00</m:t>
                        </m:r>
                      </m:sub>
                    </m:sSub>
                    <m:r>
                      <a:rPr lang="en-US" sz="2000" i="1">
                        <a:latin typeface="Cambria Math"/>
                      </a:rPr>
                      <m:t>=</m:t>
                    </m:r>
                    <m:sSub>
                      <m:sSubPr>
                        <m:ctrlPr>
                          <a:rPr lang="en-US" sz="2000" i="1">
                            <a:latin typeface="Cambria Math"/>
                          </a:rPr>
                        </m:ctrlPr>
                      </m:sSubPr>
                      <m:e>
                        <m:r>
                          <a:rPr lang="en-US" sz="2000" i="1">
                            <a:latin typeface="Cambria Math"/>
                          </a:rPr>
                          <m:t>𝑧</m:t>
                        </m:r>
                      </m:e>
                      <m:sub>
                        <m:r>
                          <a:rPr lang="en-US" sz="2000" i="1">
                            <a:latin typeface="Cambria Math"/>
                          </a:rPr>
                          <m:t>𝑠</m:t>
                        </m:r>
                      </m:sub>
                    </m:sSub>
                    <m:r>
                      <a:rPr lang="en-US" sz="2000" i="1">
                        <a:latin typeface="Cambria Math"/>
                      </a:rPr>
                      <m:t>+2∙</m:t>
                    </m:r>
                    <m:sSub>
                      <m:sSubPr>
                        <m:ctrlPr>
                          <a:rPr lang="en-US" sz="2000" i="1">
                            <a:latin typeface="Cambria Math"/>
                          </a:rPr>
                        </m:ctrlPr>
                      </m:sSubPr>
                      <m:e>
                        <m:r>
                          <a:rPr lang="en-US" sz="2000" i="1">
                            <a:latin typeface="Cambria Math"/>
                          </a:rPr>
                          <m:t>𝑧</m:t>
                        </m:r>
                      </m:e>
                      <m:sub>
                        <m:r>
                          <a:rPr lang="en-US" sz="2000" i="1">
                            <a:latin typeface="Cambria Math"/>
                          </a:rPr>
                          <m:t>𝑚</m:t>
                        </m:r>
                      </m:sub>
                    </m:sSub>
                  </m:oMath>
                </a14:m>
                <a:r>
                  <a:rPr lang="en-US" sz="2000" dirty="0"/>
                  <a:t> </a:t>
                </a:r>
                <a:r>
                  <a:rPr lang="en-US" sz="2000" dirty="0" smtClean="0"/>
                  <a:t>  </a:t>
                </a:r>
                <a:r>
                  <a:rPr lang="en-US" sz="2000" dirty="0" smtClean="0">
                    <a:latin typeface="Times New Roman" pitchFamily="18" charset="0"/>
                    <a:cs typeface="Times New Roman" pitchFamily="18" charset="0"/>
                  </a:rPr>
                  <a:t>Ω/mile		</a:t>
                </a:r>
                <a:r>
                  <a:rPr lang="en-US" sz="2000" dirty="0" smtClean="0">
                    <a:latin typeface="Times New Roman" pitchFamily="18" charset="0"/>
                    <a:cs typeface="Times New Roman" pitchFamily="18" charset="0"/>
                  </a:rPr>
                  <a:t>	(</a:t>
                </a:r>
                <a:r>
                  <a:rPr lang="en-US" sz="2000" dirty="0" smtClean="0">
                    <a:latin typeface="Times New Roman" pitchFamily="18" charset="0"/>
                    <a:cs typeface="Times New Roman" pitchFamily="18" charset="0"/>
                  </a:rPr>
                  <a:t>54)</a:t>
                </a:r>
                <a:endParaRPr lang="en-US" sz="2000" dirty="0">
                  <a:latin typeface="Times New Roman" pitchFamily="18" charset="0"/>
                  <a:cs typeface="Times New Roman" pitchFamily="18" charset="0"/>
                </a:endParaRPr>
              </a:p>
              <a:p>
                <a:pPr algn="ctr"/>
                <a:r>
                  <a:rPr lang="en-US" sz="2000" dirty="0"/>
                  <a:t> </a:t>
                </a:r>
              </a:p>
              <a:p>
                <a:pPr algn="ctr"/>
                <a14:m>
                  <m:oMath xmlns:m="http://schemas.openxmlformats.org/officeDocument/2006/math">
                    <m:sSub>
                      <m:sSubPr>
                        <m:ctrlPr>
                          <a:rPr lang="en-US" sz="2000" i="1">
                            <a:latin typeface="Cambria Math"/>
                          </a:rPr>
                        </m:ctrlPr>
                      </m:sSubPr>
                      <m:e>
                        <m:r>
                          <a:rPr lang="en-US" sz="2000" i="1">
                            <a:latin typeface="Cambria Math"/>
                          </a:rPr>
                          <m:t>𝑧</m:t>
                        </m:r>
                      </m:e>
                      <m:sub>
                        <m:r>
                          <a:rPr lang="en-US" sz="2000" i="1">
                            <a:latin typeface="Cambria Math"/>
                          </a:rPr>
                          <m:t>11</m:t>
                        </m:r>
                      </m:sub>
                    </m:sSub>
                    <m:r>
                      <a:rPr lang="en-US" sz="2000" i="1">
                        <a:latin typeface="Cambria Math"/>
                      </a:rPr>
                      <m:t>=</m:t>
                    </m:r>
                    <m:sSub>
                      <m:sSubPr>
                        <m:ctrlPr>
                          <a:rPr lang="en-US" sz="2000" i="1">
                            <a:latin typeface="Cambria Math"/>
                          </a:rPr>
                        </m:ctrlPr>
                      </m:sSubPr>
                      <m:e>
                        <m:r>
                          <a:rPr lang="en-US" sz="2000" i="1">
                            <a:latin typeface="Cambria Math"/>
                          </a:rPr>
                          <m:t>𝑧</m:t>
                        </m:r>
                      </m:e>
                      <m:sub>
                        <m:r>
                          <a:rPr lang="en-US" sz="2000" i="1">
                            <a:latin typeface="Cambria Math"/>
                          </a:rPr>
                          <m:t>22</m:t>
                        </m:r>
                      </m:sub>
                    </m:sSub>
                    <m:r>
                      <a:rPr lang="en-US" sz="2000" i="1">
                        <a:latin typeface="Cambria Math"/>
                      </a:rPr>
                      <m:t>=</m:t>
                    </m:r>
                    <m:sSub>
                      <m:sSubPr>
                        <m:ctrlPr>
                          <a:rPr lang="en-US" sz="2000" i="1">
                            <a:latin typeface="Cambria Math"/>
                          </a:rPr>
                        </m:ctrlPr>
                      </m:sSubPr>
                      <m:e>
                        <m:r>
                          <a:rPr lang="en-US" sz="2000" i="1">
                            <a:latin typeface="Cambria Math"/>
                          </a:rPr>
                          <m:t>𝑧</m:t>
                        </m:r>
                      </m:e>
                      <m:sub>
                        <m:r>
                          <a:rPr lang="en-US" sz="2000" i="1">
                            <a:latin typeface="Cambria Math"/>
                          </a:rPr>
                          <m:t>𝑠</m:t>
                        </m:r>
                      </m:sub>
                    </m:sSub>
                    <m:r>
                      <a:rPr lang="en-US" sz="2000" i="1">
                        <a:latin typeface="Cambria Math"/>
                      </a:rPr>
                      <m:t>−</m:t>
                    </m:r>
                    <m:sSub>
                      <m:sSubPr>
                        <m:ctrlPr>
                          <a:rPr lang="en-US" sz="2000" i="1">
                            <a:latin typeface="Cambria Math"/>
                          </a:rPr>
                        </m:ctrlPr>
                      </m:sSubPr>
                      <m:e>
                        <m:r>
                          <a:rPr lang="en-US" sz="2000" i="1">
                            <a:latin typeface="Cambria Math"/>
                          </a:rPr>
                          <m:t>𝑧</m:t>
                        </m:r>
                      </m:e>
                      <m:sub>
                        <m:r>
                          <a:rPr lang="en-US" sz="2000" i="1">
                            <a:latin typeface="Cambria Math"/>
                          </a:rPr>
                          <m:t>𝑚</m:t>
                        </m:r>
                      </m:sub>
                    </m:sSub>
                  </m:oMath>
                </a14:m>
                <a:r>
                  <a:rPr lang="en-US" sz="2000" dirty="0"/>
                  <a:t> </a:t>
                </a:r>
                <a:r>
                  <a:rPr lang="en-US" sz="2000" dirty="0" smtClean="0"/>
                  <a:t>  </a:t>
                </a:r>
                <a:r>
                  <a:rPr lang="en-US" sz="2000" dirty="0" smtClean="0">
                    <a:latin typeface="Times New Roman" pitchFamily="18" charset="0"/>
                    <a:cs typeface="Times New Roman" pitchFamily="18" charset="0"/>
                  </a:rPr>
                  <a:t>Ω/mile		(55)</a:t>
                </a:r>
                <a:endParaRPr lang="en-US" sz="2000" dirty="0">
                  <a:latin typeface="Times New Roman" pitchFamily="18" charset="0"/>
                  <a:cs typeface="Times New Roman" pitchFamily="18" charset="0"/>
                </a:endParaRPr>
              </a:p>
              <a:p>
                <a:pPr algn="ctr"/>
                <a:r>
                  <a:rPr lang="en-US" sz="2000" dirty="0"/>
                  <a:t> </a:t>
                </a:r>
              </a:p>
            </p:txBody>
          </p:sp>
        </mc:Choice>
        <mc:Fallback>
          <p:sp>
            <p:nvSpPr>
              <p:cNvPr id="4" name="Rectangle 3"/>
              <p:cNvSpPr>
                <a:spLocks noRot="1" noChangeAspect="1" noMove="1" noResize="1" noEditPoints="1" noAdjustHandles="1" noChangeArrowheads="1" noChangeShapeType="1" noTextEdit="1"/>
              </p:cNvSpPr>
              <p:nvPr/>
            </p:nvSpPr>
            <p:spPr>
              <a:xfrm>
                <a:off x="2133600" y="2895600"/>
                <a:ext cx="7010400" cy="1938992"/>
              </a:xfrm>
              <a:prstGeom prst="rect">
                <a:avLst/>
              </a:prstGeom>
              <a:blipFill rotWithShape="1">
                <a:blip r:embed="rId3"/>
                <a:stretch>
                  <a:fillRect/>
                </a:stretch>
              </a:blipFill>
            </p:spPr>
            <p:txBody>
              <a:bodyPr/>
              <a:lstStyle/>
              <a:p>
                <a:r>
                  <a:rPr lang="en-US">
                    <a:noFill/>
                  </a:rPr>
                  <a:t> </a:t>
                </a:r>
              </a:p>
            </p:txBody>
          </p:sp>
        </mc:Fallback>
      </mc:AlternateContent>
      <p:sp>
        <p:nvSpPr>
          <p:cNvPr id="8" name="TextBox 7"/>
          <p:cNvSpPr txBox="1"/>
          <p:nvPr/>
        </p:nvSpPr>
        <p:spPr>
          <a:xfrm>
            <a:off x="457200" y="2667000"/>
            <a:ext cx="5029200" cy="830997"/>
          </a:xfrm>
          <a:prstGeom prst="rect">
            <a:avLst/>
          </a:prstGeom>
          <a:noFill/>
        </p:spPr>
        <p:txBody>
          <a:bodyPr wrap="square" rtlCol="0">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Determine Sequence Impedances:</a:t>
            </a:r>
          </a:p>
          <a:p>
            <a:endParaRPr lang="en-US" sz="2400" dirty="0">
              <a:latin typeface="Times New Roman" pitchFamily="18" charset="0"/>
              <a:cs typeface="Times New Roman" pitchFamily="18" charset="0"/>
            </a:endParaRPr>
          </a:p>
        </p:txBody>
      </p:sp>
      <p:sp>
        <p:nvSpPr>
          <p:cNvPr id="5" name="Slide Number Placeholder 4"/>
          <p:cNvSpPr>
            <a:spLocks noGrp="1"/>
          </p:cNvSpPr>
          <p:nvPr>
            <p:ph type="sldNum" sz="quarter" idx="12"/>
          </p:nvPr>
        </p:nvSpPr>
        <p:spPr/>
        <p:txBody>
          <a:bodyPr/>
          <a:lstStyle/>
          <a:p>
            <a:fld id="{B6F15528-21DE-4FAA-801E-634DDDAF4B2B}" type="slidenum">
              <a:rPr lang="en-US" smtClean="0"/>
              <a:pPr/>
              <a:t>49</a:t>
            </a:fld>
            <a:endParaRPr lang="en-US"/>
          </a:p>
        </p:txBody>
      </p:sp>
      <p:sp>
        <p:nvSpPr>
          <p:cNvPr id="7" name="TextBox 6"/>
          <p:cNvSpPr txBox="1"/>
          <p:nvPr/>
        </p:nvSpPr>
        <p:spPr>
          <a:xfrm>
            <a:off x="0" y="304800"/>
            <a:ext cx="9144000" cy="1077218"/>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Series </a:t>
            </a:r>
            <a:r>
              <a:rPr lang="en-US" sz="3200" dirty="0" smtClean="0">
                <a:latin typeface="Times New Roman" pitchFamily="18" charset="0"/>
                <a:cs typeface="Times New Roman" pitchFamily="18" charset="0"/>
              </a:rPr>
              <a:t>Impedance </a:t>
            </a:r>
            <a:r>
              <a:rPr lang="en-US" sz="3200" dirty="0" smtClean="0">
                <a:latin typeface="Times New Roman" pitchFamily="18" charset="0"/>
                <a:cs typeface="Times New Roman" pitchFamily="18" charset="0"/>
              </a:rPr>
              <a:t>of Overhead </a:t>
            </a:r>
            <a:r>
              <a:rPr lang="en-US" sz="3200" dirty="0" smtClean="0">
                <a:latin typeface="Times New Roman" pitchFamily="18" charset="0"/>
                <a:cs typeface="Times New Roman" pitchFamily="18" charset="0"/>
              </a:rPr>
              <a:t>Lines</a:t>
            </a:r>
          </a:p>
          <a:p>
            <a:pPr marL="342900" indent="-342900" algn="ctr"/>
            <a:r>
              <a:rPr lang="en-US" sz="3200" dirty="0">
                <a:latin typeface="Times New Roman" pitchFamily="18" charset="0"/>
                <a:cs typeface="Times New Roman" pitchFamily="18" charset="0"/>
              </a:rPr>
              <a:t>Sequence Impedances for </a:t>
            </a:r>
            <a:r>
              <a:rPr lang="en-US" sz="3200" dirty="0" smtClean="0">
                <a:latin typeface="Times New Roman" pitchFamily="18" charset="0"/>
                <a:cs typeface="Times New Roman" pitchFamily="18" charset="0"/>
              </a:rPr>
              <a:t>Transposed Lines</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196052422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0" y="329625"/>
            <a:ext cx="9144000" cy="584775"/>
          </a:xfrm>
          <a:prstGeom prst="rect">
            <a:avLst/>
          </a:prstGeom>
          <a:noFill/>
        </p:spPr>
        <p:txBody>
          <a:bodyPr wrap="square" rtlCol="0">
            <a:spAutoFit/>
          </a:bodyPr>
          <a:lstStyle/>
          <a:p>
            <a:pPr marL="342900" indent="-342900" algn="ctr"/>
            <a:r>
              <a:rPr lang="en-US" sz="3200" dirty="0">
                <a:latin typeface="Times New Roman" pitchFamily="18" charset="0"/>
                <a:cs typeface="Times New Roman" pitchFamily="18" charset="0"/>
              </a:rPr>
              <a:t>Series </a:t>
            </a:r>
            <a:r>
              <a:rPr lang="en-US" sz="3200" dirty="0" smtClean="0">
                <a:latin typeface="Times New Roman" pitchFamily="18" charset="0"/>
                <a:cs typeface="Times New Roman" pitchFamily="18" charset="0"/>
              </a:rPr>
              <a:t>Impedance </a:t>
            </a:r>
            <a:r>
              <a:rPr lang="en-US" sz="3200" dirty="0">
                <a:latin typeface="Times New Roman" pitchFamily="18" charset="0"/>
                <a:cs typeface="Times New Roman" pitchFamily="18" charset="0"/>
              </a:rPr>
              <a:t>of Overhead Lines</a:t>
            </a:r>
          </a:p>
        </p:txBody>
      </p:sp>
      <mc:AlternateContent xmlns:mc="http://schemas.openxmlformats.org/markup-compatibility/2006">
        <mc:Choice xmlns:a14="http://schemas.microsoft.com/office/drawing/2010/main" Requires="a14">
          <p:sp>
            <p:nvSpPr>
              <p:cNvPr id="5" name="TextBox 4"/>
              <p:cNvSpPr txBox="1"/>
              <p:nvPr/>
            </p:nvSpPr>
            <p:spPr>
              <a:xfrm>
                <a:off x="381000" y="1524000"/>
                <a:ext cx="2819400" cy="3477875"/>
              </a:xfrm>
              <a:prstGeom prst="rect">
                <a:avLst/>
              </a:prstGeom>
              <a:noFill/>
            </p:spPr>
            <p:txBody>
              <a:bodyPr wrap="square" rtlCol="0">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Figure 1.0 </a:t>
                </a:r>
                <a:r>
                  <a:rPr lang="en-US" sz="2400" dirty="0">
                    <a:latin typeface="Times New Roman" pitchFamily="18" charset="0"/>
                    <a:cs typeface="Times New Roman" pitchFamily="18" charset="0"/>
                  </a:rPr>
                  <a:t>shows magnetic flux lines created by currents flowing through  conductors </a:t>
                </a:r>
                <a14:m>
                  <m:oMath xmlns:m="http://schemas.openxmlformats.org/officeDocument/2006/math">
                    <m:r>
                      <a:rPr lang="en-US" sz="2400" i="1" dirty="0" smtClean="0">
                        <a:latin typeface="Cambria Math"/>
                        <a:cs typeface="Times New Roman" pitchFamily="18" charset="0"/>
                      </a:rPr>
                      <m:t>1</m:t>
                    </m:r>
                  </m:oMath>
                </a14:m>
                <a:r>
                  <a:rPr lang="en-US" sz="2400" dirty="0">
                    <a:latin typeface="Times New Roman" pitchFamily="18" charset="0"/>
                    <a:cs typeface="Times New Roman" pitchFamily="18" charset="0"/>
                  </a:rPr>
                  <a:t> to </a:t>
                </a:r>
                <a14:m>
                  <m:oMath xmlns:m="http://schemas.openxmlformats.org/officeDocument/2006/math">
                    <m:r>
                      <a:rPr lang="en-US" sz="2400" i="1" dirty="0" smtClean="0">
                        <a:latin typeface="Cambria Math"/>
                        <a:cs typeface="Times New Roman" pitchFamily="18" charset="0"/>
                      </a:rPr>
                      <m:t>𝑛</m:t>
                    </m:r>
                  </m:oMath>
                </a14:m>
                <a:r>
                  <a:rPr lang="en-US" sz="2400" dirty="0">
                    <a:latin typeface="Times New Roman" pitchFamily="18" charset="0"/>
                    <a:cs typeface="Times New Roman" pitchFamily="18" charset="0"/>
                  </a:rPr>
                  <a:t> (current is flowing outwards here)</a:t>
                </a:r>
              </a:p>
              <a:p>
                <a:pPr marL="342900" indent="-342900"/>
                <a:r>
                  <a:rPr lang="en-US" sz="2800" dirty="0" smtClean="0"/>
                  <a:t>	</a:t>
                </a:r>
                <a:endParaRPr lang="en-US" dirty="0"/>
              </a:p>
            </p:txBody>
          </p:sp>
        </mc:Choice>
        <mc:Fallback>
          <p:sp>
            <p:nvSpPr>
              <p:cNvPr id="5" name="TextBox 4"/>
              <p:cNvSpPr txBox="1">
                <a:spLocks noRot="1" noChangeAspect="1" noMove="1" noResize="1" noEditPoints="1" noAdjustHandles="1" noChangeArrowheads="1" noChangeShapeType="1" noTextEdit="1"/>
              </p:cNvSpPr>
              <p:nvPr/>
            </p:nvSpPr>
            <p:spPr>
              <a:xfrm>
                <a:off x="381000" y="1524000"/>
                <a:ext cx="2819400" cy="3477875"/>
              </a:xfrm>
              <a:prstGeom prst="rect">
                <a:avLst/>
              </a:prstGeom>
              <a:blipFill rotWithShape="1">
                <a:blip r:embed="rId3"/>
                <a:stretch>
                  <a:fillRect l="-3030" t="-1401" r="-4978"/>
                </a:stretch>
              </a:blipFill>
            </p:spPr>
            <p:txBody>
              <a:bodyPr/>
              <a:lstStyle/>
              <a:p>
                <a:r>
                  <a:rPr lang="en-US">
                    <a:noFill/>
                  </a:rPr>
                  <a:t> </a:t>
                </a:r>
              </a:p>
            </p:txBody>
          </p:sp>
        </mc:Fallback>
      </mc:AlternateContent>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03228" y="1225838"/>
            <a:ext cx="5564785" cy="5251162"/>
          </a:xfrm>
          <a:prstGeom prst="rect">
            <a:avLst/>
          </a:prstGeom>
        </p:spPr>
      </p:pic>
      <p:sp>
        <p:nvSpPr>
          <p:cNvPr id="2" name="TextBox 1"/>
          <p:cNvSpPr txBox="1"/>
          <p:nvPr/>
        </p:nvSpPr>
        <p:spPr>
          <a:xfrm>
            <a:off x="5029200" y="6015770"/>
            <a:ext cx="14859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Figure 1.0</a:t>
            </a:r>
            <a:endParaRPr lang="en-US" sz="2000" dirty="0">
              <a:latin typeface="Times New Roman" pitchFamily="18" charset="0"/>
              <a:cs typeface="Times New Roman" pitchFamily="18" charset="0"/>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pPr/>
              <a:t>5</a:t>
            </a:fld>
            <a:endParaRPr lang="en-US"/>
          </a:p>
        </p:txBody>
      </p:sp>
    </p:spTree>
    <p:extLst>
      <p:ext uri="{BB962C8B-B14F-4D97-AF65-F5344CB8AC3E}">
        <p14:creationId xmlns:p14="http://schemas.microsoft.com/office/powerpoint/2010/main" val="3045465204"/>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1000" y="1676400"/>
            <a:ext cx="8610600" cy="1200329"/>
          </a:xfrm>
          <a:prstGeom prst="rect">
            <a:avLst/>
          </a:prstGeom>
          <a:noFill/>
        </p:spPr>
        <p:txBody>
          <a:bodyPr wrap="square" rtlCol="0">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A </a:t>
            </a:r>
            <a:r>
              <a:rPr lang="en-US" sz="2400" dirty="0" smtClean="0">
                <a:latin typeface="Times New Roman" pitchFamily="18" charset="0"/>
                <a:cs typeface="Times New Roman" pitchFamily="18" charset="0"/>
              </a:rPr>
              <a:t>second method that is commonly used to determine the sequence impedances directly is to employ the concept of Geometric Mean Distances (GMD). </a:t>
            </a:r>
            <a:endParaRPr lang="en-US" sz="2400" dirty="0">
              <a:solidFill>
                <a:srgbClr val="FF0000"/>
              </a:solidFill>
              <a:latin typeface="Times New Roman" pitchFamily="18" charset="0"/>
              <a:cs typeface="Times New Roman" pitchFamily="18" charset="0"/>
            </a:endParaRPr>
          </a:p>
        </p:txBody>
      </p:sp>
      <mc:AlternateContent xmlns:mc="http://schemas.openxmlformats.org/markup-compatibility/2006">
        <mc:Choice xmlns:a14="http://schemas.microsoft.com/office/drawing/2010/main" Requires="a14">
          <p:sp>
            <p:nvSpPr>
              <p:cNvPr id="12" name="TextBox 11"/>
              <p:cNvSpPr txBox="1"/>
              <p:nvPr/>
            </p:nvSpPr>
            <p:spPr>
              <a:xfrm>
                <a:off x="1219200" y="3058792"/>
                <a:ext cx="7543800" cy="1208408"/>
              </a:xfrm>
              <a:prstGeom prst="rect">
                <a:avLst/>
              </a:prstGeom>
              <a:noFill/>
            </p:spPr>
            <p:txBody>
              <a:bodyPr wrap="square" rtlCol="0">
                <a:spAutoFit/>
              </a:bodyPr>
              <a:lstStyle/>
              <a:p>
                <a:r>
                  <a:rPr lang="en-US" sz="2400" dirty="0">
                    <a:latin typeface="Times New Roman" pitchFamily="18" charset="0"/>
                    <a:cs typeface="Times New Roman" pitchFamily="18" charset="0"/>
                  </a:rPr>
                  <a:t>GMD between phases</a:t>
                </a:r>
                <a:r>
                  <a:rPr lang="en-US" sz="2400" dirty="0" smtClean="0">
                    <a:latin typeface="Times New Roman" pitchFamily="18" charset="0"/>
                    <a:cs typeface="Times New Roman" pitchFamily="18" charset="0"/>
                  </a:rPr>
                  <a:t>: </a:t>
                </a:r>
              </a:p>
              <a:p>
                <a:r>
                  <a:rPr lang="en-US" sz="2400" dirty="0" smtClean="0">
                    <a:latin typeface="Times New Roman" pitchFamily="18" charset="0"/>
                    <a:cs typeface="Times New Roman" pitchFamily="18" charset="0"/>
                  </a:rPr>
                  <a:t>  </a:t>
                </a:r>
              </a:p>
              <a:p>
                <a:r>
                  <a:rPr lang="en-US" sz="2400" dirty="0" smtClean="0"/>
                  <a:t>		</a:t>
                </a:r>
                <a14:m>
                  <m:oMath xmlns:m="http://schemas.openxmlformats.org/officeDocument/2006/math">
                    <m:sSub>
                      <m:sSubPr>
                        <m:ctrlPr>
                          <a:rPr lang="en-US" sz="2000" i="1">
                            <a:latin typeface="Cambria Math"/>
                          </a:rPr>
                        </m:ctrlPr>
                      </m:sSubPr>
                      <m:e>
                        <m:r>
                          <a:rPr lang="en-US" sz="2000" i="1">
                            <a:latin typeface="Cambria Math"/>
                          </a:rPr>
                          <m:t>𝐷</m:t>
                        </m:r>
                      </m:e>
                      <m:sub>
                        <m:r>
                          <a:rPr lang="en-US" sz="2000" i="1">
                            <a:latin typeface="Cambria Math"/>
                          </a:rPr>
                          <m:t>𝑖𝑗</m:t>
                        </m:r>
                      </m:sub>
                    </m:sSub>
                    <m:r>
                      <a:rPr lang="en-US" sz="2000" i="1">
                        <a:latin typeface="Cambria Math"/>
                      </a:rPr>
                      <m:t>=</m:t>
                    </m:r>
                    <m:r>
                      <a:rPr lang="en-US" sz="2000" i="1">
                        <a:latin typeface="Cambria Math"/>
                      </a:rPr>
                      <m:t>𝐺𝑀</m:t>
                    </m:r>
                    <m:sSub>
                      <m:sSubPr>
                        <m:ctrlPr>
                          <a:rPr lang="en-US" sz="2000" i="1">
                            <a:latin typeface="Cambria Math"/>
                          </a:rPr>
                        </m:ctrlPr>
                      </m:sSubPr>
                      <m:e>
                        <m:r>
                          <a:rPr lang="en-US" sz="2000" i="1">
                            <a:latin typeface="Cambria Math"/>
                          </a:rPr>
                          <m:t>𝐷</m:t>
                        </m:r>
                      </m:e>
                      <m:sub>
                        <m:r>
                          <a:rPr lang="en-US" sz="2000" i="1">
                            <a:latin typeface="Cambria Math"/>
                          </a:rPr>
                          <m:t>𝑖𝑗</m:t>
                        </m:r>
                      </m:sub>
                    </m:sSub>
                    <m:r>
                      <a:rPr lang="en-US" sz="2000" i="1">
                        <a:latin typeface="Cambria Math"/>
                      </a:rPr>
                      <m:t>=</m:t>
                    </m:r>
                    <m:rad>
                      <m:radPr>
                        <m:ctrlPr>
                          <a:rPr lang="en-US" sz="2000" i="1">
                            <a:latin typeface="Cambria Math"/>
                          </a:rPr>
                        </m:ctrlPr>
                      </m:radPr>
                      <m:deg>
                        <m:r>
                          <a:rPr lang="en-US" sz="2000" i="1">
                            <a:latin typeface="Cambria Math"/>
                          </a:rPr>
                          <m:t>3</m:t>
                        </m:r>
                      </m:deg>
                      <m:e>
                        <m:sSub>
                          <m:sSubPr>
                            <m:ctrlPr>
                              <a:rPr lang="en-US" sz="2000" i="1">
                                <a:latin typeface="Cambria Math"/>
                              </a:rPr>
                            </m:ctrlPr>
                          </m:sSubPr>
                          <m:e>
                            <m:r>
                              <a:rPr lang="en-US" sz="2000" i="1">
                                <a:latin typeface="Cambria Math"/>
                              </a:rPr>
                              <m:t>𝐷</m:t>
                            </m:r>
                          </m:e>
                          <m:sub>
                            <m:r>
                              <a:rPr lang="en-US" sz="2000" i="1">
                                <a:latin typeface="Cambria Math"/>
                              </a:rPr>
                              <m:t>𝑎𝑏</m:t>
                            </m:r>
                          </m:sub>
                        </m:sSub>
                        <m:r>
                          <a:rPr lang="en-US" sz="2000" i="1">
                            <a:latin typeface="Cambria Math"/>
                          </a:rPr>
                          <m:t>∙</m:t>
                        </m:r>
                        <m:sSub>
                          <m:sSubPr>
                            <m:ctrlPr>
                              <a:rPr lang="en-US" sz="2000" i="1">
                                <a:latin typeface="Cambria Math"/>
                              </a:rPr>
                            </m:ctrlPr>
                          </m:sSubPr>
                          <m:e>
                            <m:r>
                              <a:rPr lang="en-US" sz="2000" i="1">
                                <a:latin typeface="Cambria Math"/>
                              </a:rPr>
                              <m:t>𝐷</m:t>
                            </m:r>
                          </m:e>
                          <m:sub>
                            <m:r>
                              <a:rPr lang="en-US" sz="2000" i="1">
                                <a:latin typeface="Cambria Math"/>
                              </a:rPr>
                              <m:t>𝑏𝑐</m:t>
                            </m:r>
                          </m:sub>
                        </m:sSub>
                        <m:r>
                          <a:rPr lang="en-US" sz="2000" i="1">
                            <a:latin typeface="Cambria Math"/>
                          </a:rPr>
                          <m:t>∙</m:t>
                        </m:r>
                        <m:sSub>
                          <m:sSubPr>
                            <m:ctrlPr>
                              <a:rPr lang="en-US" sz="2000" i="1">
                                <a:latin typeface="Cambria Math"/>
                              </a:rPr>
                            </m:ctrlPr>
                          </m:sSubPr>
                          <m:e>
                            <m:r>
                              <a:rPr lang="en-US" sz="2000" i="1">
                                <a:latin typeface="Cambria Math"/>
                              </a:rPr>
                              <m:t>𝐷</m:t>
                            </m:r>
                          </m:e>
                          <m:sub>
                            <m:r>
                              <a:rPr lang="en-US" sz="2000" i="1">
                                <a:latin typeface="Cambria Math"/>
                              </a:rPr>
                              <m:t>𝑐𝑎</m:t>
                            </m:r>
                          </m:sub>
                        </m:sSub>
                      </m:e>
                    </m:rad>
                  </m:oMath>
                </a14:m>
                <a:r>
                  <a:rPr lang="en-US" sz="2000" dirty="0" smtClean="0"/>
                  <a:t>		</a:t>
                </a:r>
                <a:r>
                  <a:rPr lang="en-US" sz="2000" dirty="0" smtClean="0">
                    <a:latin typeface="Times New Roman" pitchFamily="18" charset="0"/>
                    <a:cs typeface="Times New Roman" pitchFamily="18" charset="0"/>
                  </a:rPr>
                  <a:t>(</a:t>
                </a:r>
                <a:r>
                  <a:rPr lang="en-US" sz="2000" dirty="0" smtClean="0">
                    <a:latin typeface="Times New Roman" pitchFamily="18" charset="0"/>
                    <a:cs typeface="Times New Roman" pitchFamily="18" charset="0"/>
                  </a:rPr>
                  <a:t>56)</a:t>
                </a:r>
                <a:endParaRPr lang="en-US" sz="2000" dirty="0">
                  <a:latin typeface="Times New Roman" pitchFamily="18" charset="0"/>
                  <a:cs typeface="Times New Roman" pitchFamily="18" charset="0"/>
                </a:endParaRPr>
              </a:p>
            </p:txBody>
          </p:sp>
        </mc:Choice>
        <mc:Fallback>
          <p:sp>
            <p:nvSpPr>
              <p:cNvPr id="12" name="TextBox 11"/>
              <p:cNvSpPr txBox="1">
                <a:spLocks noRot="1" noChangeAspect="1" noMove="1" noResize="1" noEditPoints="1" noAdjustHandles="1" noChangeArrowheads="1" noChangeShapeType="1" noTextEdit="1"/>
              </p:cNvSpPr>
              <p:nvPr/>
            </p:nvSpPr>
            <p:spPr>
              <a:xfrm>
                <a:off x="1219200" y="3058792"/>
                <a:ext cx="7543800" cy="1208408"/>
              </a:xfrm>
              <a:prstGeom prst="rect">
                <a:avLst/>
              </a:prstGeom>
              <a:blipFill rotWithShape="1">
                <a:blip r:embed="rId3"/>
                <a:stretch>
                  <a:fillRect l="-1212" t="-4040" b="-606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3" name="TextBox 12"/>
              <p:cNvSpPr txBox="1"/>
              <p:nvPr/>
            </p:nvSpPr>
            <p:spPr>
              <a:xfrm>
                <a:off x="1219200" y="4572000"/>
                <a:ext cx="7696200" cy="1203727"/>
              </a:xfrm>
              <a:prstGeom prst="rect">
                <a:avLst/>
              </a:prstGeom>
              <a:noFill/>
            </p:spPr>
            <p:txBody>
              <a:bodyPr wrap="square" rtlCol="0">
                <a:spAutoFit/>
              </a:bodyPr>
              <a:lstStyle/>
              <a:p>
                <a:r>
                  <a:rPr lang="en-US" sz="2400" dirty="0" smtClean="0">
                    <a:latin typeface="Times New Roman" pitchFamily="18" charset="0"/>
                    <a:cs typeface="Times New Roman" pitchFamily="18" charset="0"/>
                  </a:rPr>
                  <a:t>GMD</a:t>
                </a:r>
                <a:r>
                  <a:rPr lang="en-US" sz="2400" dirty="0" smtClean="0"/>
                  <a:t> </a:t>
                </a:r>
                <a:r>
                  <a:rPr lang="en-US" sz="2400" dirty="0">
                    <a:latin typeface="Times New Roman" pitchFamily="18" charset="0"/>
                    <a:cs typeface="Times New Roman" pitchFamily="18" charset="0"/>
                  </a:rPr>
                  <a:t>between phases and neutral</a:t>
                </a:r>
                <a:r>
                  <a:rPr lang="en-US" sz="2400" dirty="0" smtClean="0">
                    <a:latin typeface="Times New Roman" pitchFamily="18" charset="0"/>
                    <a:cs typeface="Times New Roman" pitchFamily="18" charset="0"/>
                  </a:rPr>
                  <a:t>:</a:t>
                </a:r>
              </a:p>
              <a:p>
                <a:r>
                  <a:rPr lang="en-US" sz="2400" dirty="0" smtClean="0"/>
                  <a:t> </a:t>
                </a:r>
              </a:p>
              <a:p>
                <a:r>
                  <a:rPr lang="en-US" sz="2400" dirty="0" smtClean="0"/>
                  <a:t>		</a:t>
                </a:r>
                <a14:m>
                  <m:oMath xmlns:m="http://schemas.openxmlformats.org/officeDocument/2006/math">
                    <m:sSub>
                      <m:sSubPr>
                        <m:ctrlPr>
                          <a:rPr lang="en-US" sz="2000" i="1">
                            <a:latin typeface="Cambria Math"/>
                          </a:rPr>
                        </m:ctrlPr>
                      </m:sSubPr>
                      <m:e>
                        <m:r>
                          <a:rPr lang="en-US" sz="2000" i="1">
                            <a:latin typeface="Cambria Math"/>
                          </a:rPr>
                          <m:t>𝐷</m:t>
                        </m:r>
                      </m:e>
                      <m:sub>
                        <m:r>
                          <a:rPr lang="en-US" sz="2000" i="1">
                            <a:latin typeface="Cambria Math"/>
                          </a:rPr>
                          <m:t>𝑖𝑛</m:t>
                        </m:r>
                      </m:sub>
                    </m:sSub>
                    <m:r>
                      <a:rPr lang="en-US" sz="2000" i="1">
                        <a:latin typeface="Cambria Math"/>
                      </a:rPr>
                      <m:t>=</m:t>
                    </m:r>
                    <m:r>
                      <a:rPr lang="en-US" sz="2000" i="1">
                        <a:latin typeface="Cambria Math"/>
                      </a:rPr>
                      <m:t>𝐺𝑀</m:t>
                    </m:r>
                    <m:sSub>
                      <m:sSubPr>
                        <m:ctrlPr>
                          <a:rPr lang="en-US" sz="2000" i="1">
                            <a:latin typeface="Cambria Math"/>
                          </a:rPr>
                        </m:ctrlPr>
                      </m:sSubPr>
                      <m:e>
                        <m:r>
                          <a:rPr lang="en-US" sz="2000" i="1">
                            <a:latin typeface="Cambria Math"/>
                          </a:rPr>
                          <m:t>𝐷</m:t>
                        </m:r>
                      </m:e>
                      <m:sub>
                        <m:r>
                          <a:rPr lang="en-US" sz="2000" i="1">
                            <a:latin typeface="Cambria Math"/>
                          </a:rPr>
                          <m:t>𝑖𝑛</m:t>
                        </m:r>
                      </m:sub>
                    </m:sSub>
                    <m:r>
                      <a:rPr lang="en-US" sz="2000" i="1">
                        <a:latin typeface="Cambria Math"/>
                      </a:rPr>
                      <m:t>=</m:t>
                    </m:r>
                    <m:rad>
                      <m:radPr>
                        <m:ctrlPr>
                          <a:rPr lang="en-US" sz="2000" i="1">
                            <a:latin typeface="Cambria Math"/>
                          </a:rPr>
                        </m:ctrlPr>
                      </m:radPr>
                      <m:deg>
                        <m:r>
                          <a:rPr lang="en-US" sz="2000" i="1">
                            <a:latin typeface="Cambria Math"/>
                          </a:rPr>
                          <m:t>3</m:t>
                        </m:r>
                      </m:deg>
                      <m:e>
                        <m:sSub>
                          <m:sSubPr>
                            <m:ctrlPr>
                              <a:rPr lang="en-US" sz="2000" i="1">
                                <a:latin typeface="Cambria Math"/>
                              </a:rPr>
                            </m:ctrlPr>
                          </m:sSubPr>
                          <m:e>
                            <m:r>
                              <a:rPr lang="en-US" sz="2000" i="1">
                                <a:latin typeface="Cambria Math"/>
                              </a:rPr>
                              <m:t>𝐷</m:t>
                            </m:r>
                          </m:e>
                          <m:sub>
                            <m:r>
                              <a:rPr lang="en-US" sz="2000" i="1">
                                <a:latin typeface="Cambria Math"/>
                              </a:rPr>
                              <m:t>𝑎𝑛</m:t>
                            </m:r>
                          </m:sub>
                        </m:sSub>
                        <m:r>
                          <a:rPr lang="en-US" sz="2000" i="1">
                            <a:latin typeface="Cambria Math"/>
                          </a:rPr>
                          <m:t>∙</m:t>
                        </m:r>
                        <m:sSub>
                          <m:sSubPr>
                            <m:ctrlPr>
                              <a:rPr lang="en-US" sz="2000" i="1">
                                <a:latin typeface="Cambria Math"/>
                              </a:rPr>
                            </m:ctrlPr>
                          </m:sSubPr>
                          <m:e>
                            <m:r>
                              <a:rPr lang="en-US" sz="2000" i="1">
                                <a:latin typeface="Cambria Math"/>
                              </a:rPr>
                              <m:t>𝐷</m:t>
                            </m:r>
                          </m:e>
                          <m:sub>
                            <m:r>
                              <a:rPr lang="en-US" sz="2000" i="1">
                                <a:latin typeface="Cambria Math"/>
                              </a:rPr>
                              <m:t>𝑏𝑛</m:t>
                            </m:r>
                          </m:sub>
                        </m:sSub>
                        <m:r>
                          <a:rPr lang="en-US" sz="2000" i="1">
                            <a:latin typeface="Cambria Math"/>
                          </a:rPr>
                          <m:t>∙</m:t>
                        </m:r>
                        <m:sSub>
                          <m:sSubPr>
                            <m:ctrlPr>
                              <a:rPr lang="en-US" sz="2000" i="1">
                                <a:latin typeface="Cambria Math"/>
                              </a:rPr>
                            </m:ctrlPr>
                          </m:sSubPr>
                          <m:e>
                            <m:r>
                              <a:rPr lang="en-US" sz="2000" i="1">
                                <a:latin typeface="Cambria Math"/>
                              </a:rPr>
                              <m:t>𝐷</m:t>
                            </m:r>
                          </m:e>
                          <m:sub>
                            <m:r>
                              <a:rPr lang="en-US" sz="2000" i="1">
                                <a:latin typeface="Cambria Math"/>
                              </a:rPr>
                              <m:t>𝑐𝑛</m:t>
                            </m:r>
                          </m:sub>
                        </m:sSub>
                      </m:e>
                    </m:rad>
                  </m:oMath>
                </a14:m>
                <a:r>
                  <a:rPr lang="en-US" sz="2000" dirty="0" smtClean="0"/>
                  <a:t>		</a:t>
                </a:r>
                <a:r>
                  <a:rPr lang="en-US" sz="2000" dirty="0" smtClean="0">
                    <a:latin typeface="Times New Roman" pitchFamily="18" charset="0"/>
                    <a:cs typeface="Times New Roman" pitchFamily="18" charset="0"/>
                  </a:rPr>
                  <a:t>(</a:t>
                </a:r>
                <a:r>
                  <a:rPr lang="en-US" sz="2000" dirty="0" smtClean="0">
                    <a:latin typeface="Times New Roman" pitchFamily="18" charset="0"/>
                    <a:cs typeface="Times New Roman" pitchFamily="18" charset="0"/>
                  </a:rPr>
                  <a:t>57) </a:t>
                </a:r>
                <a:endParaRPr lang="en-US" sz="2000" dirty="0">
                  <a:latin typeface="Times New Roman" pitchFamily="18" charset="0"/>
                  <a:cs typeface="Times New Roman" pitchFamily="18" charset="0"/>
                </a:endParaRPr>
              </a:p>
            </p:txBody>
          </p:sp>
        </mc:Choice>
        <mc:Fallback>
          <p:sp>
            <p:nvSpPr>
              <p:cNvPr id="13" name="TextBox 12"/>
              <p:cNvSpPr txBox="1">
                <a:spLocks noRot="1" noChangeAspect="1" noMove="1" noResize="1" noEditPoints="1" noAdjustHandles="1" noChangeArrowheads="1" noChangeShapeType="1" noTextEdit="1"/>
              </p:cNvSpPr>
              <p:nvPr/>
            </p:nvSpPr>
            <p:spPr>
              <a:xfrm>
                <a:off x="1219200" y="4572000"/>
                <a:ext cx="7696200" cy="1203727"/>
              </a:xfrm>
              <a:prstGeom prst="rect">
                <a:avLst/>
              </a:prstGeom>
              <a:blipFill rotWithShape="1">
                <a:blip r:embed="rId4"/>
                <a:stretch>
                  <a:fillRect l="-1188" t="-4569" b="-6599"/>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B6F15528-21DE-4FAA-801E-634DDDAF4B2B}" type="slidenum">
              <a:rPr lang="en-US" smtClean="0"/>
              <a:pPr/>
              <a:t>50</a:t>
            </a:fld>
            <a:endParaRPr lang="en-US"/>
          </a:p>
        </p:txBody>
      </p:sp>
      <p:sp>
        <p:nvSpPr>
          <p:cNvPr id="7" name="TextBox 6"/>
          <p:cNvSpPr txBox="1"/>
          <p:nvPr/>
        </p:nvSpPr>
        <p:spPr>
          <a:xfrm>
            <a:off x="0" y="304800"/>
            <a:ext cx="9144000" cy="1077218"/>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Series </a:t>
            </a:r>
            <a:r>
              <a:rPr lang="en-US" sz="3200" dirty="0" smtClean="0">
                <a:latin typeface="Times New Roman" pitchFamily="18" charset="0"/>
                <a:cs typeface="Times New Roman" pitchFamily="18" charset="0"/>
              </a:rPr>
              <a:t>Impedance </a:t>
            </a:r>
            <a:r>
              <a:rPr lang="en-US" sz="3200" dirty="0" smtClean="0">
                <a:latin typeface="Times New Roman" pitchFamily="18" charset="0"/>
                <a:cs typeface="Times New Roman" pitchFamily="18" charset="0"/>
              </a:rPr>
              <a:t>of Overhead </a:t>
            </a:r>
            <a:r>
              <a:rPr lang="en-US" sz="3200" dirty="0" smtClean="0">
                <a:latin typeface="Times New Roman" pitchFamily="18" charset="0"/>
                <a:cs typeface="Times New Roman" pitchFamily="18" charset="0"/>
              </a:rPr>
              <a:t>Lines</a:t>
            </a:r>
          </a:p>
          <a:p>
            <a:pPr marL="342900" indent="-342900" algn="ctr"/>
            <a:r>
              <a:rPr lang="en-US" sz="3200" dirty="0">
                <a:latin typeface="Times New Roman" pitchFamily="18" charset="0"/>
                <a:cs typeface="Times New Roman" pitchFamily="18" charset="0"/>
              </a:rPr>
              <a:t>Sequence Impedances</a:t>
            </a:r>
          </a:p>
        </p:txBody>
      </p:sp>
    </p:spTree>
    <p:extLst>
      <p:ext uri="{BB962C8B-B14F-4D97-AF65-F5344CB8AC3E}">
        <p14:creationId xmlns:p14="http://schemas.microsoft.com/office/powerpoint/2010/main" val="1115868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xEl>
                                              <p:pRg st="1" end="1"/>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381000" y="1836003"/>
            <a:ext cx="8763000" cy="830997"/>
          </a:xfrm>
          <a:prstGeom prst="rect">
            <a:avLst/>
          </a:prstGeom>
          <a:noFill/>
        </p:spPr>
        <p:txBody>
          <a:bodyPr wrap="square" rtlCol="0">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The above GMD’s are used in the  Modified Carson Equations, resulting in:</a:t>
            </a:r>
            <a:endParaRPr lang="en-US" sz="2400" dirty="0">
              <a:latin typeface="Times New Roman" pitchFamily="18" charset="0"/>
              <a:cs typeface="Times New Roman" pitchFamily="18" charset="0"/>
            </a:endParaRPr>
          </a:p>
        </p:txBody>
      </p:sp>
      <mc:AlternateContent xmlns:mc="http://schemas.openxmlformats.org/markup-compatibility/2006">
        <mc:Choice xmlns:a14="http://schemas.microsoft.com/office/drawing/2010/main" Requires="a14">
          <p:sp>
            <p:nvSpPr>
              <p:cNvPr id="15" name="Rectangle 14"/>
              <p:cNvSpPr/>
              <p:nvPr/>
            </p:nvSpPr>
            <p:spPr>
              <a:xfrm>
                <a:off x="762000" y="2706278"/>
                <a:ext cx="8001000" cy="3161122"/>
              </a:xfrm>
              <a:prstGeom prst="rect">
                <a:avLst/>
              </a:prstGeom>
            </p:spPr>
            <p:txBody>
              <a:bodyPr wrap="square">
                <a:spAutoFit/>
              </a:bodyPr>
              <a:lstStyle/>
              <a:p>
                <a:pPr algn="just"/>
                <a14:m>
                  <m:oMath xmlns:m="http://schemas.openxmlformats.org/officeDocument/2006/math">
                    <m:sSub>
                      <m:sSubPr>
                        <m:ctrlPr>
                          <a:rPr lang="en-US" sz="2000" i="1" smtClean="0">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𝑖𝑖</m:t>
                        </m:r>
                      </m:sub>
                    </m:sSub>
                    <m:r>
                      <a:rPr lang="en-US" sz="2000" i="1">
                        <a:latin typeface="Cambria Math"/>
                      </a:rPr>
                      <m:t>=</m:t>
                    </m:r>
                    <m:sSub>
                      <m:sSubPr>
                        <m:ctrlPr>
                          <a:rPr lang="en-US" sz="2000" i="1">
                            <a:latin typeface="Cambria Math"/>
                          </a:rPr>
                        </m:ctrlPr>
                      </m:sSubPr>
                      <m:e>
                        <m:r>
                          <a:rPr lang="en-US" sz="2000" i="1">
                            <a:latin typeface="Cambria Math"/>
                          </a:rPr>
                          <m:t>𝑟</m:t>
                        </m:r>
                      </m:e>
                      <m:sub>
                        <m:r>
                          <a:rPr lang="en-US" sz="2000" i="1">
                            <a:latin typeface="Cambria Math"/>
                          </a:rPr>
                          <m:t>𝑖</m:t>
                        </m:r>
                      </m:sub>
                    </m:sSub>
                    <m:r>
                      <a:rPr lang="en-US" sz="2000" i="1">
                        <a:latin typeface="Cambria Math"/>
                      </a:rPr>
                      <m:t>+0.09530+</m:t>
                    </m:r>
                    <m:r>
                      <a:rPr lang="en-US" sz="2000" i="1">
                        <a:latin typeface="Cambria Math"/>
                      </a:rPr>
                      <m:t>𝑗</m:t>
                    </m:r>
                    <m:r>
                      <a:rPr lang="en-US" sz="2000" i="1">
                        <a:latin typeface="Cambria Math"/>
                      </a:rPr>
                      <m:t>0.12134∙</m:t>
                    </m:r>
                    <m:d>
                      <m:dPr>
                        <m:ctrlPr>
                          <a:rPr lang="en-US" sz="2000" i="1">
                            <a:latin typeface="Cambria Math"/>
                          </a:rPr>
                        </m:ctrlPr>
                      </m:dPr>
                      <m:e>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𝐺𝑀𝑅</m:t>
                                    </m:r>
                                  </m:e>
                                  <m:sub>
                                    <m:r>
                                      <a:rPr lang="en-US" sz="2000" i="1">
                                        <a:latin typeface="Cambria Math"/>
                                      </a:rPr>
                                      <m:t>𝑖</m:t>
                                    </m:r>
                                  </m:sub>
                                </m:sSub>
                              </m:den>
                            </m:f>
                          </m:e>
                        </m:func>
                        <m:r>
                          <a:rPr lang="en-US" sz="2000" i="1">
                            <a:latin typeface="Cambria Math"/>
                          </a:rPr>
                          <m:t>+7.93402</m:t>
                        </m:r>
                      </m:e>
                    </m:d>
                  </m:oMath>
                </a14:m>
                <a:r>
                  <a:rPr lang="en-US" sz="2000" dirty="0"/>
                  <a:t> </a:t>
                </a:r>
                <a:r>
                  <a:rPr lang="en-US" sz="2000" dirty="0" smtClean="0">
                    <a:latin typeface="Times New Roman" pitchFamily="18" charset="0"/>
                    <a:cs typeface="Times New Roman" pitchFamily="18" charset="0"/>
                  </a:rPr>
                  <a:t>Ω/mile	</a:t>
                </a:r>
                <a:r>
                  <a:rPr lang="en-US" sz="2000" dirty="0" smtClean="0">
                    <a:latin typeface="Times New Roman" pitchFamily="18" charset="0"/>
                    <a:cs typeface="Times New Roman" pitchFamily="18" charset="0"/>
                  </a:rPr>
                  <a:t>	(</a:t>
                </a:r>
                <a:r>
                  <a:rPr lang="en-US" sz="2000" dirty="0" smtClean="0">
                    <a:latin typeface="Times New Roman" pitchFamily="18" charset="0"/>
                    <a:cs typeface="Times New Roman" pitchFamily="18" charset="0"/>
                  </a:rPr>
                  <a:t>58)</a:t>
                </a:r>
              </a:p>
              <a:p>
                <a:pPr algn="just"/>
                <a:endParaRPr lang="en-US" sz="2000" dirty="0">
                  <a:latin typeface="Times New Roman" pitchFamily="18" charset="0"/>
                  <a:cs typeface="Times New Roman" pitchFamily="18" charset="0"/>
                </a:endParaRPr>
              </a:p>
              <a:p>
                <a:pPr algn="just"/>
                <a14:m>
                  <m:oMath xmlns:m="http://schemas.openxmlformats.org/officeDocument/2006/math">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𝑛𝑛</m:t>
                        </m:r>
                      </m:sub>
                    </m:sSub>
                    <m:r>
                      <a:rPr lang="en-US" sz="2000" i="1">
                        <a:latin typeface="Cambria Math"/>
                      </a:rPr>
                      <m:t>=</m:t>
                    </m:r>
                    <m:sSub>
                      <m:sSubPr>
                        <m:ctrlPr>
                          <a:rPr lang="en-US" sz="2000" i="1">
                            <a:latin typeface="Cambria Math"/>
                          </a:rPr>
                        </m:ctrlPr>
                      </m:sSubPr>
                      <m:e>
                        <m:r>
                          <a:rPr lang="en-US" sz="2000" i="1">
                            <a:latin typeface="Cambria Math"/>
                          </a:rPr>
                          <m:t>𝑟</m:t>
                        </m:r>
                      </m:e>
                      <m:sub>
                        <m:r>
                          <a:rPr lang="en-US" sz="2000" i="1">
                            <a:latin typeface="Cambria Math"/>
                          </a:rPr>
                          <m:t>𝑛</m:t>
                        </m:r>
                      </m:sub>
                    </m:sSub>
                    <m:r>
                      <a:rPr lang="en-US" sz="2000" i="1">
                        <a:latin typeface="Cambria Math"/>
                      </a:rPr>
                      <m:t>+0.09530+</m:t>
                    </m:r>
                    <m:r>
                      <a:rPr lang="en-US" sz="2000" i="1">
                        <a:latin typeface="Cambria Math"/>
                      </a:rPr>
                      <m:t>𝑗</m:t>
                    </m:r>
                    <m:r>
                      <a:rPr lang="en-US" sz="2000" i="1">
                        <a:latin typeface="Cambria Math"/>
                      </a:rPr>
                      <m:t>0.12134∙</m:t>
                    </m:r>
                    <m:d>
                      <m:dPr>
                        <m:ctrlPr>
                          <a:rPr lang="en-US" sz="2000" i="1">
                            <a:latin typeface="Cambria Math"/>
                          </a:rPr>
                        </m:ctrlPr>
                      </m:dPr>
                      <m:e>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𝐺𝑀𝑅</m:t>
                                    </m:r>
                                  </m:e>
                                  <m:sub>
                                    <m:r>
                                      <a:rPr lang="en-US" sz="2000" i="1">
                                        <a:latin typeface="Cambria Math"/>
                                      </a:rPr>
                                      <m:t>𝑛</m:t>
                                    </m:r>
                                  </m:sub>
                                </m:sSub>
                              </m:den>
                            </m:f>
                          </m:e>
                        </m:func>
                        <m:r>
                          <a:rPr lang="en-US" sz="2000" i="1">
                            <a:latin typeface="Cambria Math"/>
                          </a:rPr>
                          <m:t>+7.93402</m:t>
                        </m:r>
                      </m:e>
                    </m:d>
                  </m:oMath>
                </a14:m>
                <a:r>
                  <a:rPr lang="en-US" sz="2000" dirty="0"/>
                  <a:t> </a:t>
                </a:r>
                <a:r>
                  <a:rPr lang="en-US" sz="2000" dirty="0" smtClean="0">
                    <a:latin typeface="Times New Roman" pitchFamily="18" charset="0"/>
                    <a:cs typeface="Times New Roman" pitchFamily="18" charset="0"/>
                  </a:rPr>
                  <a:t>Ω/mile	(59)</a:t>
                </a:r>
              </a:p>
              <a:p>
                <a:pPr algn="just"/>
                <a:endParaRPr lang="en-US" sz="2000" dirty="0">
                  <a:latin typeface="Times New Roman" pitchFamily="18" charset="0"/>
                  <a:cs typeface="Times New Roman" pitchFamily="18" charset="0"/>
                </a:endParaRPr>
              </a:p>
              <a:p>
                <a:pPr algn="just"/>
                <a14:m>
                  <m:oMath xmlns:m="http://schemas.openxmlformats.org/officeDocument/2006/math">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𝑖𝑗</m:t>
                        </m:r>
                      </m:sub>
                    </m:sSub>
                    <m:r>
                      <a:rPr lang="en-US" sz="2000" i="1">
                        <a:latin typeface="Cambria Math"/>
                      </a:rPr>
                      <m:t>=0.09530+</m:t>
                    </m:r>
                    <m:r>
                      <a:rPr lang="en-US" sz="2000" i="1">
                        <a:latin typeface="Cambria Math"/>
                      </a:rPr>
                      <m:t>𝑗</m:t>
                    </m:r>
                    <m:r>
                      <a:rPr lang="en-US" sz="2000" i="1">
                        <a:latin typeface="Cambria Math"/>
                      </a:rPr>
                      <m:t>0.12134∙</m:t>
                    </m:r>
                    <m:d>
                      <m:dPr>
                        <m:ctrlPr>
                          <a:rPr lang="en-US" sz="2000" i="1">
                            <a:latin typeface="Cambria Math"/>
                          </a:rPr>
                        </m:ctrlPr>
                      </m:dPr>
                      <m:e>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𝐷</m:t>
                                    </m:r>
                                  </m:e>
                                  <m:sub>
                                    <m:r>
                                      <a:rPr lang="en-US" sz="2000" i="1">
                                        <a:latin typeface="Cambria Math"/>
                                      </a:rPr>
                                      <m:t>𝑖𝑗</m:t>
                                    </m:r>
                                  </m:sub>
                                </m:sSub>
                              </m:den>
                            </m:f>
                          </m:e>
                        </m:func>
                        <m:r>
                          <a:rPr lang="en-US" sz="2000" i="1">
                            <a:latin typeface="Cambria Math"/>
                          </a:rPr>
                          <m:t>+7.93402</m:t>
                        </m:r>
                      </m:e>
                    </m:d>
                    <m:r>
                      <a:rPr lang="en-US" sz="2000" b="0" i="0" smtClean="0">
                        <a:latin typeface="Cambria Math"/>
                      </a:rPr>
                      <m:t> </m:t>
                    </m:r>
                  </m:oMath>
                </a14:m>
                <a:r>
                  <a:rPr lang="en-US" sz="2000" dirty="0" smtClean="0">
                    <a:latin typeface="Times New Roman" pitchFamily="18" charset="0"/>
                    <a:cs typeface="Times New Roman" pitchFamily="18" charset="0"/>
                  </a:rPr>
                  <a:t>Ω/mile		(60)</a:t>
                </a:r>
              </a:p>
              <a:p>
                <a:pPr algn="just"/>
                <a:endParaRPr lang="en-US" sz="2000" dirty="0">
                  <a:latin typeface="Times New Roman" pitchFamily="18" charset="0"/>
                  <a:cs typeface="Times New Roman" pitchFamily="18" charset="0"/>
                </a:endParaRPr>
              </a:p>
              <a:p>
                <a:pPr algn="just"/>
                <a14:m>
                  <m:oMath xmlns:m="http://schemas.openxmlformats.org/officeDocument/2006/math">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𝑖𝑛</m:t>
                        </m:r>
                      </m:sub>
                    </m:sSub>
                    <m:r>
                      <a:rPr lang="en-US" sz="2000" i="1">
                        <a:latin typeface="Cambria Math"/>
                      </a:rPr>
                      <m:t>=0.09530+</m:t>
                    </m:r>
                    <m:r>
                      <a:rPr lang="en-US" sz="2000" i="1">
                        <a:latin typeface="Cambria Math"/>
                      </a:rPr>
                      <m:t>𝑗</m:t>
                    </m:r>
                    <m:r>
                      <a:rPr lang="en-US" sz="2000" i="1">
                        <a:latin typeface="Cambria Math"/>
                      </a:rPr>
                      <m:t>0.12134∙</m:t>
                    </m:r>
                    <m:d>
                      <m:dPr>
                        <m:ctrlPr>
                          <a:rPr lang="en-US" sz="2000" i="1">
                            <a:latin typeface="Cambria Math"/>
                          </a:rPr>
                        </m:ctrlPr>
                      </m:dPr>
                      <m:e>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𝐷</m:t>
                                    </m:r>
                                  </m:e>
                                  <m:sub>
                                    <m:r>
                                      <a:rPr lang="en-US" sz="2000" i="1">
                                        <a:latin typeface="Cambria Math"/>
                                      </a:rPr>
                                      <m:t>𝑖𝑛</m:t>
                                    </m:r>
                                  </m:sub>
                                </m:sSub>
                              </m:den>
                            </m:f>
                          </m:e>
                        </m:func>
                        <m:r>
                          <a:rPr lang="en-US" sz="2000" i="1">
                            <a:latin typeface="Cambria Math"/>
                          </a:rPr>
                          <m:t>+7.93402</m:t>
                        </m:r>
                      </m:e>
                    </m:d>
                  </m:oMath>
                </a14:m>
                <a:r>
                  <a:rPr lang="en-US" sz="2000" dirty="0"/>
                  <a:t> </a:t>
                </a:r>
                <a:r>
                  <a:rPr lang="en-US" sz="2000" dirty="0" smtClean="0">
                    <a:latin typeface="Times New Roman" pitchFamily="18" charset="0"/>
                    <a:cs typeface="Times New Roman" pitchFamily="18" charset="0"/>
                  </a:rPr>
                  <a:t>Ω/mile		(61)</a:t>
                </a:r>
                <a:endParaRPr lang="en-US" sz="2000" dirty="0">
                  <a:latin typeface="Times New Roman" pitchFamily="18" charset="0"/>
                  <a:cs typeface="Times New Roman" pitchFamily="18" charset="0"/>
                </a:endParaRPr>
              </a:p>
            </p:txBody>
          </p:sp>
        </mc:Choice>
        <mc:Fallback>
          <p:sp>
            <p:nvSpPr>
              <p:cNvPr id="15" name="Rectangle 14"/>
              <p:cNvSpPr>
                <a:spLocks noRot="1" noChangeAspect="1" noMove="1" noResize="1" noEditPoints="1" noAdjustHandles="1" noChangeArrowheads="1" noChangeShapeType="1" noTextEdit="1"/>
              </p:cNvSpPr>
              <p:nvPr/>
            </p:nvSpPr>
            <p:spPr>
              <a:xfrm>
                <a:off x="762000" y="2706278"/>
                <a:ext cx="8001000" cy="3161122"/>
              </a:xfrm>
              <a:prstGeom prst="rect">
                <a:avLst/>
              </a:prstGeom>
              <a:blipFill rotWithShape="1">
                <a:blip r:embed="rId3"/>
                <a:stretch>
                  <a:fillRect/>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B6F15528-21DE-4FAA-801E-634DDDAF4B2B}" type="slidenum">
              <a:rPr lang="en-US" smtClean="0"/>
              <a:pPr/>
              <a:t>51</a:t>
            </a:fld>
            <a:endParaRPr lang="en-US"/>
          </a:p>
        </p:txBody>
      </p:sp>
      <p:sp>
        <p:nvSpPr>
          <p:cNvPr id="7" name="TextBox 6"/>
          <p:cNvSpPr txBox="1"/>
          <p:nvPr/>
        </p:nvSpPr>
        <p:spPr>
          <a:xfrm>
            <a:off x="0" y="304800"/>
            <a:ext cx="9144000" cy="1077218"/>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Series </a:t>
            </a:r>
            <a:r>
              <a:rPr lang="en-US" sz="3200" dirty="0" smtClean="0">
                <a:latin typeface="Times New Roman" pitchFamily="18" charset="0"/>
                <a:cs typeface="Times New Roman" pitchFamily="18" charset="0"/>
              </a:rPr>
              <a:t>Impedance </a:t>
            </a:r>
            <a:r>
              <a:rPr lang="en-US" sz="3200" dirty="0" smtClean="0">
                <a:latin typeface="Times New Roman" pitchFamily="18" charset="0"/>
                <a:cs typeface="Times New Roman" pitchFamily="18" charset="0"/>
              </a:rPr>
              <a:t>of Overhead </a:t>
            </a:r>
            <a:r>
              <a:rPr lang="en-US" sz="3200" dirty="0" smtClean="0">
                <a:latin typeface="Times New Roman" pitchFamily="18" charset="0"/>
                <a:cs typeface="Times New Roman" pitchFamily="18" charset="0"/>
              </a:rPr>
              <a:t>Lines</a:t>
            </a:r>
          </a:p>
          <a:p>
            <a:pPr marL="342900" indent="-342900" algn="ctr"/>
            <a:r>
              <a:rPr lang="en-US" sz="3200" dirty="0">
                <a:latin typeface="Times New Roman" pitchFamily="18" charset="0"/>
                <a:cs typeface="Times New Roman" pitchFamily="18" charset="0"/>
              </a:rPr>
              <a:t>Sequence Impedances</a:t>
            </a:r>
          </a:p>
        </p:txBody>
      </p:sp>
    </p:spTree>
    <p:extLst>
      <p:ext uri="{BB962C8B-B14F-4D97-AF65-F5344CB8AC3E}">
        <p14:creationId xmlns:p14="http://schemas.microsoft.com/office/powerpoint/2010/main" val="1544152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5">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1: </a:t>
            </a:r>
            <a:r>
              <a:rPr lang="en-US" dirty="0"/>
              <a:t>Overhead Lines </a:t>
            </a:r>
          </a:p>
        </p:txBody>
      </p:sp>
      <p:sp>
        <p:nvSpPr>
          <p:cNvPr id="3" name="Content Placeholder 2"/>
          <p:cNvSpPr>
            <a:spLocks noGrp="1"/>
          </p:cNvSpPr>
          <p:nvPr>
            <p:ph idx="1"/>
          </p:nvPr>
        </p:nvSpPr>
        <p:spPr/>
        <p:txBody>
          <a:bodyPr>
            <a:normAutofit fontScale="77500" lnSpcReduction="20000"/>
          </a:bodyPr>
          <a:lstStyle/>
          <a:p>
            <a:pPr>
              <a:spcAft>
                <a:spcPts val="600"/>
              </a:spcAft>
            </a:pPr>
            <a:r>
              <a:rPr lang="en-US" sz="3100" dirty="0" smtClean="0"/>
              <a:t>Series </a:t>
            </a:r>
            <a:r>
              <a:rPr lang="en-US" sz="3100" dirty="0"/>
              <a:t>impedance of Overhead Lines</a:t>
            </a:r>
          </a:p>
          <a:p>
            <a:pPr marL="971550" lvl="1" indent="-457200">
              <a:spcAft>
                <a:spcPts val="600"/>
              </a:spcAft>
            </a:pPr>
            <a:r>
              <a:rPr lang="en-US" sz="2600" dirty="0"/>
              <a:t>Transposed Three-phase Lines</a:t>
            </a:r>
          </a:p>
          <a:p>
            <a:pPr marL="971550" lvl="1" indent="-457200">
              <a:spcAft>
                <a:spcPts val="600"/>
              </a:spcAft>
            </a:pPr>
            <a:r>
              <a:rPr lang="en-US" sz="2600" dirty="0" err="1"/>
              <a:t>Untransposed</a:t>
            </a:r>
            <a:r>
              <a:rPr lang="en-US" sz="2600" dirty="0"/>
              <a:t> Distribution Lines</a:t>
            </a:r>
          </a:p>
          <a:p>
            <a:pPr marL="971550" lvl="1" indent="-457200">
              <a:spcAft>
                <a:spcPts val="600"/>
              </a:spcAft>
            </a:pPr>
            <a:r>
              <a:rPr lang="en-US" sz="2600" dirty="0"/>
              <a:t>Carson’s Equations</a:t>
            </a:r>
          </a:p>
          <a:p>
            <a:pPr marL="971550" lvl="1" indent="-457200">
              <a:spcAft>
                <a:spcPts val="600"/>
              </a:spcAft>
            </a:pPr>
            <a:r>
              <a:rPr lang="en-US" sz="2600" dirty="0"/>
              <a:t>Modified Carson’s Equations</a:t>
            </a:r>
          </a:p>
          <a:p>
            <a:pPr marL="971550" lvl="1" indent="-457200">
              <a:spcAft>
                <a:spcPts val="600"/>
              </a:spcAft>
            </a:pPr>
            <a:r>
              <a:rPr lang="en-US" sz="2600" dirty="0"/>
              <a:t>Primitive Impedance Matrix for Overhead Lines</a:t>
            </a:r>
          </a:p>
          <a:p>
            <a:pPr marL="971550" lvl="1" indent="-457200">
              <a:spcAft>
                <a:spcPts val="600"/>
              </a:spcAft>
            </a:pPr>
            <a:r>
              <a:rPr lang="en-US" sz="2600" dirty="0"/>
              <a:t>Phase Impedance Matrix for Overhead Lines</a:t>
            </a:r>
          </a:p>
          <a:p>
            <a:pPr marL="971550" lvl="1" indent="-457200">
              <a:spcAft>
                <a:spcPts val="600"/>
              </a:spcAft>
            </a:pPr>
            <a:r>
              <a:rPr lang="en-US" sz="2600" dirty="0"/>
              <a:t>Sequence Impedances</a:t>
            </a:r>
          </a:p>
          <a:p>
            <a:pPr marL="971550" lvl="1" indent="-457200">
              <a:spcAft>
                <a:spcPts val="600"/>
              </a:spcAft>
            </a:pPr>
            <a:r>
              <a:rPr lang="en-US" sz="2600" b="1" u="sng" dirty="0"/>
              <a:t>Parallel Overhead Distribution Lines</a:t>
            </a:r>
          </a:p>
          <a:p>
            <a:pPr>
              <a:spcAft>
                <a:spcPts val="600"/>
              </a:spcAft>
            </a:pPr>
            <a:r>
              <a:rPr lang="en-US" sz="3100" dirty="0"/>
              <a:t>Shunt Admittance of Overhead Parallel Lines</a:t>
            </a:r>
          </a:p>
          <a:p>
            <a:pPr>
              <a:spcAft>
                <a:spcPts val="600"/>
              </a:spcAft>
            </a:pPr>
            <a:r>
              <a:rPr lang="en-US" sz="3100" dirty="0"/>
              <a:t>General Voltage Drop </a:t>
            </a:r>
            <a:r>
              <a:rPr lang="en-US" sz="3100" dirty="0" smtClean="0"/>
              <a:t>Equation</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52</a:t>
            </a:fld>
            <a:endParaRPr lang="en-US"/>
          </a:p>
        </p:txBody>
      </p:sp>
    </p:spTree>
    <p:extLst>
      <p:ext uri="{BB962C8B-B14F-4D97-AF65-F5344CB8AC3E}">
        <p14:creationId xmlns:p14="http://schemas.microsoft.com/office/powerpoint/2010/main" val="3243210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199" y="1596747"/>
            <a:ext cx="8382001" cy="3508653"/>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It </a:t>
            </a:r>
            <a:r>
              <a:rPr lang="en-US" sz="2400" dirty="0" smtClean="0">
                <a:latin typeface="Times New Roman" pitchFamily="18" charset="0"/>
                <a:cs typeface="Times New Roman" pitchFamily="18" charset="0"/>
              </a:rPr>
              <a:t>is fairly common in a distribution system to find instances where two distribution lines are “physically” parallel. </a:t>
            </a:r>
          </a:p>
          <a:p>
            <a:pPr marL="342900" lvl="2" indent="-342900">
              <a:buFont typeface="Wingdings" pitchFamily="2" charset="2"/>
              <a:buChar char="Ø"/>
            </a:pPr>
            <a:r>
              <a:rPr lang="en-US" sz="2400" dirty="0" smtClean="0">
                <a:latin typeface="Times New Roman" pitchFamily="18" charset="0"/>
                <a:cs typeface="Times New Roman" pitchFamily="18" charset="0"/>
              </a:rPr>
              <a:t>The phase impedance matrix of parallel lines is computed from the application of Carson’s equations and the Kron reduction method. </a:t>
            </a:r>
          </a:p>
          <a:p>
            <a:pPr marL="342900" lvl="2" indent="-342900">
              <a:buFont typeface="Arial" pitchFamily="34" charset="0"/>
              <a:buChar char="•"/>
            </a:pPr>
            <a:endParaRPr lang="en-US" dirty="0" smtClean="0"/>
          </a:p>
          <a:p>
            <a:pPr marL="2171700" lvl="6" indent="-342900"/>
            <a:r>
              <a:rPr lang="en-US" sz="2000" b="1" dirty="0" smtClean="0">
                <a:solidFill>
                  <a:srgbClr val="FF0000"/>
                </a:solidFill>
              </a:rPr>
              <a:t>	</a:t>
            </a:r>
            <a:endParaRPr lang="en-US" dirty="0" smtClean="0"/>
          </a:p>
          <a:p>
            <a:pPr marL="342900" lvl="2" indent="-342900"/>
            <a:endParaRPr lang="en-US" dirty="0" smtClean="0"/>
          </a:p>
          <a:p>
            <a:pPr marL="342900" lvl="2" indent="-342900"/>
            <a:endParaRPr lang="en-US" sz="2800" dirty="0" smtClean="0"/>
          </a:p>
          <a:p>
            <a:pPr marL="342900" lvl="2" indent="-342900"/>
            <a:endParaRPr lang="en-US" dirty="0"/>
          </a:p>
        </p:txBody>
      </p:sp>
      <p:grpSp>
        <p:nvGrpSpPr>
          <p:cNvPr id="11" name="Group 10"/>
          <p:cNvGrpSpPr/>
          <p:nvPr/>
        </p:nvGrpSpPr>
        <p:grpSpPr>
          <a:xfrm>
            <a:off x="1574339" y="3352800"/>
            <a:ext cx="5740861" cy="3217784"/>
            <a:chOff x="2094014" y="3278326"/>
            <a:chExt cx="5740861" cy="3217784"/>
          </a:xfrm>
        </p:grpSpPr>
        <p:grpSp>
          <p:nvGrpSpPr>
            <p:cNvPr id="10" name="Group 9"/>
            <p:cNvGrpSpPr/>
            <p:nvPr/>
          </p:nvGrpSpPr>
          <p:grpSpPr>
            <a:xfrm>
              <a:off x="2651929" y="3278326"/>
              <a:ext cx="5182946" cy="3145189"/>
              <a:chOff x="2133600" y="3158163"/>
              <a:chExt cx="5563946" cy="3345244"/>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76600" y="3158163"/>
                <a:ext cx="4420946" cy="3345244"/>
              </a:xfrm>
              <a:prstGeom prst="rect">
                <a:avLst/>
              </a:prstGeom>
            </p:spPr>
          </p:pic>
          <p:sp>
            <p:nvSpPr>
              <p:cNvPr id="5" name="TextBox 4"/>
              <p:cNvSpPr txBox="1"/>
              <p:nvPr/>
            </p:nvSpPr>
            <p:spPr>
              <a:xfrm>
                <a:off x="2133600" y="3158163"/>
                <a:ext cx="9144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Line 1</a:t>
                </a:r>
                <a:endParaRPr lang="en-US" sz="2000" dirty="0">
                  <a:latin typeface="Times New Roman" pitchFamily="18" charset="0"/>
                  <a:cs typeface="Times New Roman" pitchFamily="18" charset="0"/>
                </a:endParaRPr>
              </a:p>
            </p:txBody>
          </p:sp>
          <p:sp>
            <p:nvSpPr>
              <p:cNvPr id="6" name="TextBox 5"/>
              <p:cNvSpPr txBox="1"/>
              <p:nvPr/>
            </p:nvSpPr>
            <p:spPr>
              <a:xfrm>
                <a:off x="2133600" y="4267200"/>
                <a:ext cx="952150" cy="400110"/>
              </a:xfrm>
              <a:prstGeom prst="rect">
                <a:avLst/>
              </a:prstGeom>
              <a:noFill/>
            </p:spPr>
            <p:txBody>
              <a:bodyPr wrap="square" rtlCol="0">
                <a:spAutoFit/>
              </a:bodyPr>
              <a:lstStyle/>
              <a:p>
                <a:r>
                  <a:rPr lang="en-US" sz="2000" dirty="0">
                    <a:latin typeface="Times New Roman" pitchFamily="18" charset="0"/>
                    <a:cs typeface="Times New Roman" pitchFamily="18" charset="0"/>
                  </a:rPr>
                  <a:t>Line 2</a:t>
                </a:r>
              </a:p>
            </p:txBody>
          </p:sp>
        </p:grpSp>
        <p:sp>
          <p:nvSpPr>
            <p:cNvPr id="7" name="TextBox 6"/>
            <p:cNvSpPr txBox="1"/>
            <p:nvPr/>
          </p:nvSpPr>
          <p:spPr>
            <a:xfrm>
              <a:off x="2094014" y="6096000"/>
              <a:ext cx="14097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Figure 7.0</a:t>
              </a:r>
              <a:endParaRPr lang="en-US" sz="2000" dirty="0">
                <a:latin typeface="Times New Roman" pitchFamily="18" charset="0"/>
                <a:cs typeface="Times New Roman" pitchFamily="18" charset="0"/>
              </a:endParaRPr>
            </a:p>
          </p:txBody>
        </p:sp>
      </p:grpSp>
      <p:sp>
        <p:nvSpPr>
          <p:cNvPr id="8" name="Slide Number Placeholder 7"/>
          <p:cNvSpPr>
            <a:spLocks noGrp="1"/>
          </p:cNvSpPr>
          <p:nvPr>
            <p:ph type="sldNum" sz="quarter" idx="12"/>
          </p:nvPr>
        </p:nvSpPr>
        <p:spPr/>
        <p:txBody>
          <a:bodyPr/>
          <a:lstStyle/>
          <a:p>
            <a:fld id="{B6F15528-21DE-4FAA-801E-634DDDAF4B2B}" type="slidenum">
              <a:rPr lang="en-US" smtClean="0"/>
              <a:pPr/>
              <a:t>53</a:t>
            </a:fld>
            <a:endParaRPr lang="en-US"/>
          </a:p>
        </p:txBody>
      </p:sp>
      <p:sp>
        <p:nvSpPr>
          <p:cNvPr id="9" name="TextBox 8"/>
          <p:cNvSpPr txBox="1"/>
          <p:nvPr/>
        </p:nvSpPr>
        <p:spPr>
          <a:xfrm>
            <a:off x="0" y="304800"/>
            <a:ext cx="9144000" cy="1077218"/>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Series </a:t>
            </a:r>
            <a:r>
              <a:rPr lang="en-US" sz="3200" dirty="0" smtClean="0">
                <a:latin typeface="Times New Roman" pitchFamily="18" charset="0"/>
                <a:cs typeface="Times New Roman" pitchFamily="18" charset="0"/>
              </a:rPr>
              <a:t>Impedance </a:t>
            </a:r>
            <a:r>
              <a:rPr lang="en-US" sz="3200" dirty="0" smtClean="0">
                <a:latin typeface="Times New Roman" pitchFamily="18" charset="0"/>
                <a:cs typeface="Times New Roman" pitchFamily="18" charset="0"/>
              </a:rPr>
              <a:t>of Overhead </a:t>
            </a:r>
            <a:r>
              <a:rPr lang="en-US" sz="3200" dirty="0" smtClean="0">
                <a:latin typeface="Times New Roman" pitchFamily="18" charset="0"/>
                <a:cs typeface="Times New Roman" pitchFamily="18" charset="0"/>
              </a:rPr>
              <a:t>Lines</a:t>
            </a:r>
          </a:p>
          <a:p>
            <a:pPr marL="342900" lvl="2" indent="-342900" algn="ctr"/>
            <a:r>
              <a:rPr lang="en-US" sz="3200" dirty="0">
                <a:latin typeface="Times New Roman" pitchFamily="18" charset="0"/>
                <a:cs typeface="Times New Roman" pitchFamily="18" charset="0"/>
              </a:rPr>
              <a:t>Parallel Overhead Lines</a:t>
            </a:r>
          </a:p>
        </p:txBody>
      </p:sp>
    </p:spTree>
    <p:extLst>
      <p:ext uri="{BB962C8B-B14F-4D97-AF65-F5344CB8AC3E}">
        <p14:creationId xmlns:p14="http://schemas.microsoft.com/office/powerpoint/2010/main" val="804010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extBox 1"/>
              <p:cNvSpPr txBox="1"/>
              <p:nvPr/>
            </p:nvSpPr>
            <p:spPr>
              <a:xfrm>
                <a:off x="457200" y="1545945"/>
                <a:ext cx="8305800" cy="4854855"/>
              </a:xfrm>
              <a:prstGeom prst="rect">
                <a:avLst/>
              </a:prstGeom>
              <a:noFill/>
            </p:spPr>
            <p:txBody>
              <a:bodyPr wrap="square" rtlCol="0">
                <a:spAutoFit/>
              </a:bodyPr>
              <a:lstStyle/>
              <a:p>
                <a:pPr marL="342900" lvl="2" indent="-342900">
                  <a:buFont typeface="Arial" pitchFamily="34" charset="0"/>
                  <a:buChar char="•"/>
                </a:pPr>
                <a:endParaRPr lang="en-US" dirty="0" smtClean="0"/>
              </a:p>
              <a:p>
                <a:pPr marL="342900" lvl="2" indent="-342900">
                  <a:buFont typeface="Wingdings" pitchFamily="2" charset="2"/>
                  <a:buChar char="Ø"/>
                </a:pPr>
                <a:r>
                  <a:rPr lang="en-US" sz="2400" dirty="0" smtClean="0">
                    <a:latin typeface="Times New Roman" pitchFamily="18" charset="0"/>
                    <a:cs typeface="Times New Roman" pitchFamily="18" charset="0"/>
                  </a:rPr>
                  <a:t>With reference to Figure 7.0, the voltage drops in the two lines are given by:</a:t>
                </a:r>
              </a:p>
              <a:p>
                <a:pPr marL="0" lvl="2"/>
                <a:endParaRPr lang="en-US" dirty="0" smtClean="0"/>
              </a:p>
              <a:p>
                <a:pPr marL="0" lvl="2"/>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𝑣</m:t>
                                  </m:r>
                                  <m:r>
                                    <a:rPr lang="en-US" sz="2000" i="1">
                                      <a:latin typeface="Cambria Math"/>
                                    </a:rPr>
                                    <m:t>1</m:t>
                                  </m:r>
                                </m:e>
                                <m:sub>
                                  <m:r>
                                    <a:rPr lang="en-US" sz="2000" i="1">
                                      <a:latin typeface="Cambria Math"/>
                                    </a:rPr>
                                    <m:t>𝑎</m:t>
                                  </m:r>
                                </m:sub>
                              </m:sSub>
                            </m:e>
                          </m:mr>
                          <m:mr>
                            <m:e>
                              <m:sSub>
                                <m:sSubPr>
                                  <m:ctrlPr>
                                    <a:rPr lang="en-US" sz="2000" i="1">
                                      <a:latin typeface="Cambria Math"/>
                                    </a:rPr>
                                  </m:ctrlPr>
                                </m:sSubPr>
                                <m:e>
                                  <m:r>
                                    <a:rPr lang="en-US" sz="2000" i="1">
                                      <a:latin typeface="Cambria Math"/>
                                    </a:rPr>
                                    <m:t>𝑣</m:t>
                                  </m:r>
                                  <m:r>
                                    <a:rPr lang="en-US" sz="2000" i="1">
                                      <a:latin typeface="Cambria Math"/>
                                    </a:rPr>
                                    <m:t>1</m:t>
                                  </m:r>
                                </m:e>
                                <m:sub>
                                  <m:r>
                                    <a:rPr lang="en-US" sz="2000" i="1">
                                      <a:latin typeface="Cambria Math"/>
                                    </a:rPr>
                                    <m:t>𝑏</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𝑣</m:t>
                                        </m:r>
                                        <m:r>
                                          <a:rPr lang="en-US" sz="2000" i="1">
                                            <a:latin typeface="Cambria Math"/>
                                          </a:rPr>
                                          <m:t>1</m:t>
                                        </m:r>
                                      </m:e>
                                      <m:sub>
                                        <m:r>
                                          <a:rPr lang="en-US" sz="2000" i="1">
                                            <a:latin typeface="Cambria Math"/>
                                          </a:rPr>
                                          <m:t>𝑐</m:t>
                                        </m:r>
                                      </m:sub>
                                    </m:sSub>
                                  </m:e>
                                </m:mr>
                                <m:mr>
                                  <m:e>
                                    <m:sSub>
                                      <m:sSubPr>
                                        <m:ctrlPr>
                                          <a:rPr lang="en-US" sz="2000" i="1">
                                            <a:latin typeface="Cambria Math"/>
                                          </a:rPr>
                                        </m:ctrlPr>
                                      </m:sSubPr>
                                      <m:e>
                                        <m:r>
                                          <a:rPr lang="en-US" sz="2000" i="1">
                                            <a:latin typeface="Cambria Math"/>
                                          </a:rPr>
                                          <m:t>𝑣</m:t>
                                        </m:r>
                                        <m:r>
                                          <a:rPr lang="en-US" sz="2000" i="1">
                                            <a:latin typeface="Cambria Math"/>
                                          </a:rPr>
                                          <m:t>2</m:t>
                                        </m:r>
                                      </m:e>
                                      <m:sub>
                                        <m:r>
                                          <a:rPr lang="en-US" sz="2000" i="1">
                                            <a:latin typeface="Cambria Math"/>
                                          </a:rPr>
                                          <m:t>𝑎</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𝑣</m:t>
                                              </m:r>
                                              <m:r>
                                                <a:rPr lang="en-US" sz="2000" i="1">
                                                  <a:latin typeface="Cambria Math"/>
                                                </a:rPr>
                                                <m:t>2</m:t>
                                              </m:r>
                                            </m:e>
                                            <m:sub>
                                              <m:r>
                                                <a:rPr lang="en-US" sz="2000" i="1">
                                                  <a:latin typeface="Cambria Math"/>
                                                </a:rPr>
                                                <m:t>𝑏</m:t>
                                              </m:r>
                                            </m:sub>
                                          </m:sSub>
                                        </m:e>
                                      </m:mr>
                                      <m:mr>
                                        <m:e>
                                          <m:sSub>
                                            <m:sSubPr>
                                              <m:ctrlPr>
                                                <a:rPr lang="en-US" sz="2000" i="1">
                                                  <a:latin typeface="Cambria Math"/>
                                                </a:rPr>
                                              </m:ctrlPr>
                                            </m:sSubPr>
                                            <m:e>
                                              <m:r>
                                                <a:rPr lang="en-US" sz="2000" i="1">
                                                  <a:latin typeface="Cambria Math"/>
                                                </a:rPr>
                                                <m:t>𝑣</m:t>
                                              </m:r>
                                              <m:r>
                                                <a:rPr lang="en-US" sz="2000" i="1">
                                                  <a:latin typeface="Cambria Math"/>
                                                </a:rPr>
                                                <m:t>2</m:t>
                                              </m:r>
                                            </m:e>
                                            <m:sub>
                                              <m:r>
                                                <a:rPr lang="en-US" sz="2000" i="1">
                                                  <a:latin typeface="Cambria Math"/>
                                                </a:rPr>
                                                <m:t>𝑐</m:t>
                                              </m:r>
                                            </m:sub>
                                          </m:sSub>
                                        </m:e>
                                      </m:mr>
                                    </m:m>
                                  </m:e>
                                </m:mr>
                              </m:m>
                            </m:e>
                          </m:mr>
                        </m:m>
                      </m:e>
                    </m:d>
                    <m:r>
                      <a:rPr lang="en-US" sz="2000" i="1">
                        <a:latin typeface="Cambria Math"/>
                      </a:rPr>
                      <m:t>=</m:t>
                    </m:r>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𝑧</m:t>
                                  </m:r>
                                  <m:r>
                                    <a:rPr lang="en-US" sz="2000" i="1">
                                      <a:latin typeface="Cambria Math"/>
                                    </a:rPr>
                                    <m:t>11</m:t>
                                  </m:r>
                                </m:e>
                                <m:sub>
                                  <m:r>
                                    <a:rPr lang="en-US" sz="2000" i="1">
                                      <a:latin typeface="Cambria Math"/>
                                    </a:rPr>
                                    <m:t>𝑎𝑎</m:t>
                                  </m:r>
                                </m:sub>
                              </m:sSub>
                            </m:e>
                          </m:mr>
                          <m:mr>
                            <m:e>
                              <m:sSub>
                                <m:sSubPr>
                                  <m:ctrlPr>
                                    <a:rPr lang="en-US" sz="2000" i="1">
                                      <a:latin typeface="Cambria Math"/>
                                    </a:rPr>
                                  </m:ctrlPr>
                                </m:sSubPr>
                                <m:e>
                                  <m:r>
                                    <a:rPr lang="en-US" sz="2000" i="1">
                                      <a:latin typeface="Cambria Math"/>
                                    </a:rPr>
                                    <m:t>𝑧</m:t>
                                  </m:r>
                                  <m:r>
                                    <a:rPr lang="en-US" sz="2000" i="1">
                                      <a:latin typeface="Cambria Math"/>
                                    </a:rPr>
                                    <m:t>11</m:t>
                                  </m:r>
                                </m:e>
                                <m:sub>
                                  <m:r>
                                    <a:rPr lang="en-US" sz="2000" i="1">
                                      <a:latin typeface="Cambria Math"/>
                                    </a:rPr>
                                    <m:t>𝑏𝑎</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𝑧</m:t>
                                        </m:r>
                                        <m:r>
                                          <a:rPr lang="en-US" sz="2000" i="1">
                                            <a:latin typeface="Cambria Math"/>
                                          </a:rPr>
                                          <m:t>11</m:t>
                                        </m:r>
                                      </m:e>
                                      <m:sub>
                                        <m:r>
                                          <a:rPr lang="en-US" sz="2000" i="1">
                                            <a:latin typeface="Cambria Math"/>
                                          </a:rPr>
                                          <m:t>𝑐𝑎</m:t>
                                        </m:r>
                                      </m:sub>
                                    </m:sSub>
                                  </m:e>
                                </m:mr>
                                <m:mr>
                                  <m:e>
                                    <m:sSub>
                                      <m:sSubPr>
                                        <m:ctrlPr>
                                          <a:rPr lang="en-US" sz="2000" i="1">
                                            <a:latin typeface="Cambria Math"/>
                                          </a:rPr>
                                        </m:ctrlPr>
                                      </m:sSubPr>
                                      <m:e>
                                        <m:r>
                                          <a:rPr lang="en-US" sz="2000" i="1">
                                            <a:latin typeface="Cambria Math"/>
                                          </a:rPr>
                                          <m:t>𝑧</m:t>
                                        </m:r>
                                        <m:r>
                                          <a:rPr lang="en-US" sz="2000" i="1">
                                            <a:latin typeface="Cambria Math"/>
                                          </a:rPr>
                                          <m:t>21</m:t>
                                        </m:r>
                                      </m:e>
                                      <m:sub>
                                        <m:r>
                                          <a:rPr lang="en-US" sz="2000" i="1">
                                            <a:latin typeface="Cambria Math"/>
                                          </a:rPr>
                                          <m:t>𝑎𝑎</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𝑧</m:t>
                                              </m:r>
                                              <m:r>
                                                <a:rPr lang="en-US" sz="2000" i="1">
                                                  <a:latin typeface="Cambria Math"/>
                                                </a:rPr>
                                                <m:t>21</m:t>
                                              </m:r>
                                            </m:e>
                                            <m:sub>
                                              <m:r>
                                                <a:rPr lang="en-US" sz="2000" i="1">
                                                  <a:latin typeface="Cambria Math"/>
                                                </a:rPr>
                                                <m:t>𝑏𝑎</m:t>
                                              </m:r>
                                            </m:sub>
                                          </m:sSub>
                                        </m:e>
                                      </m:mr>
                                      <m:mr>
                                        <m:e>
                                          <m:sSub>
                                            <m:sSubPr>
                                              <m:ctrlPr>
                                                <a:rPr lang="en-US" sz="2000" i="1">
                                                  <a:latin typeface="Cambria Math"/>
                                                </a:rPr>
                                              </m:ctrlPr>
                                            </m:sSubPr>
                                            <m:e>
                                              <m:r>
                                                <a:rPr lang="en-US" sz="2000" i="1">
                                                  <a:latin typeface="Cambria Math"/>
                                                </a:rPr>
                                                <m:t>𝑧</m:t>
                                              </m:r>
                                              <m:r>
                                                <a:rPr lang="en-US" sz="2000" i="1">
                                                  <a:latin typeface="Cambria Math"/>
                                                </a:rPr>
                                                <m:t>21</m:t>
                                              </m:r>
                                            </m:e>
                                            <m:sub>
                                              <m:r>
                                                <a:rPr lang="en-US" sz="2000" i="1">
                                                  <a:latin typeface="Cambria Math"/>
                                                </a:rPr>
                                                <m:t>𝑐𝑎</m:t>
                                              </m:r>
                                            </m:sub>
                                          </m:sSub>
                                        </m:e>
                                      </m:mr>
                                    </m:m>
                                  </m:e>
                                </m:mr>
                              </m:m>
                            </m:e>
                          </m:mr>
                        </m:m>
                        <m:r>
                          <a:rPr lang="en-US" sz="2000" i="1">
                            <a:latin typeface="Cambria Math"/>
                          </a:rPr>
                          <m:t>    </m:t>
                        </m:r>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𝑧</m:t>
                                  </m:r>
                                  <m:r>
                                    <a:rPr lang="en-US" sz="2000" i="1">
                                      <a:latin typeface="Cambria Math"/>
                                    </a:rPr>
                                    <m:t>11</m:t>
                                  </m:r>
                                </m:e>
                                <m:sub>
                                  <m:r>
                                    <a:rPr lang="en-US" sz="2000" i="1">
                                      <a:latin typeface="Cambria Math"/>
                                    </a:rPr>
                                    <m:t>𝑎𝑏</m:t>
                                  </m:r>
                                </m:sub>
                              </m:sSub>
                            </m:e>
                          </m:mr>
                          <m:mr>
                            <m:e>
                              <m:sSub>
                                <m:sSubPr>
                                  <m:ctrlPr>
                                    <a:rPr lang="en-US" sz="2000" i="1">
                                      <a:latin typeface="Cambria Math"/>
                                    </a:rPr>
                                  </m:ctrlPr>
                                </m:sSubPr>
                                <m:e>
                                  <m:r>
                                    <a:rPr lang="en-US" sz="2000" i="1">
                                      <a:latin typeface="Cambria Math"/>
                                    </a:rPr>
                                    <m:t>𝑧</m:t>
                                  </m:r>
                                  <m:r>
                                    <a:rPr lang="en-US" sz="2000" i="1">
                                      <a:latin typeface="Cambria Math"/>
                                    </a:rPr>
                                    <m:t>11</m:t>
                                  </m:r>
                                </m:e>
                                <m:sub>
                                  <m:r>
                                    <a:rPr lang="en-US" sz="2000" i="1">
                                      <a:latin typeface="Cambria Math"/>
                                    </a:rPr>
                                    <m:t>𝑏𝑎</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𝑧</m:t>
                                        </m:r>
                                        <m:r>
                                          <a:rPr lang="en-US" sz="2000" i="1">
                                            <a:latin typeface="Cambria Math"/>
                                          </a:rPr>
                                          <m:t>11</m:t>
                                        </m:r>
                                      </m:e>
                                      <m:sub>
                                        <m:r>
                                          <a:rPr lang="en-US" sz="2000" i="1">
                                            <a:latin typeface="Cambria Math"/>
                                          </a:rPr>
                                          <m:t>𝑐𝑎</m:t>
                                        </m:r>
                                      </m:sub>
                                    </m:sSub>
                                  </m:e>
                                </m:mr>
                                <m:mr>
                                  <m:e>
                                    <m:sSub>
                                      <m:sSubPr>
                                        <m:ctrlPr>
                                          <a:rPr lang="en-US" sz="2000" i="1">
                                            <a:latin typeface="Cambria Math"/>
                                          </a:rPr>
                                        </m:ctrlPr>
                                      </m:sSubPr>
                                      <m:e>
                                        <m:r>
                                          <a:rPr lang="en-US" sz="2000" i="1">
                                            <a:latin typeface="Cambria Math"/>
                                          </a:rPr>
                                          <m:t>𝑧</m:t>
                                        </m:r>
                                        <m:r>
                                          <a:rPr lang="en-US" sz="2000" i="1">
                                            <a:latin typeface="Cambria Math"/>
                                          </a:rPr>
                                          <m:t>21</m:t>
                                        </m:r>
                                      </m:e>
                                      <m:sub>
                                        <m:r>
                                          <a:rPr lang="en-US" sz="2000" i="1">
                                            <a:latin typeface="Cambria Math"/>
                                          </a:rPr>
                                          <m:t>𝑎𝑏</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𝑧</m:t>
                                              </m:r>
                                              <m:r>
                                                <a:rPr lang="en-US" sz="2000" i="1">
                                                  <a:latin typeface="Cambria Math"/>
                                                </a:rPr>
                                                <m:t>21</m:t>
                                              </m:r>
                                            </m:e>
                                            <m:sub>
                                              <m:r>
                                                <a:rPr lang="en-US" sz="2000" i="1">
                                                  <a:latin typeface="Cambria Math"/>
                                                </a:rPr>
                                                <m:t>𝑏𝑏</m:t>
                                              </m:r>
                                            </m:sub>
                                          </m:sSub>
                                        </m:e>
                                      </m:mr>
                                      <m:mr>
                                        <m:e>
                                          <m:sSub>
                                            <m:sSubPr>
                                              <m:ctrlPr>
                                                <a:rPr lang="en-US" sz="2000" i="1">
                                                  <a:latin typeface="Cambria Math"/>
                                                </a:rPr>
                                              </m:ctrlPr>
                                            </m:sSubPr>
                                            <m:e>
                                              <m:r>
                                                <a:rPr lang="en-US" sz="2000" i="1">
                                                  <a:latin typeface="Cambria Math"/>
                                                </a:rPr>
                                                <m:t>𝑧</m:t>
                                              </m:r>
                                              <m:r>
                                                <a:rPr lang="en-US" sz="2000" i="1">
                                                  <a:latin typeface="Cambria Math"/>
                                                </a:rPr>
                                                <m:t>21</m:t>
                                              </m:r>
                                            </m:e>
                                            <m:sub>
                                              <m:r>
                                                <a:rPr lang="en-US" sz="2000" i="1">
                                                  <a:latin typeface="Cambria Math"/>
                                                </a:rPr>
                                                <m:t>𝑐𝑏</m:t>
                                              </m:r>
                                            </m:sub>
                                          </m:sSub>
                                        </m:e>
                                      </m:mr>
                                    </m:m>
                                  </m:e>
                                </m:mr>
                              </m:m>
                            </m:e>
                          </m:mr>
                        </m:m>
                        <m:r>
                          <a:rPr lang="en-US" sz="2000" i="1">
                            <a:latin typeface="Cambria Math"/>
                          </a:rPr>
                          <m:t>    </m:t>
                        </m:r>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𝑧</m:t>
                                  </m:r>
                                  <m:r>
                                    <a:rPr lang="en-US" sz="2000" i="1">
                                      <a:latin typeface="Cambria Math"/>
                                    </a:rPr>
                                    <m:t>11</m:t>
                                  </m:r>
                                </m:e>
                                <m:sub>
                                  <m:r>
                                    <a:rPr lang="en-US" sz="2000" i="1">
                                      <a:latin typeface="Cambria Math"/>
                                    </a:rPr>
                                    <m:t>𝑎𝑐</m:t>
                                  </m:r>
                                </m:sub>
                              </m:sSub>
                            </m:e>
                          </m:mr>
                          <m:mr>
                            <m:e>
                              <m:sSub>
                                <m:sSubPr>
                                  <m:ctrlPr>
                                    <a:rPr lang="en-US" sz="2000" i="1">
                                      <a:latin typeface="Cambria Math"/>
                                    </a:rPr>
                                  </m:ctrlPr>
                                </m:sSubPr>
                                <m:e>
                                  <m:r>
                                    <a:rPr lang="en-US" sz="2000" i="1">
                                      <a:latin typeface="Cambria Math"/>
                                    </a:rPr>
                                    <m:t>𝑧</m:t>
                                  </m:r>
                                  <m:r>
                                    <a:rPr lang="en-US" sz="2000" i="1">
                                      <a:latin typeface="Cambria Math"/>
                                    </a:rPr>
                                    <m:t>11</m:t>
                                  </m:r>
                                </m:e>
                                <m:sub>
                                  <m:r>
                                    <a:rPr lang="en-US" sz="2000" i="1">
                                      <a:latin typeface="Cambria Math"/>
                                    </a:rPr>
                                    <m:t>𝑏𝑎</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𝑧</m:t>
                                        </m:r>
                                        <m:r>
                                          <a:rPr lang="en-US" sz="2000" i="1">
                                            <a:latin typeface="Cambria Math"/>
                                          </a:rPr>
                                          <m:t>11</m:t>
                                        </m:r>
                                      </m:e>
                                      <m:sub>
                                        <m:r>
                                          <a:rPr lang="en-US" sz="2000" i="1">
                                            <a:latin typeface="Cambria Math"/>
                                          </a:rPr>
                                          <m:t>𝑐𝑐</m:t>
                                        </m:r>
                                      </m:sub>
                                    </m:sSub>
                                  </m:e>
                                </m:mr>
                                <m:mr>
                                  <m:e>
                                    <m:sSub>
                                      <m:sSubPr>
                                        <m:ctrlPr>
                                          <a:rPr lang="en-US" sz="2000" i="1">
                                            <a:latin typeface="Cambria Math"/>
                                          </a:rPr>
                                        </m:ctrlPr>
                                      </m:sSubPr>
                                      <m:e>
                                        <m:r>
                                          <a:rPr lang="en-US" sz="2000" i="1">
                                            <a:latin typeface="Cambria Math"/>
                                          </a:rPr>
                                          <m:t>𝑧</m:t>
                                        </m:r>
                                        <m:r>
                                          <a:rPr lang="en-US" sz="2000" i="1">
                                            <a:latin typeface="Cambria Math"/>
                                          </a:rPr>
                                          <m:t>21</m:t>
                                        </m:r>
                                      </m:e>
                                      <m:sub>
                                        <m:r>
                                          <a:rPr lang="en-US" sz="2000" i="1">
                                            <a:latin typeface="Cambria Math"/>
                                          </a:rPr>
                                          <m:t>𝑎𝑐</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𝑧</m:t>
                                              </m:r>
                                              <m:r>
                                                <a:rPr lang="en-US" sz="2000" i="1">
                                                  <a:latin typeface="Cambria Math"/>
                                                </a:rPr>
                                                <m:t>21</m:t>
                                              </m:r>
                                            </m:e>
                                            <m:sub>
                                              <m:r>
                                                <a:rPr lang="en-US" sz="2000" i="1">
                                                  <a:latin typeface="Cambria Math"/>
                                                </a:rPr>
                                                <m:t>𝑏𝑐</m:t>
                                              </m:r>
                                            </m:sub>
                                          </m:sSub>
                                        </m:e>
                                      </m:mr>
                                      <m:mr>
                                        <m:e>
                                          <m:sSub>
                                            <m:sSubPr>
                                              <m:ctrlPr>
                                                <a:rPr lang="en-US" sz="2000" i="1">
                                                  <a:latin typeface="Cambria Math"/>
                                                </a:rPr>
                                              </m:ctrlPr>
                                            </m:sSubPr>
                                            <m:e>
                                              <m:r>
                                                <a:rPr lang="en-US" sz="2000" i="1">
                                                  <a:latin typeface="Cambria Math"/>
                                                </a:rPr>
                                                <m:t>𝑧</m:t>
                                              </m:r>
                                              <m:r>
                                                <a:rPr lang="en-US" sz="2000" i="1">
                                                  <a:latin typeface="Cambria Math"/>
                                                </a:rPr>
                                                <m:t>21</m:t>
                                              </m:r>
                                            </m:e>
                                            <m:sub>
                                              <m:r>
                                                <a:rPr lang="en-US" sz="2000" i="1">
                                                  <a:latin typeface="Cambria Math"/>
                                                </a:rPr>
                                                <m:t>𝑐𝑐</m:t>
                                              </m:r>
                                            </m:sub>
                                          </m:sSub>
                                        </m:e>
                                      </m:mr>
                                    </m:m>
                                  </m:e>
                                </m:mr>
                              </m:m>
                            </m:e>
                          </m:mr>
                        </m:m>
                        <m:r>
                          <a:rPr lang="en-US" sz="2000" i="1">
                            <a:latin typeface="Cambria Math"/>
                          </a:rPr>
                          <m:t>    </m:t>
                        </m:r>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𝑧</m:t>
                                  </m:r>
                                  <m:r>
                                    <a:rPr lang="en-US" sz="2000" i="1">
                                      <a:latin typeface="Cambria Math"/>
                                    </a:rPr>
                                    <m:t>12</m:t>
                                  </m:r>
                                </m:e>
                                <m:sub>
                                  <m:r>
                                    <a:rPr lang="en-US" sz="2000" i="1">
                                      <a:latin typeface="Cambria Math"/>
                                    </a:rPr>
                                    <m:t>𝑎𝑎</m:t>
                                  </m:r>
                                </m:sub>
                              </m:sSub>
                            </m:e>
                          </m:mr>
                          <m:mr>
                            <m:e>
                              <m:sSub>
                                <m:sSubPr>
                                  <m:ctrlPr>
                                    <a:rPr lang="en-US" sz="2000" i="1">
                                      <a:latin typeface="Cambria Math"/>
                                    </a:rPr>
                                  </m:ctrlPr>
                                </m:sSubPr>
                                <m:e>
                                  <m:r>
                                    <a:rPr lang="en-US" sz="2000" i="1">
                                      <a:latin typeface="Cambria Math"/>
                                    </a:rPr>
                                    <m:t>𝑧</m:t>
                                  </m:r>
                                  <m:r>
                                    <a:rPr lang="en-US" sz="2000" i="1">
                                      <a:latin typeface="Cambria Math"/>
                                    </a:rPr>
                                    <m:t>12</m:t>
                                  </m:r>
                                </m:e>
                                <m:sub>
                                  <m:r>
                                    <a:rPr lang="en-US" sz="2000" i="1">
                                      <a:latin typeface="Cambria Math"/>
                                    </a:rPr>
                                    <m:t>𝑏𝑎</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𝑧</m:t>
                                        </m:r>
                                        <m:r>
                                          <a:rPr lang="en-US" sz="2000" i="1">
                                            <a:latin typeface="Cambria Math"/>
                                          </a:rPr>
                                          <m:t>12</m:t>
                                        </m:r>
                                      </m:e>
                                      <m:sub>
                                        <m:r>
                                          <a:rPr lang="en-US" sz="2000" i="1">
                                            <a:latin typeface="Cambria Math"/>
                                          </a:rPr>
                                          <m:t>𝑐𝑎</m:t>
                                        </m:r>
                                      </m:sub>
                                    </m:sSub>
                                  </m:e>
                                </m:mr>
                                <m:mr>
                                  <m:e>
                                    <m:sSub>
                                      <m:sSubPr>
                                        <m:ctrlPr>
                                          <a:rPr lang="en-US" sz="2000" i="1">
                                            <a:latin typeface="Cambria Math"/>
                                          </a:rPr>
                                        </m:ctrlPr>
                                      </m:sSubPr>
                                      <m:e>
                                        <m:r>
                                          <a:rPr lang="en-US" sz="2000" i="1">
                                            <a:latin typeface="Cambria Math"/>
                                          </a:rPr>
                                          <m:t>𝑧</m:t>
                                        </m:r>
                                        <m:r>
                                          <a:rPr lang="en-US" sz="2000" i="1">
                                            <a:latin typeface="Cambria Math"/>
                                          </a:rPr>
                                          <m:t>22</m:t>
                                        </m:r>
                                      </m:e>
                                      <m:sub>
                                        <m:r>
                                          <a:rPr lang="en-US" sz="2000" i="1">
                                            <a:latin typeface="Cambria Math"/>
                                          </a:rPr>
                                          <m:t>𝑎𝑎</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𝑧</m:t>
                                              </m:r>
                                              <m:r>
                                                <a:rPr lang="en-US" sz="2000" i="1">
                                                  <a:latin typeface="Cambria Math"/>
                                                </a:rPr>
                                                <m:t>22</m:t>
                                              </m:r>
                                            </m:e>
                                            <m:sub>
                                              <m:r>
                                                <a:rPr lang="en-US" sz="2000" i="1">
                                                  <a:latin typeface="Cambria Math"/>
                                                </a:rPr>
                                                <m:t>𝑏𝑎</m:t>
                                              </m:r>
                                            </m:sub>
                                          </m:sSub>
                                        </m:e>
                                      </m:mr>
                                      <m:mr>
                                        <m:e>
                                          <m:sSub>
                                            <m:sSubPr>
                                              <m:ctrlPr>
                                                <a:rPr lang="en-US" sz="2000" i="1">
                                                  <a:latin typeface="Cambria Math"/>
                                                </a:rPr>
                                              </m:ctrlPr>
                                            </m:sSubPr>
                                            <m:e>
                                              <m:r>
                                                <a:rPr lang="en-US" sz="2000" i="1">
                                                  <a:latin typeface="Cambria Math"/>
                                                </a:rPr>
                                                <m:t>𝑧</m:t>
                                              </m:r>
                                              <m:r>
                                                <a:rPr lang="en-US" sz="2000" i="1">
                                                  <a:latin typeface="Cambria Math"/>
                                                </a:rPr>
                                                <m:t>22</m:t>
                                              </m:r>
                                            </m:e>
                                            <m:sub>
                                              <m:r>
                                                <a:rPr lang="en-US" sz="2000" i="1">
                                                  <a:latin typeface="Cambria Math"/>
                                                </a:rPr>
                                                <m:t>𝑐𝑎</m:t>
                                              </m:r>
                                            </m:sub>
                                          </m:sSub>
                                        </m:e>
                                      </m:mr>
                                    </m:m>
                                  </m:e>
                                </m:mr>
                              </m:m>
                            </m:e>
                          </m:mr>
                        </m:m>
                        <m:r>
                          <a:rPr lang="en-US" sz="2000" i="1">
                            <a:latin typeface="Cambria Math"/>
                          </a:rPr>
                          <m:t>    </m:t>
                        </m:r>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𝑧</m:t>
                                  </m:r>
                                  <m:r>
                                    <a:rPr lang="en-US" sz="2000" i="1">
                                      <a:latin typeface="Cambria Math"/>
                                    </a:rPr>
                                    <m:t>12</m:t>
                                  </m:r>
                                </m:e>
                                <m:sub>
                                  <m:r>
                                    <a:rPr lang="en-US" sz="2000" i="1">
                                      <a:latin typeface="Cambria Math"/>
                                    </a:rPr>
                                    <m:t>𝑎𝑏</m:t>
                                  </m:r>
                                </m:sub>
                              </m:sSub>
                            </m:e>
                          </m:mr>
                          <m:mr>
                            <m:e>
                              <m:sSub>
                                <m:sSubPr>
                                  <m:ctrlPr>
                                    <a:rPr lang="en-US" sz="2000" i="1">
                                      <a:latin typeface="Cambria Math"/>
                                    </a:rPr>
                                  </m:ctrlPr>
                                </m:sSubPr>
                                <m:e>
                                  <m:r>
                                    <a:rPr lang="en-US" sz="2000" i="1">
                                      <a:latin typeface="Cambria Math"/>
                                    </a:rPr>
                                    <m:t>𝑧</m:t>
                                  </m:r>
                                  <m:r>
                                    <a:rPr lang="en-US" sz="2000" i="1">
                                      <a:latin typeface="Cambria Math"/>
                                    </a:rPr>
                                    <m:t>12</m:t>
                                  </m:r>
                                </m:e>
                                <m:sub>
                                  <m:r>
                                    <a:rPr lang="en-US" sz="2000" i="1">
                                      <a:latin typeface="Cambria Math"/>
                                    </a:rPr>
                                    <m:t>𝑏𝑏</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𝑧</m:t>
                                        </m:r>
                                        <m:r>
                                          <a:rPr lang="en-US" sz="2000" i="1">
                                            <a:latin typeface="Cambria Math"/>
                                          </a:rPr>
                                          <m:t>12</m:t>
                                        </m:r>
                                      </m:e>
                                      <m:sub>
                                        <m:r>
                                          <a:rPr lang="en-US" sz="2000" i="1">
                                            <a:latin typeface="Cambria Math"/>
                                          </a:rPr>
                                          <m:t>𝑐𝑏</m:t>
                                        </m:r>
                                      </m:sub>
                                    </m:sSub>
                                  </m:e>
                                </m:mr>
                                <m:mr>
                                  <m:e>
                                    <m:sSub>
                                      <m:sSubPr>
                                        <m:ctrlPr>
                                          <a:rPr lang="en-US" sz="2000" i="1">
                                            <a:latin typeface="Cambria Math"/>
                                          </a:rPr>
                                        </m:ctrlPr>
                                      </m:sSubPr>
                                      <m:e>
                                        <m:r>
                                          <a:rPr lang="en-US" sz="2000" i="1">
                                            <a:latin typeface="Cambria Math"/>
                                          </a:rPr>
                                          <m:t>𝑧</m:t>
                                        </m:r>
                                        <m:r>
                                          <a:rPr lang="en-US" sz="2000" i="1">
                                            <a:latin typeface="Cambria Math"/>
                                          </a:rPr>
                                          <m:t>22</m:t>
                                        </m:r>
                                      </m:e>
                                      <m:sub>
                                        <m:r>
                                          <a:rPr lang="en-US" sz="2000" i="1">
                                            <a:latin typeface="Cambria Math"/>
                                          </a:rPr>
                                          <m:t>𝑎𝑏</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𝑧</m:t>
                                              </m:r>
                                              <m:r>
                                                <a:rPr lang="en-US" sz="2000" i="1">
                                                  <a:latin typeface="Cambria Math"/>
                                                </a:rPr>
                                                <m:t>22</m:t>
                                              </m:r>
                                            </m:e>
                                            <m:sub>
                                              <m:r>
                                                <a:rPr lang="en-US" sz="2000" i="1">
                                                  <a:latin typeface="Cambria Math"/>
                                                </a:rPr>
                                                <m:t>𝑏𝑏</m:t>
                                              </m:r>
                                            </m:sub>
                                          </m:sSub>
                                        </m:e>
                                      </m:mr>
                                      <m:mr>
                                        <m:e>
                                          <m:sSub>
                                            <m:sSubPr>
                                              <m:ctrlPr>
                                                <a:rPr lang="en-US" sz="2000" i="1">
                                                  <a:latin typeface="Cambria Math"/>
                                                </a:rPr>
                                              </m:ctrlPr>
                                            </m:sSubPr>
                                            <m:e>
                                              <m:r>
                                                <a:rPr lang="en-US" sz="2000" i="1">
                                                  <a:latin typeface="Cambria Math"/>
                                                </a:rPr>
                                                <m:t>𝑧</m:t>
                                              </m:r>
                                              <m:r>
                                                <a:rPr lang="en-US" sz="2000" i="1">
                                                  <a:latin typeface="Cambria Math"/>
                                                </a:rPr>
                                                <m:t>22</m:t>
                                              </m:r>
                                            </m:e>
                                            <m:sub>
                                              <m:r>
                                                <a:rPr lang="en-US" sz="2000" i="1">
                                                  <a:latin typeface="Cambria Math"/>
                                                </a:rPr>
                                                <m:t>𝑐𝑏</m:t>
                                              </m:r>
                                            </m:sub>
                                          </m:sSub>
                                        </m:e>
                                      </m:mr>
                                    </m:m>
                                  </m:e>
                                </m:mr>
                              </m:m>
                            </m:e>
                          </m:mr>
                        </m:m>
                        <m:r>
                          <a:rPr lang="en-US" sz="2000" i="1">
                            <a:latin typeface="Cambria Math"/>
                          </a:rPr>
                          <m:t>    </m:t>
                        </m:r>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𝑧</m:t>
                                  </m:r>
                                  <m:r>
                                    <a:rPr lang="en-US" sz="2000" i="1">
                                      <a:latin typeface="Cambria Math"/>
                                    </a:rPr>
                                    <m:t>12</m:t>
                                  </m:r>
                                </m:e>
                                <m:sub>
                                  <m:r>
                                    <a:rPr lang="en-US" sz="2000" i="1">
                                      <a:latin typeface="Cambria Math"/>
                                    </a:rPr>
                                    <m:t>𝑎𝑐</m:t>
                                  </m:r>
                                </m:sub>
                              </m:sSub>
                            </m:e>
                          </m:mr>
                          <m:mr>
                            <m:e>
                              <m:sSub>
                                <m:sSubPr>
                                  <m:ctrlPr>
                                    <a:rPr lang="en-US" sz="2000" i="1">
                                      <a:latin typeface="Cambria Math"/>
                                    </a:rPr>
                                  </m:ctrlPr>
                                </m:sSubPr>
                                <m:e>
                                  <m:r>
                                    <a:rPr lang="en-US" sz="2000" i="1">
                                      <a:latin typeface="Cambria Math"/>
                                    </a:rPr>
                                    <m:t>𝑧</m:t>
                                  </m:r>
                                  <m:r>
                                    <a:rPr lang="en-US" sz="2000" i="1">
                                      <a:latin typeface="Cambria Math"/>
                                    </a:rPr>
                                    <m:t>12</m:t>
                                  </m:r>
                                </m:e>
                                <m:sub>
                                  <m:r>
                                    <a:rPr lang="en-US" sz="2000" i="1">
                                      <a:latin typeface="Cambria Math"/>
                                    </a:rPr>
                                    <m:t>𝑏𝑐</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𝑧</m:t>
                                        </m:r>
                                        <m:r>
                                          <a:rPr lang="en-US" sz="2000" i="1">
                                            <a:latin typeface="Cambria Math"/>
                                          </a:rPr>
                                          <m:t>12</m:t>
                                        </m:r>
                                      </m:e>
                                      <m:sub>
                                        <m:r>
                                          <a:rPr lang="en-US" sz="2000" i="1">
                                            <a:latin typeface="Cambria Math"/>
                                          </a:rPr>
                                          <m:t>𝑐𝑐</m:t>
                                        </m:r>
                                      </m:sub>
                                    </m:sSub>
                                  </m:e>
                                </m:mr>
                                <m:mr>
                                  <m:e>
                                    <m:sSub>
                                      <m:sSubPr>
                                        <m:ctrlPr>
                                          <a:rPr lang="en-US" sz="2000" i="1">
                                            <a:latin typeface="Cambria Math"/>
                                          </a:rPr>
                                        </m:ctrlPr>
                                      </m:sSubPr>
                                      <m:e>
                                        <m:r>
                                          <a:rPr lang="en-US" sz="2000" i="1">
                                            <a:latin typeface="Cambria Math"/>
                                          </a:rPr>
                                          <m:t>𝑧</m:t>
                                        </m:r>
                                        <m:r>
                                          <a:rPr lang="en-US" sz="2000" i="1">
                                            <a:latin typeface="Cambria Math"/>
                                          </a:rPr>
                                          <m:t>22</m:t>
                                        </m:r>
                                      </m:e>
                                      <m:sub>
                                        <m:r>
                                          <a:rPr lang="en-US" sz="2000" i="1">
                                            <a:latin typeface="Cambria Math"/>
                                          </a:rPr>
                                          <m:t>𝑎𝑐</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𝑧</m:t>
                                              </m:r>
                                              <m:r>
                                                <a:rPr lang="en-US" sz="2000" i="1">
                                                  <a:latin typeface="Cambria Math"/>
                                                </a:rPr>
                                                <m:t>22</m:t>
                                              </m:r>
                                            </m:e>
                                            <m:sub>
                                              <m:r>
                                                <a:rPr lang="en-US" sz="2000" i="1">
                                                  <a:latin typeface="Cambria Math"/>
                                                </a:rPr>
                                                <m:t>𝑏𝑐</m:t>
                                              </m:r>
                                            </m:sub>
                                          </m:sSub>
                                        </m:e>
                                      </m:mr>
                                      <m:mr>
                                        <m:e>
                                          <m:sSub>
                                            <m:sSubPr>
                                              <m:ctrlPr>
                                                <a:rPr lang="en-US" sz="2000" i="1">
                                                  <a:latin typeface="Cambria Math"/>
                                                </a:rPr>
                                              </m:ctrlPr>
                                            </m:sSubPr>
                                            <m:e>
                                              <m:r>
                                                <a:rPr lang="en-US" sz="2000" i="1">
                                                  <a:latin typeface="Cambria Math"/>
                                                </a:rPr>
                                                <m:t>𝑧</m:t>
                                              </m:r>
                                              <m:r>
                                                <a:rPr lang="en-US" sz="2000" i="1">
                                                  <a:latin typeface="Cambria Math"/>
                                                </a:rPr>
                                                <m:t>22</m:t>
                                              </m:r>
                                            </m:e>
                                            <m:sub>
                                              <m:r>
                                                <a:rPr lang="en-US" sz="2000" i="1">
                                                  <a:latin typeface="Cambria Math"/>
                                                </a:rPr>
                                                <m:t>𝑐𝑐</m:t>
                                              </m:r>
                                            </m:sub>
                                          </m:sSub>
                                        </m:e>
                                      </m:mr>
                                    </m:m>
                                  </m:e>
                                </m:mr>
                              </m:m>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r>
                                    <a:rPr lang="en-US" sz="2000" i="1">
                                      <a:latin typeface="Cambria Math"/>
                                    </a:rPr>
                                    <m:t>1</m:t>
                                  </m:r>
                                </m:e>
                                <m:sub>
                                  <m:r>
                                    <a:rPr lang="en-US" sz="2000" i="1">
                                      <a:latin typeface="Cambria Math"/>
                                    </a:rPr>
                                    <m:t>𝑎</m:t>
                                  </m:r>
                                </m:sub>
                              </m:sSub>
                            </m:e>
                          </m:mr>
                          <m:mr>
                            <m:e>
                              <m:sSub>
                                <m:sSubPr>
                                  <m:ctrlPr>
                                    <a:rPr lang="en-US" sz="2000" i="1">
                                      <a:latin typeface="Cambria Math"/>
                                    </a:rPr>
                                  </m:ctrlPr>
                                </m:sSubPr>
                                <m:e>
                                  <m:r>
                                    <a:rPr lang="en-US" sz="2000" i="1">
                                      <a:latin typeface="Cambria Math"/>
                                    </a:rPr>
                                    <m:t>𝐼</m:t>
                                  </m:r>
                                  <m:r>
                                    <a:rPr lang="en-US" sz="2000" i="1">
                                      <a:latin typeface="Cambria Math"/>
                                    </a:rPr>
                                    <m:t>1</m:t>
                                  </m:r>
                                </m:e>
                                <m:sub>
                                  <m:r>
                                    <a:rPr lang="en-US" sz="2000" i="1">
                                      <a:latin typeface="Cambria Math"/>
                                    </a:rPr>
                                    <m:t>𝑏</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r>
                                          <a:rPr lang="en-US" sz="2000" i="1">
                                            <a:latin typeface="Cambria Math"/>
                                          </a:rPr>
                                          <m:t>1</m:t>
                                        </m:r>
                                      </m:e>
                                      <m:sub>
                                        <m:r>
                                          <a:rPr lang="en-US" sz="2000" i="1">
                                            <a:latin typeface="Cambria Math"/>
                                          </a:rPr>
                                          <m:t>𝑐</m:t>
                                        </m:r>
                                      </m:sub>
                                    </m:sSub>
                                  </m:e>
                                </m:mr>
                                <m:mr>
                                  <m:e>
                                    <m:sSub>
                                      <m:sSubPr>
                                        <m:ctrlPr>
                                          <a:rPr lang="en-US" sz="2000" i="1">
                                            <a:latin typeface="Cambria Math"/>
                                          </a:rPr>
                                        </m:ctrlPr>
                                      </m:sSubPr>
                                      <m:e>
                                        <m:r>
                                          <a:rPr lang="en-US" sz="2000" i="1">
                                            <a:latin typeface="Cambria Math"/>
                                          </a:rPr>
                                          <m:t>𝐼</m:t>
                                        </m:r>
                                        <m:r>
                                          <a:rPr lang="en-US" sz="2000" i="1">
                                            <a:latin typeface="Cambria Math"/>
                                          </a:rPr>
                                          <m:t>2</m:t>
                                        </m:r>
                                      </m:e>
                                      <m:sub>
                                        <m:r>
                                          <a:rPr lang="en-US" sz="2000" i="1">
                                            <a:latin typeface="Cambria Math"/>
                                          </a:rPr>
                                          <m:t>𝑎</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r>
                                                <a:rPr lang="en-US" sz="2000" i="1">
                                                  <a:latin typeface="Cambria Math"/>
                                                </a:rPr>
                                                <m:t>2</m:t>
                                              </m:r>
                                            </m:e>
                                            <m:sub>
                                              <m:r>
                                                <a:rPr lang="en-US" sz="2000" i="1">
                                                  <a:latin typeface="Cambria Math"/>
                                                </a:rPr>
                                                <m:t>𝑏</m:t>
                                              </m:r>
                                            </m:sub>
                                          </m:sSub>
                                        </m:e>
                                      </m:mr>
                                      <m:mr>
                                        <m:e>
                                          <m:sSub>
                                            <m:sSubPr>
                                              <m:ctrlPr>
                                                <a:rPr lang="en-US" sz="2000" i="1">
                                                  <a:latin typeface="Cambria Math"/>
                                                </a:rPr>
                                              </m:ctrlPr>
                                            </m:sSubPr>
                                            <m:e>
                                              <m:r>
                                                <a:rPr lang="en-US" sz="2000" i="1">
                                                  <a:latin typeface="Cambria Math"/>
                                                </a:rPr>
                                                <m:t>𝐼</m:t>
                                              </m:r>
                                              <m:r>
                                                <a:rPr lang="en-US" sz="2000" i="1">
                                                  <a:latin typeface="Cambria Math"/>
                                                </a:rPr>
                                                <m:t>2</m:t>
                                              </m:r>
                                            </m:e>
                                            <m:sub>
                                              <m:r>
                                                <a:rPr lang="en-US" sz="2000" i="1">
                                                  <a:latin typeface="Cambria Math"/>
                                                </a:rPr>
                                                <m:t>𝑐</m:t>
                                              </m:r>
                                            </m:sub>
                                          </m:sSub>
                                        </m:e>
                                      </m:mr>
                                    </m:m>
                                  </m:e>
                                </m:mr>
                              </m:m>
                            </m:e>
                          </m:mr>
                        </m:m>
                      </m:e>
                    </m:d>
                  </m:oMath>
                </a14:m>
                <a:r>
                  <a:rPr lang="en-US" sz="2000" dirty="0" smtClean="0"/>
                  <a:t>	</a:t>
                </a:r>
                <a:r>
                  <a:rPr lang="en-US" sz="2000" dirty="0"/>
                  <a:t> </a:t>
                </a:r>
                <a:r>
                  <a:rPr lang="en-US" sz="2000" dirty="0" smtClean="0"/>
                  <a:t>     </a:t>
                </a:r>
                <a:r>
                  <a:rPr lang="en-US" sz="2000" dirty="0" smtClean="0">
                    <a:latin typeface="Times New Roman" pitchFamily="18" charset="0"/>
                    <a:cs typeface="Times New Roman" pitchFamily="18" charset="0"/>
                  </a:rPr>
                  <a:t>(</a:t>
                </a:r>
                <a:r>
                  <a:rPr lang="en-US" sz="2000" dirty="0" smtClean="0">
                    <a:latin typeface="Times New Roman" pitchFamily="18" charset="0"/>
                    <a:cs typeface="Times New Roman" pitchFamily="18" charset="0"/>
                  </a:rPr>
                  <a:t>62)</a:t>
                </a:r>
                <a:endParaRPr lang="en-US" sz="2000" dirty="0">
                  <a:latin typeface="Times New Roman" pitchFamily="18" charset="0"/>
                  <a:cs typeface="Times New Roman" pitchFamily="18" charset="0"/>
                </a:endParaRPr>
              </a:p>
              <a:p>
                <a:pPr marL="342900" lvl="2" indent="-342900">
                  <a:buFont typeface="Arial" pitchFamily="34" charset="0"/>
                  <a:buChar char="•"/>
                </a:pPr>
                <a:endParaRPr lang="en-US" dirty="0" smtClean="0"/>
              </a:p>
              <a:p>
                <a:pPr marL="0" lvl="2"/>
                <a:endParaRPr lang="en-US" dirty="0" smtClean="0"/>
              </a:p>
              <a:p>
                <a:pPr marL="342900" lvl="2" indent="-342900">
                  <a:buFont typeface="Wingdings" pitchFamily="2" charset="2"/>
                  <a:buChar char="Ø"/>
                </a:pPr>
                <a:r>
                  <a:rPr lang="en-US" sz="2400" dirty="0">
                    <a:latin typeface="Times New Roman" pitchFamily="18" charset="0"/>
                    <a:cs typeface="Times New Roman" pitchFamily="18" charset="0"/>
                  </a:rPr>
                  <a:t>The procedure for computing the phase impendence matrix for parallel underground distribution lines is the same as the parallel overhead lines  </a:t>
                </a:r>
              </a:p>
            </p:txBody>
          </p:sp>
        </mc:Choice>
        <mc:Fallback>
          <p:sp>
            <p:nvSpPr>
              <p:cNvPr id="2" name="TextBox 1"/>
              <p:cNvSpPr txBox="1">
                <a:spLocks noRot="1" noChangeAspect="1" noMove="1" noResize="1" noEditPoints="1" noAdjustHandles="1" noChangeArrowheads="1" noChangeShapeType="1" noTextEdit="1"/>
              </p:cNvSpPr>
              <p:nvPr/>
            </p:nvSpPr>
            <p:spPr>
              <a:xfrm>
                <a:off x="457200" y="1545945"/>
                <a:ext cx="8305800" cy="4854855"/>
              </a:xfrm>
              <a:prstGeom prst="rect">
                <a:avLst/>
              </a:prstGeom>
              <a:blipFill rotWithShape="1">
                <a:blip r:embed="rId3"/>
                <a:stretch>
                  <a:fillRect l="-954" r="-293" b="-2010"/>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B6F15528-21DE-4FAA-801E-634DDDAF4B2B}" type="slidenum">
              <a:rPr lang="en-US" smtClean="0"/>
              <a:pPr/>
              <a:t>54</a:t>
            </a:fld>
            <a:endParaRPr lang="en-US"/>
          </a:p>
        </p:txBody>
      </p:sp>
      <p:sp>
        <p:nvSpPr>
          <p:cNvPr id="5" name="TextBox 4"/>
          <p:cNvSpPr txBox="1"/>
          <p:nvPr/>
        </p:nvSpPr>
        <p:spPr>
          <a:xfrm>
            <a:off x="0" y="304800"/>
            <a:ext cx="9144000" cy="1077218"/>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Series </a:t>
            </a:r>
            <a:r>
              <a:rPr lang="en-US" sz="3200" dirty="0" smtClean="0">
                <a:latin typeface="Times New Roman" pitchFamily="18" charset="0"/>
                <a:cs typeface="Times New Roman" pitchFamily="18" charset="0"/>
              </a:rPr>
              <a:t>Impedance </a:t>
            </a:r>
            <a:r>
              <a:rPr lang="en-US" sz="3200" dirty="0" smtClean="0">
                <a:latin typeface="Times New Roman" pitchFamily="18" charset="0"/>
                <a:cs typeface="Times New Roman" pitchFamily="18" charset="0"/>
              </a:rPr>
              <a:t>of Overhead </a:t>
            </a:r>
            <a:r>
              <a:rPr lang="en-US" sz="3200" dirty="0" smtClean="0">
                <a:latin typeface="Times New Roman" pitchFamily="18" charset="0"/>
                <a:cs typeface="Times New Roman" pitchFamily="18" charset="0"/>
              </a:rPr>
              <a:t>Lines</a:t>
            </a:r>
          </a:p>
          <a:p>
            <a:pPr marL="342900" lvl="2" indent="-342900" algn="ctr"/>
            <a:r>
              <a:rPr lang="en-US" sz="3200" dirty="0">
                <a:latin typeface="Times New Roman" pitchFamily="18" charset="0"/>
                <a:cs typeface="Times New Roman" pitchFamily="18" charset="0"/>
              </a:rPr>
              <a:t>Parallel Overhead Lines</a:t>
            </a:r>
          </a:p>
        </p:txBody>
      </p:sp>
    </p:spTree>
    <p:extLst>
      <p:ext uri="{BB962C8B-B14F-4D97-AF65-F5344CB8AC3E}">
        <p14:creationId xmlns:p14="http://schemas.microsoft.com/office/powerpoint/2010/main" val="3345507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1: </a:t>
            </a:r>
            <a:r>
              <a:rPr lang="en-US" dirty="0"/>
              <a:t>Overhead Lines </a:t>
            </a:r>
          </a:p>
        </p:txBody>
      </p:sp>
      <p:sp>
        <p:nvSpPr>
          <p:cNvPr id="3" name="Content Placeholder 2"/>
          <p:cNvSpPr>
            <a:spLocks noGrp="1"/>
          </p:cNvSpPr>
          <p:nvPr>
            <p:ph idx="1"/>
          </p:nvPr>
        </p:nvSpPr>
        <p:spPr/>
        <p:txBody>
          <a:bodyPr>
            <a:normAutofit fontScale="77500" lnSpcReduction="20000"/>
          </a:bodyPr>
          <a:lstStyle/>
          <a:p>
            <a:pPr>
              <a:spcAft>
                <a:spcPts val="600"/>
              </a:spcAft>
            </a:pPr>
            <a:r>
              <a:rPr lang="en-US" sz="3100" dirty="0" smtClean="0"/>
              <a:t>Series </a:t>
            </a:r>
            <a:r>
              <a:rPr lang="en-US" sz="3100" dirty="0"/>
              <a:t>impedance of Overhead Lines</a:t>
            </a:r>
          </a:p>
          <a:p>
            <a:pPr marL="971550" lvl="1" indent="-457200">
              <a:spcAft>
                <a:spcPts val="600"/>
              </a:spcAft>
            </a:pPr>
            <a:r>
              <a:rPr lang="en-US" sz="2600" dirty="0"/>
              <a:t>Transposed Three-phase Lines</a:t>
            </a:r>
          </a:p>
          <a:p>
            <a:pPr marL="971550" lvl="1" indent="-457200">
              <a:spcAft>
                <a:spcPts val="600"/>
              </a:spcAft>
            </a:pPr>
            <a:r>
              <a:rPr lang="en-US" sz="2600" dirty="0" err="1"/>
              <a:t>Untransposed</a:t>
            </a:r>
            <a:r>
              <a:rPr lang="en-US" sz="2600" dirty="0"/>
              <a:t> Distribution Lines</a:t>
            </a:r>
          </a:p>
          <a:p>
            <a:pPr marL="971550" lvl="1" indent="-457200">
              <a:spcAft>
                <a:spcPts val="600"/>
              </a:spcAft>
            </a:pPr>
            <a:r>
              <a:rPr lang="en-US" sz="2600" dirty="0"/>
              <a:t>Carson’s Equations</a:t>
            </a:r>
          </a:p>
          <a:p>
            <a:pPr marL="971550" lvl="1" indent="-457200">
              <a:spcAft>
                <a:spcPts val="600"/>
              </a:spcAft>
            </a:pPr>
            <a:r>
              <a:rPr lang="en-US" sz="2600" dirty="0"/>
              <a:t>Modified Carson’s Equations</a:t>
            </a:r>
          </a:p>
          <a:p>
            <a:pPr marL="971550" lvl="1" indent="-457200">
              <a:spcAft>
                <a:spcPts val="600"/>
              </a:spcAft>
            </a:pPr>
            <a:r>
              <a:rPr lang="en-US" sz="2600" dirty="0"/>
              <a:t>Primitive Impedance Matrix for Overhead Lines</a:t>
            </a:r>
          </a:p>
          <a:p>
            <a:pPr marL="971550" lvl="1" indent="-457200">
              <a:spcAft>
                <a:spcPts val="600"/>
              </a:spcAft>
            </a:pPr>
            <a:r>
              <a:rPr lang="en-US" sz="2600" dirty="0"/>
              <a:t>Phase Impedance Matrix for Overhead Lines</a:t>
            </a:r>
          </a:p>
          <a:p>
            <a:pPr marL="971550" lvl="1" indent="-457200">
              <a:spcAft>
                <a:spcPts val="600"/>
              </a:spcAft>
            </a:pPr>
            <a:r>
              <a:rPr lang="en-US" sz="2600" dirty="0"/>
              <a:t>Sequence Impedances</a:t>
            </a:r>
          </a:p>
          <a:p>
            <a:pPr marL="971550" lvl="1" indent="-457200">
              <a:spcAft>
                <a:spcPts val="600"/>
              </a:spcAft>
            </a:pPr>
            <a:r>
              <a:rPr lang="en-US" sz="2600" dirty="0"/>
              <a:t>Parallel Overhead Distribution </a:t>
            </a:r>
            <a:r>
              <a:rPr lang="en-US" sz="2600" dirty="0" smtClean="0"/>
              <a:t>Lines</a:t>
            </a:r>
          </a:p>
          <a:p>
            <a:pPr>
              <a:spcAft>
                <a:spcPts val="600"/>
              </a:spcAft>
            </a:pPr>
            <a:r>
              <a:rPr lang="en-US" sz="3100" dirty="0" smtClean="0"/>
              <a:t>Shunt </a:t>
            </a:r>
            <a:r>
              <a:rPr lang="en-US" sz="3100" dirty="0"/>
              <a:t>Admittance of Overhead Parallel </a:t>
            </a:r>
            <a:r>
              <a:rPr lang="en-US" sz="3100" dirty="0" smtClean="0"/>
              <a:t>Lines</a:t>
            </a:r>
          </a:p>
          <a:p>
            <a:pPr>
              <a:spcAft>
                <a:spcPts val="600"/>
              </a:spcAft>
            </a:pPr>
            <a:r>
              <a:rPr lang="en-US" sz="3100" b="1" u="sng" dirty="0" smtClean="0"/>
              <a:t>General Voltage Drop Equation</a:t>
            </a:r>
            <a:endParaRPr lang="en-US" b="1" u="sng"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55</a:t>
            </a:fld>
            <a:endParaRPr lang="en-US"/>
          </a:p>
        </p:txBody>
      </p:sp>
    </p:spTree>
    <p:extLst>
      <p:ext uri="{BB962C8B-B14F-4D97-AF65-F5344CB8AC3E}">
        <p14:creationId xmlns:p14="http://schemas.microsoft.com/office/powerpoint/2010/main" val="2340598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3" name="TextBox 2"/>
          <p:cNvSpPr txBox="1"/>
          <p:nvPr/>
        </p:nvSpPr>
        <p:spPr>
          <a:xfrm>
            <a:off x="0" y="381000"/>
            <a:ext cx="9144000" cy="1077218"/>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Shunt Admittance of Overhead Parallel </a:t>
            </a:r>
            <a:r>
              <a:rPr lang="en-US" sz="3200" dirty="0" smtClean="0">
                <a:latin typeface="Times New Roman" pitchFamily="18" charset="0"/>
                <a:cs typeface="Times New Roman" pitchFamily="18" charset="0"/>
              </a:rPr>
              <a:t>Lines</a:t>
            </a:r>
          </a:p>
          <a:p>
            <a:pPr algn="ctr"/>
            <a:r>
              <a:rPr lang="en-US" sz="3200" dirty="0" smtClean="0">
                <a:latin typeface="Times New Roman" pitchFamily="18" charset="0"/>
                <a:cs typeface="Times New Roman" pitchFamily="18" charset="0"/>
              </a:rPr>
              <a:t>General Voltage Drop Equation</a:t>
            </a:r>
            <a:endParaRPr lang="en-US" sz="3200" dirty="0" smtClean="0">
              <a:latin typeface="Times New Roman" pitchFamily="18" charset="0"/>
              <a:cs typeface="Times New Roman" pitchFamily="18" charset="0"/>
            </a:endParaRPr>
          </a:p>
        </p:txBody>
      </p:sp>
      <p:sp>
        <p:nvSpPr>
          <p:cNvPr id="4" name="TextBox 3"/>
          <p:cNvSpPr txBox="1"/>
          <p:nvPr/>
        </p:nvSpPr>
        <p:spPr>
          <a:xfrm>
            <a:off x="381000" y="2133600"/>
            <a:ext cx="8382000" cy="3477875"/>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The </a:t>
            </a:r>
            <a:r>
              <a:rPr lang="en-US" sz="2400" dirty="0" smtClean="0">
                <a:latin typeface="Times New Roman" pitchFamily="18" charset="0"/>
                <a:cs typeface="Times New Roman" pitchFamily="18" charset="0"/>
              </a:rPr>
              <a:t>shunt admittance of a line consists of the conductance and the capacitive susceptance. </a:t>
            </a:r>
          </a:p>
          <a:p>
            <a:pPr marL="342900" lvl="2" indent="-342900">
              <a:buFont typeface="Wingdings" pitchFamily="2" charset="2"/>
              <a:buChar char="Ø"/>
            </a:pPr>
            <a:endParaRPr lang="en-US" sz="2400" dirty="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The conductance is usually ignored because it is very small  compared to the capacitive susceptance. </a:t>
            </a: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The capacitance of a line is the result of the potential difference between </a:t>
            </a:r>
            <a:r>
              <a:rPr lang="en-US" sz="2400" dirty="0" smtClean="0">
                <a:latin typeface="Times New Roman" pitchFamily="18" charset="0"/>
                <a:cs typeface="Times New Roman" pitchFamily="18" charset="0"/>
              </a:rPr>
              <a:t>conductors.  </a:t>
            </a:r>
            <a:endParaRPr lang="en-US" sz="2400" dirty="0" smtClean="0">
              <a:latin typeface="Times New Roman" pitchFamily="18" charset="0"/>
              <a:cs typeface="Times New Roman" pitchFamily="18" charset="0"/>
            </a:endParaRPr>
          </a:p>
          <a:p>
            <a:pPr marL="342900" lvl="2" indent="-342900">
              <a:buFont typeface="Wingdings" pitchFamily="2" charset="2"/>
              <a:buChar char="Ø"/>
            </a:pPr>
            <a:endParaRPr lang="en-US" sz="2400" dirty="0" smtClean="0">
              <a:latin typeface="Times New Roman" pitchFamily="18" charset="0"/>
              <a:cs typeface="Times New Roman" pitchFamily="18" charset="0"/>
            </a:endParaRPr>
          </a:p>
        </p:txBody>
      </p:sp>
      <p:sp>
        <p:nvSpPr>
          <p:cNvPr id="5" name="Slide Number Placeholder 4"/>
          <p:cNvSpPr>
            <a:spLocks noGrp="1"/>
          </p:cNvSpPr>
          <p:nvPr>
            <p:ph type="sldNum" sz="quarter" idx="12"/>
          </p:nvPr>
        </p:nvSpPr>
        <p:spPr/>
        <p:txBody>
          <a:bodyPr/>
          <a:lstStyle/>
          <a:p>
            <a:fld id="{B6F15528-21DE-4FAA-801E-634DDDAF4B2B}" type="slidenum">
              <a:rPr lang="en-US" smtClean="0"/>
              <a:pPr/>
              <a:t>56</a:t>
            </a:fld>
            <a:endParaRPr lang="en-US"/>
          </a:p>
        </p:txBody>
      </p:sp>
    </p:spTree>
    <p:extLst>
      <p:ext uri="{BB962C8B-B14F-4D97-AF65-F5344CB8AC3E}">
        <p14:creationId xmlns:p14="http://schemas.microsoft.com/office/powerpoint/2010/main" val="3236509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551183"/>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990600"/>
            <a:ext cx="9144000" cy="584775"/>
          </a:xfrm>
          <a:prstGeom prst="rect">
            <a:avLst/>
          </a:prstGeom>
          <a:noFill/>
        </p:spPr>
        <p:txBody>
          <a:bodyPr wrap="square" rtlCol="0">
            <a:spAutoFit/>
          </a:bodyPr>
          <a:lstStyle/>
          <a:p>
            <a:pPr marL="342900" lvl="2" indent="-342900" algn="ctr"/>
            <a:r>
              <a:rPr lang="en-US" sz="3200" dirty="0" smtClean="0"/>
              <a:t>	 </a:t>
            </a:r>
            <a:r>
              <a:rPr lang="en-US" sz="3200" dirty="0" smtClean="0">
                <a:latin typeface="Times New Roman" pitchFamily="18" charset="0"/>
                <a:cs typeface="Times New Roman" pitchFamily="18" charset="0"/>
              </a:rPr>
              <a:t>Electric field of a charged round conductor</a:t>
            </a: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23719" y="1845013"/>
            <a:ext cx="4590200" cy="4327187"/>
          </a:xfrm>
          <a:prstGeom prst="rect">
            <a:avLst/>
          </a:prstGeom>
        </p:spPr>
      </p:pic>
      <p:sp>
        <p:nvSpPr>
          <p:cNvPr id="6" name="TextBox 5"/>
          <p:cNvSpPr txBox="1"/>
          <p:nvPr/>
        </p:nvSpPr>
        <p:spPr>
          <a:xfrm>
            <a:off x="6477000" y="5743545"/>
            <a:ext cx="13716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Figure 8.0</a:t>
            </a:r>
            <a:endParaRPr lang="en-US" sz="2000" dirty="0">
              <a:latin typeface="Times New Roman" pitchFamily="18" charset="0"/>
              <a:cs typeface="Times New Roman" pitchFamily="18" charset="0"/>
            </a:endParaRPr>
          </a:p>
        </p:txBody>
      </p:sp>
      <p:sp>
        <p:nvSpPr>
          <p:cNvPr id="7" name="Slide Number Placeholder 6"/>
          <p:cNvSpPr>
            <a:spLocks noGrp="1"/>
          </p:cNvSpPr>
          <p:nvPr>
            <p:ph type="sldNum" sz="quarter" idx="12"/>
          </p:nvPr>
        </p:nvSpPr>
        <p:spPr/>
        <p:txBody>
          <a:bodyPr/>
          <a:lstStyle/>
          <a:p>
            <a:fld id="{B6F15528-21DE-4FAA-801E-634DDDAF4B2B}" type="slidenum">
              <a:rPr lang="en-US" smtClean="0"/>
              <a:pPr/>
              <a:t>57</a:t>
            </a:fld>
            <a:endParaRPr lang="en-US"/>
          </a:p>
        </p:txBody>
      </p:sp>
      <p:sp>
        <p:nvSpPr>
          <p:cNvPr id="8" name="TextBox 7"/>
          <p:cNvSpPr txBox="1"/>
          <p:nvPr/>
        </p:nvSpPr>
        <p:spPr>
          <a:xfrm>
            <a:off x="0" y="370582"/>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Shunt Admittance of Overhead Parallel </a:t>
            </a:r>
            <a:r>
              <a:rPr lang="en-US" sz="3200" dirty="0" smtClean="0">
                <a:latin typeface="Times New Roman" pitchFamily="18" charset="0"/>
                <a:cs typeface="Times New Roman" pitchFamily="18" charset="0"/>
              </a:rPr>
              <a:t>Lines</a:t>
            </a:r>
          </a:p>
        </p:txBody>
      </p:sp>
    </p:spTree>
    <p:extLst>
      <p:ext uri="{BB962C8B-B14F-4D97-AF65-F5344CB8AC3E}">
        <p14:creationId xmlns:p14="http://schemas.microsoft.com/office/powerpoint/2010/main" val="2669011340"/>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533400" y="1600200"/>
            <a:ext cx="8305800" cy="4431983"/>
          </a:xfrm>
          <a:prstGeom prst="rect">
            <a:avLst/>
          </a:prstGeom>
          <a:noFill/>
        </p:spPr>
        <p:txBody>
          <a:bodyPr wrap="square" rtlCol="0">
            <a:spAutoFit/>
          </a:bodyPr>
          <a:lstStyle/>
          <a:p>
            <a:pPr marL="342900" lvl="2" indent="-342900">
              <a:buFont typeface="Arial" pitchFamily="34" charset="0"/>
              <a:buChar char="•"/>
            </a:pPr>
            <a:endParaRPr lang="en-US" dirty="0" smtClean="0"/>
          </a:p>
          <a:p>
            <a:pPr marL="342900" lvl="2" indent="-342900">
              <a:buFont typeface="Wingdings" pitchFamily="2" charset="2"/>
              <a:buChar char="Ø"/>
            </a:pPr>
            <a:r>
              <a:rPr lang="en-US" sz="2400" dirty="0" smtClean="0">
                <a:latin typeface="Times New Roman" pitchFamily="18" charset="0"/>
                <a:cs typeface="Times New Roman" pitchFamily="18" charset="0"/>
              </a:rPr>
              <a:t>A charged conductor creates an electric field that emanates outward from the center of the conductor. </a:t>
            </a:r>
          </a:p>
          <a:p>
            <a:pPr marL="342900" lvl="2" indent="-342900">
              <a:buFont typeface="Wingdings" pitchFamily="2" charset="2"/>
              <a:buChar char="Ø"/>
            </a:pPr>
            <a:endParaRPr lang="en-US" sz="2400" dirty="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Lines of equipotential are created outward from the center of the conductor. </a:t>
            </a:r>
          </a:p>
          <a:p>
            <a:pPr marL="342900" lvl="2" indent="-342900">
              <a:buFont typeface="Wingdings" pitchFamily="2" charset="2"/>
              <a:buChar char="Ø"/>
            </a:pPr>
            <a:endParaRPr lang="en-US" sz="2400" dirty="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A difference of potential between two points is a result of the electric field of the charged conductor. </a:t>
            </a:r>
          </a:p>
          <a:p>
            <a:pPr marL="342900" lvl="2" indent="-342900">
              <a:buFont typeface="Wingdings" pitchFamily="2" charset="2"/>
              <a:buChar char="Ø"/>
            </a:pPr>
            <a:endParaRPr lang="en-US" sz="2400" dirty="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When the potential difference between two points is known, then the capacitance between the two points can be computed.   </a:t>
            </a:r>
            <a:endParaRPr lang="en-US" sz="2400" dirty="0">
              <a:latin typeface="Times New Roman" pitchFamily="18" charset="0"/>
              <a:cs typeface="Times New Roman" pitchFamily="18" charset="0"/>
            </a:endParaRPr>
          </a:p>
        </p:txBody>
      </p:sp>
      <p:sp>
        <p:nvSpPr>
          <p:cNvPr id="5" name="Slide Number Placeholder 4"/>
          <p:cNvSpPr>
            <a:spLocks noGrp="1"/>
          </p:cNvSpPr>
          <p:nvPr>
            <p:ph type="sldNum" sz="quarter" idx="12"/>
          </p:nvPr>
        </p:nvSpPr>
        <p:spPr/>
        <p:txBody>
          <a:bodyPr/>
          <a:lstStyle/>
          <a:p>
            <a:fld id="{B6F15528-21DE-4FAA-801E-634DDDAF4B2B}" type="slidenum">
              <a:rPr lang="en-US" smtClean="0"/>
              <a:pPr/>
              <a:t>58</a:t>
            </a:fld>
            <a:endParaRPr lang="en-US"/>
          </a:p>
        </p:txBody>
      </p:sp>
      <p:sp>
        <p:nvSpPr>
          <p:cNvPr id="6" name="TextBox 5"/>
          <p:cNvSpPr txBox="1"/>
          <p:nvPr/>
        </p:nvSpPr>
        <p:spPr>
          <a:xfrm>
            <a:off x="0" y="939225"/>
            <a:ext cx="9144000" cy="584775"/>
          </a:xfrm>
          <a:prstGeom prst="rect">
            <a:avLst/>
          </a:prstGeom>
          <a:noFill/>
        </p:spPr>
        <p:txBody>
          <a:bodyPr wrap="square" rtlCol="0">
            <a:spAutoFit/>
          </a:bodyPr>
          <a:lstStyle/>
          <a:p>
            <a:pPr marL="342900" lvl="2" indent="-342900" algn="ctr"/>
            <a:r>
              <a:rPr lang="en-US" sz="3200" dirty="0" smtClean="0">
                <a:latin typeface="Times New Roman" pitchFamily="18" charset="0"/>
                <a:cs typeface="Times New Roman" pitchFamily="18" charset="0"/>
              </a:rPr>
              <a:t>Electric </a:t>
            </a:r>
            <a:r>
              <a:rPr lang="en-US" sz="3200" dirty="0" smtClean="0">
                <a:latin typeface="Times New Roman" pitchFamily="18" charset="0"/>
                <a:cs typeface="Times New Roman" pitchFamily="18" charset="0"/>
              </a:rPr>
              <a:t>field of a charged round conductor</a:t>
            </a:r>
          </a:p>
        </p:txBody>
      </p:sp>
      <p:sp>
        <p:nvSpPr>
          <p:cNvPr id="7" name="TextBox 6"/>
          <p:cNvSpPr txBox="1"/>
          <p:nvPr/>
        </p:nvSpPr>
        <p:spPr>
          <a:xfrm>
            <a:off x="0" y="370582"/>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Shunt Admittance of Overhead Parallel </a:t>
            </a:r>
            <a:r>
              <a:rPr lang="en-US" sz="3200" dirty="0" smtClean="0">
                <a:latin typeface="Times New Roman" pitchFamily="18" charset="0"/>
                <a:cs typeface="Times New Roman" pitchFamily="18" charset="0"/>
              </a:rPr>
              <a:t>Lines</a:t>
            </a:r>
          </a:p>
        </p:txBody>
      </p:sp>
    </p:spTree>
    <p:extLst>
      <p:ext uri="{BB962C8B-B14F-4D97-AF65-F5344CB8AC3E}">
        <p14:creationId xmlns:p14="http://schemas.microsoft.com/office/powerpoint/2010/main" val="1198463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71800" y="1676400"/>
            <a:ext cx="3480621" cy="3181598"/>
          </a:xfrm>
          <a:prstGeom prst="rect">
            <a:avLst/>
          </a:prstGeom>
        </p:spPr>
      </p:pic>
      <mc:AlternateContent xmlns:mc="http://schemas.openxmlformats.org/markup-compatibility/2006">
        <mc:Choice xmlns:a14="http://schemas.microsoft.com/office/drawing/2010/main" Requires="a14">
          <p:sp>
            <p:nvSpPr>
              <p:cNvPr id="7" name="Rectangle 6"/>
              <p:cNvSpPr/>
              <p:nvPr/>
            </p:nvSpPr>
            <p:spPr>
              <a:xfrm>
                <a:off x="2713636" y="5559132"/>
                <a:ext cx="4648200" cy="589970"/>
              </a:xfrm>
              <a:prstGeom prst="rect">
                <a:avLst/>
              </a:prstGeom>
            </p:spPr>
            <p:txBody>
              <a:bodyPr wrap="square">
                <a:spAutoFit/>
              </a:bodyPr>
              <a:lstStyle/>
              <a:p>
                <a14:m>
                  <m:oMath xmlns:m="http://schemas.openxmlformats.org/officeDocument/2006/math">
                    <m:sSub>
                      <m:sSubPr>
                        <m:ctrlPr>
                          <a:rPr lang="en-US" sz="2000" i="1">
                            <a:latin typeface="Cambria Math"/>
                          </a:rPr>
                        </m:ctrlPr>
                      </m:sSubPr>
                      <m:e>
                        <m:r>
                          <a:rPr lang="en-US" sz="2000" i="1">
                            <a:latin typeface="Cambria Math"/>
                          </a:rPr>
                          <m:t>𝑉</m:t>
                        </m:r>
                      </m:e>
                      <m:sub>
                        <m:r>
                          <a:rPr lang="en-US" sz="2000" i="1">
                            <a:latin typeface="Cambria Math"/>
                          </a:rPr>
                          <m:t>𝑖𝑗</m:t>
                        </m:r>
                      </m:sub>
                    </m:sSub>
                    <m:r>
                      <a:rPr lang="en-US" sz="2000" i="1">
                        <a:latin typeface="Cambria Math"/>
                      </a:rPr>
                      <m:t>=</m:t>
                    </m:r>
                    <m:f>
                      <m:fPr>
                        <m:ctrlPr>
                          <a:rPr lang="en-US" sz="2000" i="1">
                            <a:latin typeface="Cambria Math"/>
                          </a:rPr>
                        </m:ctrlPr>
                      </m:fPr>
                      <m:num>
                        <m:r>
                          <a:rPr lang="en-US" sz="2000" i="1">
                            <a:latin typeface="Cambria Math"/>
                          </a:rPr>
                          <m:t>1</m:t>
                        </m:r>
                      </m:num>
                      <m:den>
                        <m:r>
                          <a:rPr lang="en-US" sz="2000" i="1">
                            <a:latin typeface="Cambria Math"/>
                          </a:rPr>
                          <m:t>2</m:t>
                        </m:r>
                        <m:r>
                          <a:rPr lang="en-US" sz="2000" i="1">
                            <a:latin typeface="Cambria Math"/>
                          </a:rPr>
                          <m:t>𝜋𝜀</m:t>
                        </m:r>
                      </m:den>
                    </m:f>
                    <m:nary>
                      <m:naryPr>
                        <m:chr m:val="∑"/>
                        <m:limLoc m:val="undOvr"/>
                        <m:ctrlPr>
                          <a:rPr lang="en-US" sz="2000" i="1">
                            <a:latin typeface="Cambria Math"/>
                          </a:rPr>
                        </m:ctrlPr>
                      </m:naryPr>
                      <m:sub>
                        <m:r>
                          <a:rPr lang="en-US" sz="2000" i="1">
                            <a:latin typeface="Cambria Math"/>
                          </a:rPr>
                          <m:t>𝑛</m:t>
                        </m:r>
                        <m:r>
                          <a:rPr lang="en-US" sz="2000" i="1">
                            <a:latin typeface="Cambria Math"/>
                          </a:rPr>
                          <m:t>=1</m:t>
                        </m:r>
                      </m:sub>
                      <m:sup>
                        <m:r>
                          <a:rPr lang="en-US" sz="2000" i="1">
                            <a:latin typeface="Cambria Math"/>
                          </a:rPr>
                          <m:t>𝑁</m:t>
                        </m:r>
                      </m:sup>
                      <m:e>
                        <m:sSub>
                          <m:sSubPr>
                            <m:ctrlPr>
                              <a:rPr lang="en-US" sz="2000" i="1">
                                <a:latin typeface="Cambria Math"/>
                              </a:rPr>
                            </m:ctrlPr>
                          </m:sSubPr>
                          <m:e>
                            <m:r>
                              <a:rPr lang="en-US" sz="2000" i="1">
                                <a:latin typeface="Cambria Math"/>
                              </a:rPr>
                              <m:t>𝑞</m:t>
                            </m:r>
                          </m:e>
                          <m:sub>
                            <m:r>
                              <a:rPr lang="en-US" sz="2000" i="1">
                                <a:latin typeface="Cambria Math"/>
                              </a:rPr>
                              <m:t>𝑛</m:t>
                            </m:r>
                          </m:sub>
                        </m:sSub>
                      </m:e>
                    </m:nary>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sSub>
                              <m:sSubPr>
                                <m:ctrlPr>
                                  <a:rPr lang="en-US" sz="2000" i="1">
                                    <a:latin typeface="Cambria Math"/>
                                  </a:rPr>
                                </m:ctrlPr>
                              </m:sSubPr>
                              <m:e>
                                <m:r>
                                  <a:rPr lang="en-US" sz="2000" i="1">
                                    <a:latin typeface="Cambria Math"/>
                                  </a:rPr>
                                  <m:t>𝐷</m:t>
                                </m:r>
                              </m:e>
                              <m:sub>
                                <m:r>
                                  <a:rPr lang="en-US" sz="2000" i="1">
                                    <a:latin typeface="Cambria Math"/>
                                  </a:rPr>
                                  <m:t>𝑛𝑗</m:t>
                                </m:r>
                              </m:sub>
                            </m:sSub>
                          </m:num>
                          <m:den>
                            <m:sSub>
                              <m:sSubPr>
                                <m:ctrlPr>
                                  <a:rPr lang="en-US" sz="2000" i="1">
                                    <a:latin typeface="Cambria Math"/>
                                  </a:rPr>
                                </m:ctrlPr>
                              </m:sSubPr>
                              <m:e>
                                <m:r>
                                  <a:rPr lang="en-US" sz="2000" i="1">
                                    <a:latin typeface="Cambria Math"/>
                                  </a:rPr>
                                  <m:t>𝐷</m:t>
                                </m:r>
                              </m:e>
                              <m:sub>
                                <m:r>
                                  <a:rPr lang="en-US" sz="2000" i="1">
                                    <a:latin typeface="Cambria Math"/>
                                  </a:rPr>
                                  <m:t>𝑛𝑖</m:t>
                                </m:r>
                              </m:sub>
                            </m:sSub>
                          </m:den>
                        </m:f>
                      </m:e>
                    </m:func>
                  </m:oMath>
                </a14:m>
                <a:r>
                  <a:rPr lang="en-US" sz="2000" dirty="0" smtClean="0"/>
                  <a:t>		</a:t>
                </a:r>
                <a:r>
                  <a:rPr lang="en-US" sz="2000" dirty="0" smtClean="0">
                    <a:latin typeface="Times New Roman" pitchFamily="18" charset="0"/>
                    <a:cs typeface="Times New Roman" pitchFamily="18" charset="0"/>
                  </a:rPr>
                  <a:t>(</a:t>
                </a:r>
                <a:r>
                  <a:rPr lang="en-US" sz="2000" dirty="0" smtClean="0">
                    <a:latin typeface="Times New Roman" pitchFamily="18" charset="0"/>
                    <a:cs typeface="Times New Roman" pitchFamily="18" charset="0"/>
                  </a:rPr>
                  <a:t>63)</a:t>
                </a:r>
                <a:endParaRPr lang="en-US" sz="2000" dirty="0">
                  <a:latin typeface="Times New Roman" pitchFamily="18" charset="0"/>
                  <a:cs typeface="Times New Roman" pitchFamily="18" charset="0"/>
                </a:endParaRPr>
              </a:p>
            </p:txBody>
          </p:sp>
        </mc:Choice>
        <mc:Fallback>
          <p:sp>
            <p:nvSpPr>
              <p:cNvPr id="7" name="Rectangle 6"/>
              <p:cNvSpPr>
                <a:spLocks noRot="1" noChangeAspect="1" noMove="1" noResize="1" noEditPoints="1" noAdjustHandles="1" noChangeArrowheads="1" noChangeShapeType="1" noTextEdit="1"/>
              </p:cNvSpPr>
              <p:nvPr/>
            </p:nvSpPr>
            <p:spPr>
              <a:xfrm>
                <a:off x="2713636" y="5559132"/>
                <a:ext cx="4648200" cy="589970"/>
              </a:xfrm>
              <a:prstGeom prst="rect">
                <a:avLst/>
              </a:prstGeom>
              <a:blipFill rotWithShape="1">
                <a:blip r:embed="rId4"/>
                <a:stretch>
                  <a:fillRect/>
                </a:stretch>
              </a:blipFill>
            </p:spPr>
            <p:txBody>
              <a:bodyPr/>
              <a:lstStyle/>
              <a:p>
                <a:r>
                  <a:rPr lang="en-US">
                    <a:noFill/>
                  </a:rPr>
                  <a:t> </a:t>
                </a:r>
              </a:p>
            </p:txBody>
          </p:sp>
        </mc:Fallback>
      </mc:AlternateContent>
      <p:sp>
        <p:nvSpPr>
          <p:cNvPr id="6" name="TextBox 5"/>
          <p:cNvSpPr txBox="1"/>
          <p:nvPr/>
        </p:nvSpPr>
        <p:spPr>
          <a:xfrm>
            <a:off x="1295400" y="4457888"/>
            <a:ext cx="1403555"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Figure 9.0</a:t>
            </a:r>
            <a:endParaRPr lang="en-US" sz="2000" dirty="0">
              <a:latin typeface="Times New Roman" pitchFamily="18" charset="0"/>
              <a:cs typeface="Times New Roman" pitchFamily="18" charset="0"/>
            </a:endParaRPr>
          </a:p>
        </p:txBody>
      </p:sp>
      <p:sp>
        <p:nvSpPr>
          <p:cNvPr id="8" name="Slide Number Placeholder 7"/>
          <p:cNvSpPr>
            <a:spLocks noGrp="1"/>
          </p:cNvSpPr>
          <p:nvPr>
            <p:ph type="sldNum" sz="quarter" idx="12"/>
          </p:nvPr>
        </p:nvSpPr>
        <p:spPr/>
        <p:txBody>
          <a:bodyPr/>
          <a:lstStyle/>
          <a:p>
            <a:fld id="{B6F15528-21DE-4FAA-801E-634DDDAF4B2B}" type="slidenum">
              <a:rPr lang="en-US" smtClean="0"/>
              <a:pPr/>
              <a:t>59</a:t>
            </a:fld>
            <a:endParaRPr lang="en-US"/>
          </a:p>
        </p:txBody>
      </p:sp>
      <p:sp>
        <p:nvSpPr>
          <p:cNvPr id="9" name="TextBox 8"/>
          <p:cNvSpPr txBox="1"/>
          <p:nvPr/>
        </p:nvSpPr>
        <p:spPr>
          <a:xfrm>
            <a:off x="0" y="381000"/>
            <a:ext cx="9144000" cy="1077218"/>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Shunt Admittance of Overhead Parallel </a:t>
            </a:r>
            <a:r>
              <a:rPr lang="en-US" sz="3200" dirty="0" smtClean="0">
                <a:latin typeface="Times New Roman" pitchFamily="18" charset="0"/>
                <a:cs typeface="Times New Roman" pitchFamily="18" charset="0"/>
              </a:rPr>
              <a:t>Lines</a:t>
            </a:r>
          </a:p>
          <a:p>
            <a:pPr algn="ctr"/>
            <a:r>
              <a:rPr lang="en-US" sz="3200" dirty="0" smtClean="0">
                <a:latin typeface="Times New Roman" pitchFamily="18" charset="0"/>
                <a:cs typeface="Times New Roman" pitchFamily="18" charset="0"/>
              </a:rPr>
              <a:t>General Voltage Drop Equation</a:t>
            </a:r>
            <a:endParaRPr lang="en-US" sz="3200" dirty="0" smtClean="0">
              <a:latin typeface="Times New Roman" pitchFamily="18" charset="0"/>
              <a:cs typeface="Times New Roman" pitchFamily="18" charset="0"/>
            </a:endParaRPr>
          </a:p>
        </p:txBody>
      </p:sp>
    </p:spTree>
    <p:extLst>
      <p:ext uri="{BB962C8B-B14F-4D97-AF65-F5344CB8AC3E}">
        <p14:creationId xmlns:p14="http://schemas.microsoft.com/office/powerpoint/2010/main" val="1563002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5" name="TextBox 4"/>
              <p:cNvSpPr txBox="1"/>
              <p:nvPr/>
            </p:nvSpPr>
            <p:spPr>
              <a:xfrm>
                <a:off x="457200" y="1170563"/>
                <a:ext cx="8686800" cy="1877437"/>
              </a:xfrm>
              <a:prstGeom prst="rect">
                <a:avLst/>
              </a:prstGeom>
              <a:noFill/>
            </p:spPr>
            <p:txBody>
              <a:bodyPr wrap="square" rtlCol="0">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It is further assumed the sum of the currents will be zero. That is </a:t>
                </a:r>
              </a:p>
              <a:p>
                <a:pPr marL="342900" indent="-342900">
                  <a:buFont typeface="Arial" pitchFamily="34" charset="0"/>
                  <a:buChar char="•"/>
                </a:pPr>
                <a:endParaRPr lang="en-US" sz="2000" dirty="0" smtClean="0"/>
              </a:p>
              <a:p>
                <a:pPr algn="ctr"/>
                <a14:m>
                  <m:oMath xmlns:m="http://schemas.openxmlformats.org/officeDocument/2006/math">
                    <m:sSub>
                      <m:sSubPr>
                        <m:ctrlPr>
                          <a:rPr lang="en-US" sz="2000" i="1">
                            <a:latin typeface="Cambria Math"/>
                          </a:rPr>
                        </m:ctrlPr>
                      </m:sSubPr>
                      <m:e>
                        <m:r>
                          <a:rPr lang="en-US" sz="2000" i="1">
                            <a:latin typeface="Cambria Math"/>
                          </a:rPr>
                          <m:t>𝐼</m:t>
                        </m:r>
                      </m:e>
                      <m:sub>
                        <m:r>
                          <a:rPr lang="en-US" sz="2000" i="1">
                            <a:latin typeface="Cambria Math"/>
                          </a:rPr>
                          <m:t>1</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2</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𝑖</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𝑛</m:t>
                        </m:r>
                      </m:sub>
                    </m:sSub>
                    <m:r>
                      <a:rPr lang="en-US" sz="2000" i="1">
                        <a:latin typeface="Cambria Math"/>
                      </a:rPr>
                      <m:t>=0</m:t>
                    </m:r>
                  </m:oMath>
                </a14:m>
                <a:r>
                  <a:rPr lang="en-US" sz="2000" dirty="0" smtClean="0"/>
                  <a:t>	</a:t>
                </a:r>
                <a:r>
                  <a:rPr lang="en-US" sz="2000" dirty="0" smtClean="0">
                    <a:latin typeface="Times New Roman" pitchFamily="18" charset="0"/>
                    <a:cs typeface="Times New Roman" pitchFamily="18" charset="0"/>
                  </a:rPr>
                  <a:t>(1) </a:t>
                </a:r>
                <a:endParaRPr lang="en-US" sz="2000" dirty="0">
                  <a:latin typeface="Times New Roman" pitchFamily="18" charset="0"/>
                  <a:cs typeface="Times New Roman" pitchFamily="18" charset="0"/>
                </a:endParaRPr>
              </a:p>
              <a:p>
                <a:pPr marL="342900" indent="-342900">
                  <a:buFont typeface="Arial" pitchFamily="34" charset="0"/>
                  <a:buChar char="•"/>
                </a:pPr>
                <a:endParaRPr lang="en-US" sz="2000" dirty="0" smtClean="0"/>
              </a:p>
              <a:p>
                <a:pPr marL="342900" indent="-342900"/>
                <a:r>
                  <a:rPr lang="en-US" sz="2800" dirty="0" smtClean="0"/>
                  <a:t>	</a:t>
                </a:r>
                <a:endParaRPr lang="en-US" dirty="0"/>
              </a:p>
            </p:txBody>
          </p:sp>
        </mc:Choice>
        <mc:Fallback>
          <p:sp>
            <p:nvSpPr>
              <p:cNvPr id="5" name="TextBox 4"/>
              <p:cNvSpPr txBox="1">
                <a:spLocks noRot="1" noChangeAspect="1" noMove="1" noResize="1" noEditPoints="1" noAdjustHandles="1" noChangeArrowheads="1" noChangeShapeType="1" noTextEdit="1"/>
              </p:cNvSpPr>
              <p:nvPr/>
            </p:nvSpPr>
            <p:spPr>
              <a:xfrm>
                <a:off x="457200" y="1170563"/>
                <a:ext cx="8686800" cy="1877437"/>
              </a:xfrm>
              <a:prstGeom prst="rect">
                <a:avLst/>
              </a:prstGeom>
              <a:blipFill rotWithShape="1">
                <a:blip r:embed="rId3"/>
                <a:stretch>
                  <a:fillRect l="-912" t="-259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 name="TextBox 6"/>
              <p:cNvSpPr txBox="1"/>
              <p:nvPr/>
            </p:nvSpPr>
            <p:spPr>
              <a:xfrm>
                <a:off x="457200" y="2608762"/>
                <a:ext cx="8458200" cy="4176015"/>
              </a:xfrm>
              <a:prstGeom prst="rect">
                <a:avLst/>
              </a:prstGeom>
              <a:noFill/>
            </p:spPr>
            <p:txBody>
              <a:bodyPr wrap="square" rtlCol="0">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The total flux linking the conductor </a:t>
                </a:r>
                <a14:m>
                  <m:oMath xmlns:m="http://schemas.openxmlformats.org/officeDocument/2006/math">
                    <m:r>
                      <a:rPr lang="en-US" sz="2400" i="1" dirty="0" smtClean="0">
                        <a:latin typeface="Cambria Math"/>
                      </a:rPr>
                      <m:t>𝑖</m:t>
                    </m:r>
                  </m:oMath>
                </a14:m>
                <a:r>
                  <a:rPr lang="en-US" sz="2400" dirty="0" smtClean="0">
                    <a:latin typeface="Times New Roman" pitchFamily="18" charset="0"/>
                    <a:cs typeface="Times New Roman" pitchFamily="18" charset="0"/>
                  </a:rPr>
                  <a:t> is given by: </a:t>
                </a:r>
              </a:p>
              <a:p>
                <a:pPr marL="342900" indent="-342900">
                  <a:buFont typeface="Arial" pitchFamily="34" charset="0"/>
                  <a:buChar char="•"/>
                </a:pPr>
                <a:endParaRPr lang="en-US" sz="2000" dirty="0" smtClean="0"/>
              </a:p>
              <a:p>
                <a:pPr/>
                <a14:m>
                  <m:oMathPara xmlns:m="http://schemas.openxmlformats.org/officeDocument/2006/math">
                    <m:oMathParaPr>
                      <m:jc m:val="left"/>
                    </m:oMathParaPr>
                    <m:oMath xmlns:m="http://schemas.openxmlformats.org/officeDocument/2006/math">
                      <m:sSub>
                        <m:sSubPr>
                          <m:ctrlPr>
                            <a:rPr lang="en-US" sz="2000" i="1">
                              <a:latin typeface="Cambria Math"/>
                            </a:rPr>
                          </m:ctrlPr>
                        </m:sSubPr>
                        <m:e>
                          <m:r>
                            <m:rPr>
                              <m:sty m:val="p"/>
                            </m:rPr>
                            <a:rPr lang="en-US" sz="2000">
                              <a:latin typeface="Cambria Math"/>
                            </a:rPr>
                            <m:t>λ</m:t>
                          </m:r>
                        </m:e>
                        <m:sub>
                          <m:r>
                            <a:rPr lang="en-US" sz="2000" i="1">
                              <a:latin typeface="Cambria Math"/>
                            </a:rPr>
                            <m:t>𝑖</m:t>
                          </m:r>
                        </m:sub>
                      </m:sSub>
                      <m:r>
                        <a:rPr lang="en-US" sz="2000" i="1">
                          <a:latin typeface="Cambria Math"/>
                        </a:rPr>
                        <m:t>=</m:t>
                      </m:r>
                    </m:oMath>
                  </m:oMathPara>
                </a14:m>
                <a:endParaRPr lang="en-US" sz="2000" i="1" dirty="0" smtClean="0">
                  <a:latin typeface="Cambria Math"/>
                </a:endParaRPr>
              </a:p>
              <a:p>
                <a14:m>
                  <m:oMath xmlns:m="http://schemas.openxmlformats.org/officeDocument/2006/math">
                    <m:r>
                      <a:rPr lang="en-US" sz="2000" i="1">
                        <a:latin typeface="Cambria Math"/>
                      </a:rPr>
                      <m:t>2∙</m:t>
                    </m:r>
                    <m:sSup>
                      <m:sSupPr>
                        <m:ctrlPr>
                          <a:rPr lang="en-US" sz="2000" i="1">
                            <a:latin typeface="Cambria Math"/>
                          </a:rPr>
                        </m:ctrlPr>
                      </m:sSupPr>
                      <m:e>
                        <m:r>
                          <a:rPr lang="en-US" sz="2000" i="1">
                            <a:latin typeface="Cambria Math"/>
                          </a:rPr>
                          <m:t>10</m:t>
                        </m:r>
                      </m:e>
                      <m:sup>
                        <m:r>
                          <a:rPr lang="en-US" sz="2000" i="1">
                            <a:latin typeface="Cambria Math"/>
                          </a:rPr>
                          <m:t>−7</m:t>
                        </m:r>
                      </m:sup>
                    </m:sSup>
                    <m:r>
                      <a:rPr lang="en-US" sz="2000" i="1">
                        <a:latin typeface="Cambria Math"/>
                      </a:rPr>
                      <m:t>∙</m:t>
                    </m:r>
                    <m:d>
                      <m:dPr>
                        <m:ctrlPr>
                          <a:rPr lang="en-US" sz="2000" i="1" smtClean="0">
                            <a:latin typeface="Cambria Math"/>
                          </a:rPr>
                        </m:ctrlPr>
                      </m:dPr>
                      <m:e>
                        <m:sSub>
                          <m:sSubPr>
                            <m:ctrlPr>
                              <a:rPr lang="en-US" sz="2000" i="1">
                                <a:latin typeface="Cambria Math"/>
                              </a:rPr>
                            </m:ctrlPr>
                          </m:sSubPr>
                          <m:e>
                            <m:r>
                              <a:rPr lang="en-US" sz="2000" i="1">
                                <a:latin typeface="Cambria Math"/>
                              </a:rPr>
                              <m:t> </m:t>
                            </m:r>
                            <m:r>
                              <a:rPr lang="en-US" sz="2000" i="1">
                                <a:latin typeface="Cambria Math"/>
                              </a:rPr>
                              <m:t>𝐼</m:t>
                            </m:r>
                          </m:e>
                          <m:sub>
                            <m:r>
                              <a:rPr lang="en-US" sz="2000" i="1">
                                <a:latin typeface="Cambria Math"/>
                              </a:rPr>
                              <m:t>1</m:t>
                            </m:r>
                          </m:sub>
                        </m:sSub>
                        <m:r>
                          <a:rPr lang="en-US" sz="2000" i="1">
                            <a:latin typeface="Cambria Math"/>
                          </a:rPr>
                          <m:t>∙</m:t>
                        </m:r>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𝐷</m:t>
                                    </m:r>
                                  </m:e>
                                  <m:sub>
                                    <m:r>
                                      <a:rPr lang="en-US" sz="2000" i="1">
                                        <a:latin typeface="Cambria Math"/>
                                      </a:rPr>
                                      <m:t>𝑖</m:t>
                                    </m:r>
                                    <m:r>
                                      <a:rPr lang="en-US" sz="2000" i="1">
                                        <a:latin typeface="Cambria Math"/>
                                      </a:rPr>
                                      <m:t>1</m:t>
                                    </m:r>
                                  </m:sub>
                                </m:sSub>
                              </m:den>
                            </m:f>
                          </m:e>
                        </m:func>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2</m:t>
                            </m:r>
                          </m:sub>
                        </m:sSub>
                        <m:r>
                          <a:rPr lang="en-US" sz="2000" i="1">
                            <a:latin typeface="Cambria Math"/>
                          </a:rPr>
                          <m:t>∙</m:t>
                        </m:r>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𝐷</m:t>
                                    </m:r>
                                  </m:e>
                                  <m:sub>
                                    <m:r>
                                      <a:rPr lang="en-US" sz="2000" i="1">
                                        <a:latin typeface="Cambria Math"/>
                                      </a:rPr>
                                      <m:t>𝑖</m:t>
                                    </m:r>
                                    <m:r>
                                      <a:rPr lang="en-US" sz="2000" i="1">
                                        <a:latin typeface="Cambria Math"/>
                                      </a:rPr>
                                      <m:t>2</m:t>
                                    </m:r>
                                  </m:sub>
                                </m:sSub>
                              </m:den>
                            </m:f>
                          </m:e>
                        </m:func>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𝑖</m:t>
                            </m:r>
                          </m:sub>
                        </m:sSub>
                        <m:r>
                          <a:rPr lang="en-US" sz="2000" i="1">
                            <a:latin typeface="Cambria Math"/>
                          </a:rPr>
                          <m:t>∙</m:t>
                        </m:r>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i="1">
                                    <a:latin typeface="Cambria Math"/>
                                  </a:rPr>
                                  <m:t>1</m:t>
                                </m:r>
                              </m:num>
                              <m:den>
                                <m:r>
                                  <a:rPr lang="en-US" sz="2000" i="1">
                                    <a:latin typeface="Cambria Math"/>
                                  </a:rPr>
                                  <m:t>𝐺𝑀</m:t>
                                </m:r>
                                <m:sSub>
                                  <m:sSubPr>
                                    <m:ctrlPr>
                                      <a:rPr lang="en-US" sz="2000" i="1">
                                        <a:latin typeface="Cambria Math"/>
                                      </a:rPr>
                                    </m:ctrlPr>
                                  </m:sSubPr>
                                  <m:e>
                                    <m:r>
                                      <a:rPr lang="en-US" sz="2000" i="1">
                                        <a:latin typeface="Cambria Math"/>
                                      </a:rPr>
                                      <m:t>𝑅</m:t>
                                    </m:r>
                                  </m:e>
                                  <m:sub>
                                    <m:r>
                                      <a:rPr lang="en-US" sz="2000" i="1">
                                        <a:latin typeface="Cambria Math"/>
                                      </a:rPr>
                                      <m:t>𝑖</m:t>
                                    </m:r>
                                  </m:sub>
                                </m:sSub>
                              </m:den>
                            </m:f>
                          </m:e>
                        </m:func>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𝑛</m:t>
                            </m:r>
                          </m:sub>
                        </m:sSub>
                        <m:r>
                          <a:rPr lang="en-US" sz="2000" i="1">
                            <a:latin typeface="Cambria Math"/>
                          </a:rPr>
                          <m:t>∙</m:t>
                        </m:r>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𝐷</m:t>
                                    </m:r>
                                  </m:e>
                                  <m:sub>
                                    <m:r>
                                      <a:rPr lang="en-US" sz="2000" i="1">
                                        <a:latin typeface="Cambria Math"/>
                                      </a:rPr>
                                      <m:t>𝑖𝑛</m:t>
                                    </m:r>
                                  </m:sub>
                                </m:sSub>
                              </m:den>
                            </m:f>
                          </m:e>
                        </m:func>
                      </m:e>
                    </m:d>
                  </m:oMath>
                </a14:m>
                <a:r>
                  <a:rPr lang="en-US" sz="2000" dirty="0"/>
                  <a:t> </a:t>
                </a:r>
                <a:r>
                  <a:rPr lang="en-US" sz="2000" dirty="0" smtClean="0">
                    <a:latin typeface="Times New Roman" pitchFamily="18" charset="0"/>
                    <a:cs typeface="Times New Roman" pitchFamily="18" charset="0"/>
                  </a:rPr>
                  <a:t>W-T/m   </a:t>
                </a:r>
                <a:endParaRPr lang="en-US" sz="2000" dirty="0" smtClean="0">
                  <a:latin typeface="Times New Roman" pitchFamily="18" charset="0"/>
                  <a:cs typeface="Times New Roman" pitchFamily="18" charset="0"/>
                </a:endParaRPr>
              </a:p>
              <a:p>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a:t>
                </a:r>
                <a:r>
                  <a:rPr lang="en-US" sz="2000" dirty="0" smtClean="0">
                    <a:latin typeface="Times New Roman" pitchFamily="18" charset="0"/>
                    <a:cs typeface="Times New Roman" pitchFamily="18" charset="0"/>
                  </a:rPr>
                  <a:t>(</a:t>
                </a:r>
                <a:r>
                  <a:rPr lang="en-US" sz="2000" dirty="0" smtClean="0">
                    <a:latin typeface="Times New Roman" pitchFamily="18" charset="0"/>
                    <a:cs typeface="Times New Roman" pitchFamily="18" charset="0"/>
                  </a:rPr>
                  <a:t>2)</a:t>
                </a:r>
              </a:p>
              <a:p>
                <a:endParaRPr lang="en-US" sz="2000" dirty="0" smtClean="0"/>
              </a:p>
              <a:p>
                <a:endParaRPr lang="en-US" sz="2000" dirty="0" smtClean="0"/>
              </a:p>
              <a:p>
                <a:r>
                  <a:rPr lang="en-US" sz="2400" dirty="0" smtClean="0">
                    <a:latin typeface="Times New Roman" pitchFamily="18" charset="0"/>
                    <a:cs typeface="Times New Roman" pitchFamily="18" charset="0"/>
                  </a:rPr>
                  <a:t>where</a:t>
                </a:r>
                <a:r>
                  <a:rPr lang="en-US" sz="2400" dirty="0"/>
                  <a:t>:</a:t>
                </a:r>
                <a:r>
                  <a:rPr lang="en-US" sz="2000" dirty="0"/>
                  <a:t>	</a:t>
                </a:r>
                <a14:m>
                  <m:oMath xmlns:m="http://schemas.openxmlformats.org/officeDocument/2006/math">
                    <m:sSub>
                      <m:sSubPr>
                        <m:ctrlPr>
                          <a:rPr lang="en-US" sz="2400" i="1">
                            <a:latin typeface="Cambria Math"/>
                            <a:cs typeface="Times New Roman" pitchFamily="18" charset="0"/>
                          </a:rPr>
                        </m:ctrlPr>
                      </m:sSubPr>
                      <m:e>
                        <m:r>
                          <a:rPr lang="en-US" sz="2400">
                            <a:latin typeface="Cambria Math"/>
                            <a:cs typeface="Times New Roman" pitchFamily="18" charset="0"/>
                          </a:rPr>
                          <m:t>𝐷</m:t>
                        </m:r>
                      </m:e>
                      <m:sub>
                        <m:r>
                          <a:rPr lang="en-US" sz="2400">
                            <a:latin typeface="Cambria Math"/>
                            <a:cs typeface="Times New Roman" pitchFamily="18" charset="0"/>
                          </a:rPr>
                          <m:t>𝑖𝑛</m:t>
                        </m:r>
                      </m:sub>
                    </m:sSub>
                    <m:r>
                      <a:rPr lang="en-US" sz="2400">
                        <a:latin typeface="Cambria Math"/>
                        <a:cs typeface="Times New Roman" pitchFamily="18" charset="0"/>
                      </a:rPr>
                      <m:t>=</m:t>
                    </m:r>
                  </m:oMath>
                </a14:m>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	Distance </a:t>
                </a:r>
                <a:r>
                  <a:rPr lang="en-US" sz="2400" dirty="0">
                    <a:latin typeface="Times New Roman" pitchFamily="18" charset="0"/>
                    <a:cs typeface="Times New Roman" pitchFamily="18" charset="0"/>
                  </a:rPr>
                  <a:t>between conductor </a:t>
                </a:r>
                <a14:m>
                  <m:oMath xmlns:m="http://schemas.openxmlformats.org/officeDocument/2006/math">
                    <m:r>
                      <a:rPr lang="en-US" sz="2400">
                        <a:latin typeface="Cambria Math"/>
                        <a:cs typeface="Times New Roman" pitchFamily="18" charset="0"/>
                      </a:rPr>
                      <m:t>𝑖</m:t>
                    </m:r>
                    <m:r>
                      <a:rPr lang="en-US" sz="2400">
                        <a:latin typeface="Cambria Math"/>
                        <a:cs typeface="Times New Roman" pitchFamily="18" charset="0"/>
                      </a:rPr>
                      <m:t> </m:t>
                    </m:r>
                  </m:oMath>
                </a14:m>
                <a:r>
                  <a:rPr lang="en-US" sz="2400" dirty="0">
                    <a:latin typeface="Times New Roman" pitchFamily="18" charset="0"/>
                    <a:cs typeface="Times New Roman" pitchFamily="18" charset="0"/>
                  </a:rPr>
                  <a:t>and conductor </a:t>
                </a:r>
                <a14:m>
                  <m:oMath xmlns:m="http://schemas.openxmlformats.org/officeDocument/2006/math">
                    <m:r>
                      <a:rPr lang="en-US" sz="2400">
                        <a:latin typeface="Cambria Math"/>
                        <a:cs typeface="Times New Roman" pitchFamily="18" charset="0"/>
                      </a:rPr>
                      <m:t>𝑛</m:t>
                    </m:r>
                    <m:r>
                      <a:rPr lang="en-US" sz="2400">
                        <a:latin typeface="Cambria Math"/>
                        <a:cs typeface="Times New Roman" pitchFamily="18" charset="0"/>
                      </a:rPr>
                      <m:t> </m:t>
                    </m:r>
                  </m:oMath>
                </a14:m>
                <a:r>
                  <a:rPr lang="en-US" sz="2400" dirty="0">
                    <a:latin typeface="Times New Roman" pitchFamily="18" charset="0"/>
                    <a:cs typeface="Times New Roman" pitchFamily="18" charset="0"/>
                  </a:rPr>
                  <a:t>(ft.)</a:t>
                </a:r>
              </a:p>
              <a:p>
                <a:endParaRPr lang="en-US" sz="2000" dirty="0"/>
              </a:p>
              <a:p>
                <a:r>
                  <a:rPr lang="en-US" sz="2000" dirty="0"/>
                  <a:t>	</a:t>
                </a:r>
                <a14:m>
                  <m:oMath xmlns:m="http://schemas.openxmlformats.org/officeDocument/2006/math">
                    <m:r>
                      <a:rPr lang="en-US" sz="2400">
                        <a:latin typeface="Cambria Math"/>
                        <a:cs typeface="Times New Roman" pitchFamily="18" charset="0"/>
                      </a:rPr>
                      <m:t>𝐺𝑀</m:t>
                    </m:r>
                    <m:sSub>
                      <m:sSubPr>
                        <m:ctrlPr>
                          <a:rPr lang="en-US" sz="2400" i="1">
                            <a:latin typeface="Cambria Math"/>
                            <a:cs typeface="Times New Roman" pitchFamily="18" charset="0"/>
                          </a:rPr>
                        </m:ctrlPr>
                      </m:sSubPr>
                      <m:e>
                        <m:r>
                          <a:rPr lang="en-US" sz="2400">
                            <a:latin typeface="Cambria Math"/>
                            <a:cs typeface="Times New Roman" pitchFamily="18" charset="0"/>
                          </a:rPr>
                          <m:t>𝑅</m:t>
                        </m:r>
                      </m:e>
                      <m:sub>
                        <m:r>
                          <a:rPr lang="en-US" sz="2400">
                            <a:latin typeface="Cambria Math"/>
                            <a:cs typeface="Times New Roman" pitchFamily="18" charset="0"/>
                          </a:rPr>
                          <m:t>𝑖</m:t>
                        </m:r>
                      </m:sub>
                    </m:sSub>
                  </m:oMath>
                </a14:m>
                <a:r>
                  <a:rPr lang="en-US" sz="2400" dirty="0">
                    <a:latin typeface="Times New Roman" pitchFamily="18" charset="0"/>
                    <a:cs typeface="Times New Roman" pitchFamily="18" charset="0"/>
                  </a:rPr>
                  <a:t> = Geometric Mean Radius of conductor </a:t>
                </a:r>
                <a14:m>
                  <m:oMath xmlns:m="http://schemas.openxmlformats.org/officeDocument/2006/math">
                    <m:r>
                      <a:rPr lang="en-US" sz="2400">
                        <a:latin typeface="Cambria Math"/>
                        <a:cs typeface="Times New Roman" pitchFamily="18" charset="0"/>
                      </a:rPr>
                      <m:t>𝑖</m:t>
                    </m:r>
                    <m:r>
                      <a:rPr lang="en-US" sz="2400">
                        <a:latin typeface="Cambria Math"/>
                        <a:cs typeface="Times New Roman" pitchFamily="18" charset="0"/>
                      </a:rPr>
                      <m:t> </m:t>
                    </m:r>
                  </m:oMath>
                </a14:m>
                <a:r>
                  <a:rPr lang="en-US" sz="2400" dirty="0">
                    <a:latin typeface="Times New Roman" pitchFamily="18" charset="0"/>
                    <a:cs typeface="Times New Roman" pitchFamily="18" charset="0"/>
                  </a:rPr>
                  <a:t>(ft.)</a:t>
                </a:r>
              </a:p>
              <a:p>
                <a:endParaRPr lang="en-US" sz="2000" dirty="0" smtClean="0"/>
              </a:p>
              <a:p>
                <a:pPr marL="342900" indent="-342900"/>
                <a:endParaRPr lang="en-US" dirty="0"/>
              </a:p>
            </p:txBody>
          </p:sp>
        </mc:Choice>
        <mc:Fallback>
          <p:sp>
            <p:nvSpPr>
              <p:cNvPr id="7" name="TextBox 6"/>
              <p:cNvSpPr txBox="1">
                <a:spLocks noRot="1" noChangeAspect="1" noMove="1" noResize="1" noEditPoints="1" noAdjustHandles="1" noChangeArrowheads="1" noChangeShapeType="1" noTextEdit="1"/>
              </p:cNvSpPr>
              <p:nvPr/>
            </p:nvSpPr>
            <p:spPr>
              <a:xfrm>
                <a:off x="457200" y="2608762"/>
                <a:ext cx="8458200" cy="4176015"/>
              </a:xfrm>
              <a:prstGeom prst="rect">
                <a:avLst/>
              </a:prstGeom>
              <a:blipFill rotWithShape="1">
                <a:blip r:embed="rId4"/>
                <a:stretch>
                  <a:fillRect l="-1081" t="-1168" r="-432"/>
                </a:stretch>
              </a:blipFill>
            </p:spPr>
            <p:txBody>
              <a:bodyPr/>
              <a:lstStyle/>
              <a:p>
                <a:r>
                  <a:rPr lang="en-US">
                    <a:noFill/>
                  </a:rPr>
                  <a:t> </a:t>
                </a:r>
              </a:p>
            </p:txBody>
          </p:sp>
        </mc:Fallback>
      </mc:AlternateContent>
      <p:sp>
        <p:nvSpPr>
          <p:cNvPr id="9" name="TextBox 8"/>
          <p:cNvSpPr txBox="1"/>
          <p:nvPr/>
        </p:nvSpPr>
        <p:spPr>
          <a:xfrm>
            <a:off x="0" y="329625"/>
            <a:ext cx="9144000" cy="584775"/>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Series </a:t>
            </a:r>
            <a:r>
              <a:rPr lang="en-US" sz="3200" dirty="0" smtClean="0">
                <a:latin typeface="Times New Roman" pitchFamily="18" charset="0"/>
                <a:cs typeface="Times New Roman" pitchFamily="18" charset="0"/>
              </a:rPr>
              <a:t>Impedance </a:t>
            </a:r>
            <a:r>
              <a:rPr lang="en-US" sz="3200" dirty="0" smtClean="0">
                <a:latin typeface="Times New Roman" pitchFamily="18" charset="0"/>
                <a:cs typeface="Times New Roman" pitchFamily="18" charset="0"/>
              </a:rPr>
              <a:t>of Overhead </a:t>
            </a:r>
            <a:r>
              <a:rPr lang="en-US" sz="3200" dirty="0" smtClean="0">
                <a:latin typeface="Times New Roman" pitchFamily="18" charset="0"/>
                <a:cs typeface="Times New Roman" pitchFamily="18" charset="0"/>
              </a:rPr>
              <a:t>Lines</a:t>
            </a:r>
            <a:endParaRPr lang="en-US" sz="3200" dirty="0" smtClean="0">
              <a:latin typeface="Times New Roman" pitchFamily="18" charset="0"/>
              <a:cs typeface="Times New Roman" pitchFamily="18" charset="0"/>
            </a:endParaRPr>
          </a:p>
        </p:txBody>
      </p:sp>
      <p:sp>
        <p:nvSpPr>
          <p:cNvPr id="8" name="TextBox 7"/>
          <p:cNvSpPr txBox="1"/>
          <p:nvPr/>
        </p:nvSpPr>
        <p:spPr>
          <a:xfrm>
            <a:off x="5715000" y="1371600"/>
            <a:ext cx="2057400" cy="369332"/>
          </a:xfrm>
          <a:prstGeom prst="rect">
            <a:avLst/>
          </a:prstGeom>
          <a:noFill/>
        </p:spPr>
        <p:txBody>
          <a:bodyPr wrap="square" rtlCol="0">
            <a:spAutoFit/>
          </a:bodyPr>
          <a:lstStyle/>
          <a:p>
            <a:pPr lvl="1"/>
            <a:endParaRPr lang="en-US" dirty="0">
              <a:solidFill>
                <a:srgbClr val="FF0000"/>
              </a:solidFill>
            </a:endParaRPr>
          </a:p>
        </p:txBody>
      </p:sp>
      <p:sp>
        <p:nvSpPr>
          <p:cNvPr id="2" name="Slide Number Placeholder 1"/>
          <p:cNvSpPr>
            <a:spLocks noGrp="1"/>
          </p:cNvSpPr>
          <p:nvPr>
            <p:ph type="sldNum" sz="quarter" idx="12"/>
          </p:nvPr>
        </p:nvSpPr>
        <p:spPr/>
        <p:txBody>
          <a:bodyPr/>
          <a:lstStyle/>
          <a:p>
            <a:fld id="{B6F15528-21DE-4FAA-801E-634DDDAF4B2B}" type="slidenum">
              <a:rPr lang="en-US" smtClean="0"/>
              <a:pPr/>
              <a:t>6</a:t>
            </a:fld>
            <a:endParaRPr lang="en-US" dirty="0"/>
          </a:p>
        </p:txBody>
      </p:sp>
    </p:spTree>
    <p:extLst>
      <p:ext uri="{BB962C8B-B14F-4D97-AF65-F5344CB8AC3E}">
        <p14:creationId xmlns:p14="http://schemas.microsoft.com/office/powerpoint/2010/main" val="2114622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allAtOnce"/>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1: </a:t>
            </a:r>
            <a:r>
              <a:rPr lang="en-US" dirty="0"/>
              <a:t>Overhead Lines </a:t>
            </a:r>
          </a:p>
        </p:txBody>
      </p:sp>
      <p:sp>
        <p:nvSpPr>
          <p:cNvPr id="3" name="Content Placeholder 2"/>
          <p:cNvSpPr>
            <a:spLocks noGrp="1"/>
          </p:cNvSpPr>
          <p:nvPr>
            <p:ph idx="1"/>
          </p:nvPr>
        </p:nvSpPr>
        <p:spPr/>
        <p:txBody>
          <a:bodyPr>
            <a:normAutofit fontScale="77500" lnSpcReduction="20000"/>
          </a:bodyPr>
          <a:lstStyle/>
          <a:p>
            <a:pPr>
              <a:spcAft>
                <a:spcPts val="600"/>
              </a:spcAft>
            </a:pPr>
            <a:r>
              <a:rPr lang="en-US" sz="3100" dirty="0" smtClean="0"/>
              <a:t>Series </a:t>
            </a:r>
            <a:r>
              <a:rPr lang="en-US" sz="3100" dirty="0"/>
              <a:t>impedance of Overhead Lines</a:t>
            </a:r>
          </a:p>
          <a:p>
            <a:pPr marL="971550" lvl="1" indent="-457200">
              <a:spcAft>
                <a:spcPts val="600"/>
              </a:spcAft>
            </a:pPr>
            <a:r>
              <a:rPr lang="en-US" sz="2600" dirty="0"/>
              <a:t>Transposed Three-phase Lines</a:t>
            </a:r>
          </a:p>
          <a:p>
            <a:pPr marL="971550" lvl="1" indent="-457200">
              <a:spcAft>
                <a:spcPts val="600"/>
              </a:spcAft>
            </a:pPr>
            <a:r>
              <a:rPr lang="en-US" sz="2600" dirty="0" err="1"/>
              <a:t>Untransposed</a:t>
            </a:r>
            <a:r>
              <a:rPr lang="en-US" sz="2600" dirty="0"/>
              <a:t> Distribution Lines</a:t>
            </a:r>
          </a:p>
          <a:p>
            <a:pPr marL="971550" lvl="1" indent="-457200">
              <a:spcAft>
                <a:spcPts val="600"/>
              </a:spcAft>
            </a:pPr>
            <a:r>
              <a:rPr lang="en-US" sz="2600" dirty="0"/>
              <a:t>Carson’s Equations</a:t>
            </a:r>
          </a:p>
          <a:p>
            <a:pPr marL="971550" lvl="1" indent="-457200">
              <a:spcAft>
                <a:spcPts val="600"/>
              </a:spcAft>
            </a:pPr>
            <a:r>
              <a:rPr lang="en-US" sz="2600" dirty="0"/>
              <a:t>Modified Carson’s Equations</a:t>
            </a:r>
          </a:p>
          <a:p>
            <a:pPr marL="971550" lvl="1" indent="-457200">
              <a:spcAft>
                <a:spcPts val="600"/>
              </a:spcAft>
            </a:pPr>
            <a:r>
              <a:rPr lang="en-US" sz="2600" dirty="0"/>
              <a:t>Primitive Impedance Matrix for Overhead Lines</a:t>
            </a:r>
          </a:p>
          <a:p>
            <a:pPr marL="971550" lvl="1" indent="-457200">
              <a:spcAft>
                <a:spcPts val="600"/>
              </a:spcAft>
            </a:pPr>
            <a:r>
              <a:rPr lang="en-US" sz="2600" dirty="0"/>
              <a:t>Phase Impedance Matrix for Overhead Lines</a:t>
            </a:r>
          </a:p>
          <a:p>
            <a:pPr marL="971550" lvl="1" indent="-457200">
              <a:spcAft>
                <a:spcPts val="600"/>
              </a:spcAft>
            </a:pPr>
            <a:r>
              <a:rPr lang="en-US" sz="2600" dirty="0"/>
              <a:t>Sequence Impedances</a:t>
            </a:r>
          </a:p>
          <a:p>
            <a:pPr marL="971550" lvl="1" indent="-457200">
              <a:spcAft>
                <a:spcPts val="600"/>
              </a:spcAft>
            </a:pPr>
            <a:r>
              <a:rPr lang="en-US" sz="2600" dirty="0"/>
              <a:t>Parallel Overhead Distribution </a:t>
            </a:r>
            <a:r>
              <a:rPr lang="en-US" sz="2600" dirty="0" smtClean="0"/>
              <a:t>Lines</a:t>
            </a:r>
          </a:p>
          <a:p>
            <a:pPr>
              <a:spcAft>
                <a:spcPts val="600"/>
              </a:spcAft>
            </a:pPr>
            <a:r>
              <a:rPr lang="en-US" sz="3100" b="1" u="sng" dirty="0" smtClean="0"/>
              <a:t>Shunt </a:t>
            </a:r>
            <a:r>
              <a:rPr lang="en-US" sz="3100" b="1" u="sng" dirty="0"/>
              <a:t>Admittance of Overhead Parallel </a:t>
            </a:r>
            <a:r>
              <a:rPr lang="en-US" sz="3100" b="1" u="sng" dirty="0" smtClean="0"/>
              <a:t>Lines</a:t>
            </a:r>
          </a:p>
          <a:p>
            <a:pPr>
              <a:spcAft>
                <a:spcPts val="600"/>
              </a:spcAft>
            </a:pPr>
            <a:r>
              <a:rPr lang="en-US" sz="3100" dirty="0" smtClean="0"/>
              <a:t>General Voltage Drop Equation</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60</a:t>
            </a:fld>
            <a:endParaRPr lang="en-US"/>
          </a:p>
        </p:txBody>
      </p:sp>
    </p:spTree>
    <p:extLst>
      <p:ext uri="{BB962C8B-B14F-4D97-AF65-F5344CB8AC3E}">
        <p14:creationId xmlns:p14="http://schemas.microsoft.com/office/powerpoint/2010/main" val="2162087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grpSp>
        <p:nvGrpSpPr>
          <p:cNvPr id="8" name="Group 7"/>
          <p:cNvGrpSpPr/>
          <p:nvPr/>
        </p:nvGrpSpPr>
        <p:grpSpPr>
          <a:xfrm>
            <a:off x="354367" y="1708297"/>
            <a:ext cx="7962900" cy="4692503"/>
            <a:chOff x="354367" y="1610380"/>
            <a:chExt cx="7962900" cy="4692503"/>
          </a:xfrm>
        </p:grpSpPr>
        <p:sp>
          <p:nvSpPr>
            <p:cNvPr id="4" name="TextBox 3"/>
            <p:cNvSpPr txBox="1"/>
            <p:nvPr/>
          </p:nvSpPr>
          <p:spPr>
            <a:xfrm>
              <a:off x="354367" y="1610380"/>
              <a:ext cx="3836633" cy="523220"/>
            </a:xfrm>
            <a:prstGeom prst="rect">
              <a:avLst/>
            </a:prstGeom>
            <a:noFill/>
          </p:spPr>
          <p:txBody>
            <a:bodyPr wrap="square" rtlCol="0">
              <a:spAutoFit/>
            </a:bodyPr>
            <a:lstStyle/>
            <a:p>
              <a:pPr marL="342900" lvl="2" indent="-342900"/>
              <a:r>
                <a:rPr lang="en-US" sz="2800" dirty="0" smtClean="0"/>
                <a:t>	 </a:t>
              </a:r>
              <a:r>
                <a:rPr lang="en-US" sz="2800" dirty="0" smtClean="0">
                  <a:latin typeface="Times New Roman" pitchFamily="18" charset="0"/>
                  <a:cs typeface="Times New Roman" pitchFamily="18" charset="0"/>
                </a:rPr>
                <a:t>Definition</a:t>
              </a:r>
              <a:r>
                <a:rPr lang="en-US" sz="2800" b="1" dirty="0" smtClean="0">
                  <a:latin typeface="Times New Roman" pitchFamily="18" charset="0"/>
                  <a:cs typeface="Times New Roman" pitchFamily="18" charset="0"/>
                </a:rPr>
                <a:t> </a:t>
              </a:r>
              <a:r>
                <a:rPr lang="en-US" sz="2800" dirty="0" smtClean="0">
                  <a:latin typeface="Times New Roman" pitchFamily="18" charset="0"/>
                  <a:cs typeface="Times New Roman" pitchFamily="18" charset="0"/>
                </a:rPr>
                <a:t>of Terms</a:t>
              </a:r>
            </a:p>
          </p:txBody>
        </p:sp>
        <mc:AlternateContent xmlns:mc="http://schemas.openxmlformats.org/markup-compatibility/2006">
          <mc:Choice xmlns:a14="http://schemas.microsoft.com/office/drawing/2010/main" Requires="a14">
            <p:sp>
              <p:nvSpPr>
                <p:cNvPr id="5" name="Rectangle 4"/>
                <p:cNvSpPr/>
                <p:nvPr/>
              </p:nvSpPr>
              <p:spPr>
                <a:xfrm>
                  <a:off x="773467" y="2133600"/>
                  <a:ext cx="7543800" cy="4169283"/>
                </a:xfrm>
                <a:prstGeom prst="rect">
                  <a:avLst/>
                </a:prstGeom>
              </p:spPr>
              <p:txBody>
                <a:bodyPr wrap="square">
                  <a:spAutoFit/>
                </a:bodyPr>
                <a:lstStyle/>
                <a:p>
                  <a:pPr>
                    <a:spcAft>
                      <a:spcPts val="1800"/>
                    </a:spcAft>
                  </a:pPr>
                  <a14:m>
                    <m:oMath xmlns:m="http://schemas.openxmlformats.org/officeDocument/2006/math">
                      <m:r>
                        <a:rPr lang="en-US" sz="2400" i="1">
                          <a:latin typeface="Cambria Math"/>
                        </a:rPr>
                        <m:t>𝜀</m:t>
                      </m:r>
                      <m:r>
                        <a:rPr lang="en-US" sz="2400" i="1">
                          <a:latin typeface="Cambria Math"/>
                        </a:rPr>
                        <m:t>=</m:t>
                      </m:r>
                      <m:sSub>
                        <m:sSubPr>
                          <m:ctrlPr>
                            <a:rPr lang="en-US" sz="2400" i="1">
                              <a:latin typeface="Cambria Math"/>
                            </a:rPr>
                          </m:ctrlPr>
                        </m:sSubPr>
                        <m:e>
                          <m:r>
                            <a:rPr lang="en-US" sz="2400" i="1">
                              <a:latin typeface="Cambria Math"/>
                            </a:rPr>
                            <m:t>𝜀</m:t>
                          </m:r>
                        </m:e>
                        <m:sub>
                          <m:r>
                            <a:rPr lang="en-US" sz="2400" i="1">
                              <a:latin typeface="Cambria Math"/>
                            </a:rPr>
                            <m:t>0</m:t>
                          </m:r>
                        </m:sub>
                      </m:sSub>
                      <m:sSub>
                        <m:sSubPr>
                          <m:ctrlPr>
                            <a:rPr lang="en-US" sz="2400" i="1">
                              <a:latin typeface="Cambria Math"/>
                            </a:rPr>
                          </m:ctrlPr>
                        </m:sSubPr>
                        <m:e>
                          <m:r>
                            <a:rPr lang="en-US" sz="2400" i="1">
                              <a:latin typeface="Cambria Math"/>
                            </a:rPr>
                            <m:t>𝜀</m:t>
                          </m:r>
                        </m:e>
                        <m:sub>
                          <m:r>
                            <a:rPr lang="en-US" sz="2400" i="1">
                              <a:latin typeface="Cambria Math"/>
                            </a:rPr>
                            <m:t>𝑟</m:t>
                          </m:r>
                        </m:sub>
                      </m:sSub>
                      <m:r>
                        <a:rPr lang="en-US" sz="2400" i="1">
                          <a:latin typeface="Cambria Math"/>
                        </a:rPr>
                        <m:t>=</m:t>
                      </m:r>
                    </m:oMath>
                  </a14:m>
                  <a:r>
                    <a:rPr lang="en-US" sz="2400" dirty="0">
                      <a:latin typeface="Times New Roman" pitchFamily="18" charset="0"/>
                      <a:cs typeface="Times New Roman" pitchFamily="18" charset="0"/>
                    </a:rPr>
                    <a:t>  permittivity of the medium</a:t>
                  </a:r>
                </a:p>
                <a:p>
                  <a:pPr>
                    <a:spcAft>
                      <a:spcPts val="1800"/>
                    </a:spcAft>
                  </a:pPr>
                  <a14:m>
                    <m:oMath xmlns:m="http://schemas.openxmlformats.org/officeDocument/2006/math">
                      <m:sSub>
                        <m:sSubPr>
                          <m:ctrlPr>
                            <a:rPr lang="en-US" sz="2400" i="1">
                              <a:latin typeface="Cambria Math"/>
                            </a:rPr>
                          </m:ctrlPr>
                        </m:sSubPr>
                        <m:e>
                          <m:r>
                            <a:rPr lang="en-US" sz="2400" i="1">
                              <a:latin typeface="Cambria Math"/>
                            </a:rPr>
                            <m:t>𝜀</m:t>
                          </m:r>
                        </m:e>
                        <m:sub>
                          <m:r>
                            <a:rPr lang="en-US" sz="2400" i="1">
                              <a:latin typeface="Cambria Math"/>
                            </a:rPr>
                            <m:t>0</m:t>
                          </m:r>
                        </m:sub>
                      </m:sSub>
                      <m:r>
                        <a:rPr lang="en-US" sz="2400" i="1">
                          <a:latin typeface="Cambria Math"/>
                        </a:rPr>
                        <m:t>=</m:t>
                      </m:r>
                    </m:oMath>
                  </a14:m>
                  <a:r>
                    <a:rPr lang="en-US" sz="2400" dirty="0">
                      <a:latin typeface="Times New Roman" pitchFamily="18" charset="0"/>
                      <a:cs typeface="Times New Roman" pitchFamily="18" charset="0"/>
                    </a:rPr>
                    <a:t>  permittivity of free space</a:t>
                  </a:r>
                  <a:r>
                    <a:rPr lang="en-US" sz="2400" dirty="0" smtClean="0">
                      <a:latin typeface="Times New Roman" pitchFamily="18" charset="0"/>
                      <a:cs typeface="Times New Roman" pitchFamily="18" charset="0"/>
                    </a:rPr>
                    <a:t> </a:t>
                  </a:r>
                  <a14:m>
                    <m:oMath xmlns:m="http://schemas.openxmlformats.org/officeDocument/2006/math">
                      <m:r>
                        <a:rPr lang="en-US" sz="2400" i="1">
                          <a:latin typeface="Cambria Math"/>
                        </a:rPr>
                        <m:t>=8.85×</m:t>
                      </m:r>
                      <m:sSup>
                        <m:sSupPr>
                          <m:ctrlPr>
                            <a:rPr lang="en-US" sz="2400" i="1">
                              <a:latin typeface="Cambria Math"/>
                            </a:rPr>
                          </m:ctrlPr>
                        </m:sSupPr>
                        <m:e>
                          <m:r>
                            <a:rPr lang="en-US" sz="2400" i="1">
                              <a:latin typeface="Cambria Math"/>
                            </a:rPr>
                            <m:t>10</m:t>
                          </m:r>
                        </m:e>
                        <m:sup>
                          <m:r>
                            <a:rPr lang="en-US" sz="2400" i="1">
                              <a:latin typeface="Cambria Math"/>
                            </a:rPr>
                            <m:t>−12</m:t>
                          </m:r>
                        </m:sup>
                      </m:sSup>
                      <m:r>
                        <a:rPr lang="en-US" sz="2400" i="1">
                          <a:latin typeface="Cambria Math"/>
                        </a:rPr>
                        <m:t>𝜇</m:t>
                      </m:r>
                    </m:oMath>
                  </a14:m>
                  <a:r>
                    <a:rPr lang="en-US" sz="2400" dirty="0">
                      <a:latin typeface="Times New Roman" pitchFamily="18" charset="0"/>
                      <a:cs typeface="Times New Roman" pitchFamily="18" charset="0"/>
                    </a:rPr>
                    <a:t>F/meter</a:t>
                  </a:r>
                </a:p>
                <a:p>
                  <a:pPr>
                    <a:spcAft>
                      <a:spcPts val="1800"/>
                    </a:spcAft>
                  </a:pPr>
                  <a14:m>
                    <m:oMath xmlns:m="http://schemas.openxmlformats.org/officeDocument/2006/math">
                      <m:sSub>
                        <m:sSubPr>
                          <m:ctrlPr>
                            <a:rPr lang="en-US" sz="2400" i="1">
                              <a:latin typeface="Cambria Math"/>
                            </a:rPr>
                          </m:ctrlPr>
                        </m:sSubPr>
                        <m:e>
                          <m:r>
                            <a:rPr lang="en-US" sz="2400" i="1">
                              <a:latin typeface="Cambria Math"/>
                            </a:rPr>
                            <m:t>𝜀</m:t>
                          </m:r>
                        </m:e>
                        <m:sub>
                          <m:r>
                            <a:rPr lang="en-US" sz="2400" i="1">
                              <a:latin typeface="Cambria Math"/>
                            </a:rPr>
                            <m:t>𝑟</m:t>
                          </m:r>
                        </m:sub>
                      </m:sSub>
                      <m:r>
                        <a:rPr lang="en-US" sz="2400" i="1">
                          <a:latin typeface="Cambria Math"/>
                        </a:rPr>
                        <m:t>=</m:t>
                      </m:r>
                    </m:oMath>
                  </a14:m>
                  <a:r>
                    <a:rPr lang="en-US" sz="2400" dirty="0">
                      <a:latin typeface="Times New Roman" pitchFamily="18" charset="0"/>
                      <a:cs typeface="Times New Roman" pitchFamily="18" charset="0"/>
                    </a:rPr>
                    <a:t> relative permittivity of the medium</a:t>
                  </a:r>
                </a:p>
                <a:p>
                  <a:pPr>
                    <a:spcAft>
                      <a:spcPts val="1800"/>
                    </a:spcAft>
                  </a:pPr>
                  <a:r>
                    <a:rPr lang="en-US" sz="2400" dirty="0">
                      <a:latin typeface="Times New Roman" pitchFamily="18" charset="0"/>
                      <a:cs typeface="Times New Roman" pitchFamily="18" charset="0"/>
                    </a:rPr>
                    <a:t> </a:t>
                  </a:r>
                  <a14:m>
                    <m:oMath xmlns:m="http://schemas.openxmlformats.org/officeDocument/2006/math">
                      <m:sSub>
                        <m:sSubPr>
                          <m:ctrlPr>
                            <a:rPr lang="en-US" sz="2400" i="1">
                              <a:latin typeface="Cambria Math"/>
                            </a:rPr>
                          </m:ctrlPr>
                        </m:sSubPr>
                        <m:e>
                          <m:r>
                            <a:rPr lang="en-US" sz="2400" i="1">
                              <a:latin typeface="Cambria Math"/>
                            </a:rPr>
                            <m:t>𝑞</m:t>
                          </m:r>
                        </m:e>
                        <m:sub>
                          <m:r>
                            <a:rPr lang="en-US" sz="2400" i="1">
                              <a:latin typeface="Cambria Math"/>
                            </a:rPr>
                            <m:t>𝑛</m:t>
                          </m:r>
                        </m:sub>
                      </m:sSub>
                      <m:r>
                        <a:rPr lang="en-US" sz="2400" i="1">
                          <a:latin typeface="Cambria Math"/>
                        </a:rPr>
                        <m:t>=</m:t>
                      </m:r>
                    </m:oMath>
                  </a14:m>
                  <a:r>
                    <a:rPr lang="en-US" sz="2400" dirty="0">
                      <a:latin typeface="Times New Roman" pitchFamily="18" charset="0"/>
                      <a:cs typeface="Times New Roman" pitchFamily="18" charset="0"/>
                    </a:rPr>
                    <a:t> charge density on conductor </a:t>
                  </a:r>
                  <a14:m>
                    <m:oMath xmlns:m="http://schemas.openxmlformats.org/officeDocument/2006/math">
                      <m:r>
                        <a:rPr lang="en-US" sz="2400" i="1">
                          <a:latin typeface="Cambria Math"/>
                        </a:rPr>
                        <m:t>𝑛</m:t>
                      </m:r>
                    </m:oMath>
                  </a14:m>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cb</a:t>
                  </a:r>
                  <a:r>
                    <a:rPr lang="en-US" sz="2400" dirty="0">
                      <a:latin typeface="Times New Roman" pitchFamily="18" charset="0"/>
                      <a:cs typeface="Times New Roman" pitchFamily="18" charset="0"/>
                    </a:rPr>
                    <a:t>/meter</a:t>
                  </a:r>
                </a:p>
                <a:p>
                  <a:pPr>
                    <a:spcAft>
                      <a:spcPts val="1800"/>
                    </a:spcAft>
                  </a:pPr>
                  <a14:m>
                    <m:oMath xmlns:m="http://schemas.openxmlformats.org/officeDocument/2006/math">
                      <m:sSub>
                        <m:sSubPr>
                          <m:ctrlPr>
                            <a:rPr lang="en-US" sz="2400" i="1">
                              <a:latin typeface="Cambria Math"/>
                            </a:rPr>
                          </m:ctrlPr>
                        </m:sSubPr>
                        <m:e>
                          <m:r>
                            <a:rPr lang="en-US" sz="2400" i="1">
                              <a:latin typeface="Cambria Math"/>
                            </a:rPr>
                            <m:t>𝐷</m:t>
                          </m:r>
                        </m:e>
                        <m:sub>
                          <m:r>
                            <a:rPr lang="en-US" sz="2400" i="1">
                              <a:latin typeface="Cambria Math"/>
                            </a:rPr>
                            <m:t>𝑛𝑖</m:t>
                          </m:r>
                        </m:sub>
                      </m:sSub>
                      <m:r>
                        <a:rPr lang="en-US" sz="2400" i="1">
                          <a:latin typeface="Cambria Math"/>
                        </a:rPr>
                        <m:t>=</m:t>
                      </m:r>
                    </m:oMath>
                  </a14:m>
                  <a:r>
                    <a:rPr lang="en-US" sz="2400" dirty="0">
                      <a:latin typeface="Times New Roman" pitchFamily="18" charset="0"/>
                      <a:cs typeface="Times New Roman" pitchFamily="18" charset="0"/>
                    </a:rPr>
                    <a:t> distance between conductor </a:t>
                  </a:r>
                  <a14:m>
                    <m:oMath xmlns:m="http://schemas.openxmlformats.org/officeDocument/2006/math">
                      <m:r>
                        <a:rPr lang="en-US" sz="2400" i="1">
                          <a:latin typeface="Cambria Math"/>
                        </a:rPr>
                        <m:t>𝑛</m:t>
                      </m:r>
                    </m:oMath>
                  </a14:m>
                  <a:r>
                    <a:rPr lang="en-US" sz="2400" dirty="0">
                      <a:latin typeface="Times New Roman" pitchFamily="18" charset="0"/>
                      <a:cs typeface="Times New Roman" pitchFamily="18" charset="0"/>
                    </a:rPr>
                    <a:t> and conductor </a:t>
                  </a:r>
                  <a14:m>
                    <m:oMath xmlns:m="http://schemas.openxmlformats.org/officeDocument/2006/math">
                      <m:r>
                        <a:rPr lang="en-US" sz="2400" i="1">
                          <a:latin typeface="Cambria Math"/>
                        </a:rPr>
                        <m:t>𝑖</m:t>
                      </m:r>
                    </m:oMath>
                  </a14:m>
                  <a:r>
                    <a:rPr lang="en-US" sz="2400" dirty="0">
                      <a:latin typeface="Times New Roman" pitchFamily="18" charset="0"/>
                      <a:cs typeface="Times New Roman" pitchFamily="18" charset="0"/>
                    </a:rPr>
                    <a:t> (ft.)</a:t>
                  </a:r>
                </a:p>
                <a:p>
                  <a:pPr>
                    <a:spcAft>
                      <a:spcPts val="1800"/>
                    </a:spcAft>
                  </a:pPr>
                  <a14:m>
                    <m:oMath xmlns:m="http://schemas.openxmlformats.org/officeDocument/2006/math">
                      <m:sSub>
                        <m:sSubPr>
                          <m:ctrlPr>
                            <a:rPr lang="en-US" sz="2400" i="1">
                              <a:latin typeface="Cambria Math"/>
                            </a:rPr>
                          </m:ctrlPr>
                        </m:sSubPr>
                        <m:e>
                          <m:r>
                            <a:rPr lang="en-US" sz="2400" i="1">
                              <a:latin typeface="Cambria Math"/>
                            </a:rPr>
                            <m:t>𝐷</m:t>
                          </m:r>
                        </m:e>
                        <m:sub>
                          <m:r>
                            <a:rPr lang="en-US" sz="2400" i="1">
                              <a:latin typeface="Cambria Math"/>
                            </a:rPr>
                            <m:t>𝑛𝑗</m:t>
                          </m:r>
                        </m:sub>
                      </m:sSub>
                      <m:r>
                        <a:rPr lang="en-US" sz="2400" i="1">
                          <a:latin typeface="Cambria Math"/>
                        </a:rPr>
                        <m:t>=</m:t>
                      </m:r>
                    </m:oMath>
                  </a14:m>
                  <a:r>
                    <a:rPr lang="en-US" sz="2400" dirty="0">
                      <a:latin typeface="Times New Roman" pitchFamily="18" charset="0"/>
                      <a:cs typeface="Times New Roman" pitchFamily="18" charset="0"/>
                    </a:rPr>
                    <a:t> distance between conductor </a:t>
                  </a:r>
                  <a14:m>
                    <m:oMath xmlns:m="http://schemas.openxmlformats.org/officeDocument/2006/math">
                      <m:r>
                        <a:rPr lang="en-US" sz="2400" i="1">
                          <a:latin typeface="Cambria Math"/>
                        </a:rPr>
                        <m:t>𝑛</m:t>
                      </m:r>
                    </m:oMath>
                  </a14:m>
                  <a:r>
                    <a:rPr lang="en-US" sz="2400" dirty="0">
                      <a:latin typeface="Times New Roman" pitchFamily="18" charset="0"/>
                      <a:cs typeface="Times New Roman" pitchFamily="18" charset="0"/>
                    </a:rPr>
                    <a:t> and conductor </a:t>
                  </a:r>
                  <a14:m>
                    <m:oMath xmlns:m="http://schemas.openxmlformats.org/officeDocument/2006/math">
                      <m:r>
                        <a:rPr lang="en-US" sz="2400" i="1">
                          <a:latin typeface="Cambria Math"/>
                        </a:rPr>
                        <m:t>𝑗</m:t>
                      </m:r>
                    </m:oMath>
                  </a14:m>
                  <a:r>
                    <a:rPr lang="en-US" sz="2400" dirty="0">
                      <a:latin typeface="Times New Roman" pitchFamily="18" charset="0"/>
                      <a:cs typeface="Times New Roman" pitchFamily="18" charset="0"/>
                    </a:rPr>
                    <a:t> (ft.)</a:t>
                  </a:r>
                </a:p>
                <a:p>
                  <a:pPr>
                    <a:spcAft>
                      <a:spcPts val="1800"/>
                    </a:spcAft>
                  </a:pPr>
                  <a14:m>
                    <m:oMath xmlns:m="http://schemas.openxmlformats.org/officeDocument/2006/math">
                      <m:sSub>
                        <m:sSubPr>
                          <m:ctrlPr>
                            <a:rPr lang="en-US" sz="2400" i="1">
                              <a:latin typeface="Cambria Math"/>
                            </a:rPr>
                          </m:ctrlPr>
                        </m:sSubPr>
                        <m:e>
                          <m:r>
                            <a:rPr lang="en-US" sz="2400" i="1">
                              <a:latin typeface="Cambria Math"/>
                            </a:rPr>
                            <m:t>𝐷</m:t>
                          </m:r>
                        </m:e>
                        <m:sub>
                          <m:r>
                            <a:rPr lang="en-US" sz="2400" i="1">
                              <a:latin typeface="Cambria Math"/>
                            </a:rPr>
                            <m:t>𝑛𝑛</m:t>
                          </m:r>
                        </m:sub>
                      </m:sSub>
                      <m:r>
                        <a:rPr lang="en-US" sz="2400" i="1">
                          <a:latin typeface="Cambria Math"/>
                        </a:rPr>
                        <m:t>=</m:t>
                      </m:r>
                    </m:oMath>
                  </a14:m>
                  <a:r>
                    <a:rPr lang="en-US" sz="2400" dirty="0">
                      <a:latin typeface="Times New Roman" pitchFamily="18" charset="0"/>
                      <a:cs typeface="Times New Roman" pitchFamily="18" charset="0"/>
                    </a:rPr>
                    <a:t> radius (</a:t>
                  </a:r>
                  <a14:m>
                    <m:oMath xmlns:m="http://schemas.openxmlformats.org/officeDocument/2006/math">
                      <m:r>
                        <a:rPr lang="en-US" sz="2400" i="1">
                          <a:latin typeface="Cambria Math"/>
                        </a:rPr>
                        <m:t>𝑅</m:t>
                      </m:r>
                      <m:sSub>
                        <m:sSubPr>
                          <m:ctrlPr>
                            <a:rPr lang="en-US" sz="2400" i="1">
                              <a:latin typeface="Cambria Math"/>
                            </a:rPr>
                          </m:ctrlPr>
                        </m:sSubPr>
                        <m:e>
                          <m:r>
                            <a:rPr lang="en-US" sz="2400" i="1">
                              <a:latin typeface="Cambria Math"/>
                            </a:rPr>
                            <m:t>𝐷</m:t>
                          </m:r>
                        </m:e>
                        <m:sub>
                          <m:r>
                            <a:rPr lang="en-US" sz="2400" i="1">
                              <a:latin typeface="Cambria Math"/>
                            </a:rPr>
                            <m:t>𝑛</m:t>
                          </m:r>
                        </m:sub>
                      </m:sSub>
                    </m:oMath>
                  </a14:m>
                  <a:r>
                    <a:rPr lang="en-US" sz="2400" dirty="0">
                      <a:latin typeface="Times New Roman" pitchFamily="18" charset="0"/>
                      <a:cs typeface="Times New Roman" pitchFamily="18" charset="0"/>
                    </a:rPr>
                    <a:t>) of conductor </a:t>
                  </a:r>
                  <a14:m>
                    <m:oMath xmlns:m="http://schemas.openxmlformats.org/officeDocument/2006/math">
                      <m:r>
                        <a:rPr lang="en-US" sz="2400" i="1">
                          <a:latin typeface="Cambria Math"/>
                        </a:rPr>
                        <m:t>𝑛</m:t>
                      </m:r>
                    </m:oMath>
                  </a14:m>
                  <a:endParaRPr lang="en-US" sz="2400" dirty="0">
                    <a:latin typeface="Times New Roman" pitchFamily="18" charset="0"/>
                    <a:cs typeface="Times New Roman" pitchFamily="18" charset="0"/>
                  </a:endParaRPr>
                </a:p>
              </p:txBody>
            </p:sp>
          </mc:Choice>
          <mc:Fallback>
            <p:sp>
              <p:nvSpPr>
                <p:cNvPr id="5" name="Rectangle 4"/>
                <p:cNvSpPr>
                  <a:spLocks noRot="1" noChangeAspect="1" noMove="1" noResize="1" noEditPoints="1" noAdjustHandles="1" noChangeArrowheads="1" noChangeShapeType="1" noTextEdit="1"/>
                </p:cNvSpPr>
                <p:nvPr/>
              </p:nvSpPr>
              <p:spPr>
                <a:xfrm>
                  <a:off x="773467" y="2133600"/>
                  <a:ext cx="7543800" cy="4169283"/>
                </a:xfrm>
                <a:prstGeom prst="rect">
                  <a:avLst/>
                </a:prstGeom>
                <a:blipFill rotWithShape="1">
                  <a:blip r:embed="rId3"/>
                  <a:stretch>
                    <a:fillRect l="-243" t="-1170" b="-585"/>
                  </a:stretch>
                </a:blipFill>
              </p:spPr>
              <p:txBody>
                <a:bodyPr/>
                <a:lstStyle/>
                <a:p>
                  <a:r>
                    <a:rPr lang="en-US">
                      <a:noFill/>
                    </a:rPr>
                    <a:t> </a:t>
                  </a:r>
                </a:p>
              </p:txBody>
            </p:sp>
          </mc:Fallback>
        </mc:AlternateContent>
      </p:grpSp>
      <p:sp>
        <p:nvSpPr>
          <p:cNvPr id="6" name="Slide Number Placeholder 5"/>
          <p:cNvSpPr>
            <a:spLocks noGrp="1"/>
          </p:cNvSpPr>
          <p:nvPr>
            <p:ph type="sldNum" sz="quarter" idx="12"/>
          </p:nvPr>
        </p:nvSpPr>
        <p:spPr/>
        <p:txBody>
          <a:bodyPr/>
          <a:lstStyle/>
          <a:p>
            <a:fld id="{B6F15528-21DE-4FAA-801E-634DDDAF4B2B}" type="slidenum">
              <a:rPr lang="en-US" smtClean="0"/>
              <a:pPr/>
              <a:t>61</a:t>
            </a:fld>
            <a:endParaRPr lang="en-US"/>
          </a:p>
        </p:txBody>
      </p:sp>
      <p:sp>
        <p:nvSpPr>
          <p:cNvPr id="7" name="TextBox 6"/>
          <p:cNvSpPr txBox="1"/>
          <p:nvPr/>
        </p:nvSpPr>
        <p:spPr>
          <a:xfrm>
            <a:off x="0" y="381000"/>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Shunt Admittance of Overhead Parallel </a:t>
            </a:r>
            <a:r>
              <a:rPr lang="en-US" sz="3200" dirty="0" smtClean="0">
                <a:latin typeface="Times New Roman" pitchFamily="18" charset="0"/>
                <a:cs typeface="Times New Roman" pitchFamily="18" charset="0"/>
              </a:rPr>
              <a:t>Lines</a:t>
            </a:r>
          </a:p>
        </p:txBody>
      </p:sp>
    </p:spTree>
    <p:extLst>
      <p:ext uri="{BB962C8B-B14F-4D97-AF65-F5344CB8AC3E}">
        <p14:creationId xmlns:p14="http://schemas.microsoft.com/office/powerpoint/2010/main" val="1324191778"/>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906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924580"/>
            <a:ext cx="9144000" cy="584775"/>
          </a:xfrm>
          <a:prstGeom prst="rect">
            <a:avLst/>
          </a:prstGeom>
          <a:noFill/>
        </p:spPr>
        <p:txBody>
          <a:bodyPr wrap="square" rtlCol="0">
            <a:spAutoFit/>
          </a:bodyPr>
          <a:lstStyle/>
          <a:p>
            <a:pPr marL="342900" lvl="2" indent="-342900" algn="ctr"/>
            <a:r>
              <a:rPr lang="en-US" sz="3200" dirty="0" smtClean="0">
                <a:latin typeface="Times New Roman" pitchFamily="18" charset="0"/>
                <a:cs typeface="Times New Roman" pitchFamily="18" charset="0"/>
              </a:rPr>
              <a:t>Conductors </a:t>
            </a:r>
            <a:r>
              <a:rPr lang="en-US" sz="3200" dirty="0" smtClean="0">
                <a:latin typeface="Times New Roman" pitchFamily="18" charset="0"/>
                <a:cs typeface="Times New Roman" pitchFamily="18" charset="0"/>
              </a:rPr>
              <a:t>and Images</a:t>
            </a: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38400" y="1828800"/>
            <a:ext cx="4648200" cy="4380998"/>
          </a:xfrm>
          <a:prstGeom prst="rect">
            <a:avLst/>
          </a:prstGeom>
        </p:spPr>
      </p:pic>
      <p:sp>
        <p:nvSpPr>
          <p:cNvPr id="6" name="TextBox 5"/>
          <p:cNvSpPr txBox="1"/>
          <p:nvPr/>
        </p:nvSpPr>
        <p:spPr>
          <a:xfrm>
            <a:off x="6629400" y="5869632"/>
            <a:ext cx="18288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Figure 10.0</a:t>
            </a:r>
            <a:endParaRPr lang="en-US" sz="2000" dirty="0">
              <a:latin typeface="Times New Roman" pitchFamily="18" charset="0"/>
              <a:cs typeface="Times New Roman" pitchFamily="18" charset="0"/>
            </a:endParaRPr>
          </a:p>
        </p:txBody>
      </p:sp>
      <p:sp>
        <p:nvSpPr>
          <p:cNvPr id="7" name="Slide Number Placeholder 6"/>
          <p:cNvSpPr>
            <a:spLocks noGrp="1"/>
          </p:cNvSpPr>
          <p:nvPr>
            <p:ph type="sldNum" sz="quarter" idx="12"/>
          </p:nvPr>
        </p:nvSpPr>
        <p:spPr/>
        <p:txBody>
          <a:bodyPr/>
          <a:lstStyle/>
          <a:p>
            <a:fld id="{B6F15528-21DE-4FAA-801E-634DDDAF4B2B}" type="slidenum">
              <a:rPr lang="en-US" smtClean="0"/>
              <a:pPr/>
              <a:t>62</a:t>
            </a:fld>
            <a:endParaRPr lang="en-US"/>
          </a:p>
        </p:txBody>
      </p:sp>
      <p:sp>
        <p:nvSpPr>
          <p:cNvPr id="8" name="TextBox 7"/>
          <p:cNvSpPr txBox="1"/>
          <p:nvPr/>
        </p:nvSpPr>
        <p:spPr>
          <a:xfrm>
            <a:off x="0" y="381000"/>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Shunt Admittance of Overhead Parallel </a:t>
            </a:r>
            <a:r>
              <a:rPr lang="en-US" sz="3200" dirty="0" smtClean="0">
                <a:latin typeface="Times New Roman" pitchFamily="18" charset="0"/>
                <a:cs typeface="Times New Roman" pitchFamily="18" charset="0"/>
              </a:rPr>
              <a:t>Lines</a:t>
            </a:r>
          </a:p>
        </p:txBody>
      </p:sp>
    </p:spTree>
    <p:extLst>
      <p:ext uri="{BB962C8B-B14F-4D97-AF65-F5344CB8AC3E}">
        <p14:creationId xmlns:p14="http://schemas.microsoft.com/office/powerpoint/2010/main" val="1804322041"/>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381000" y="1270337"/>
            <a:ext cx="8382000" cy="1323439"/>
          </a:xfrm>
          <a:prstGeom prst="rect">
            <a:avLst/>
          </a:prstGeom>
          <a:noFill/>
        </p:spPr>
        <p:txBody>
          <a:bodyPr wrap="square" rtlCol="0">
            <a:spAutoFit/>
          </a:bodyPr>
          <a:lstStyle/>
          <a:p>
            <a:pPr marL="342900" lvl="2" indent="-342900">
              <a:buFont typeface="Wingdings" pitchFamily="2" charset="2"/>
              <a:buChar char="Ø"/>
            </a:pPr>
            <a:r>
              <a:rPr lang="en-US" sz="2000" dirty="0" smtClean="0">
                <a:latin typeface="Times New Roman" pitchFamily="18" charset="0"/>
                <a:cs typeface="Times New Roman" pitchFamily="18" charset="0"/>
              </a:rPr>
              <a:t>The method of conductors and their images is employed in the calculation of the shunt capacitance of overhead lines. This is the same concept that was used for calculating series impedances in the general application of Carson’s Equations. </a:t>
            </a:r>
            <a:endParaRPr lang="en-US" sz="2000" dirty="0">
              <a:latin typeface="Times New Roman" pitchFamily="18" charset="0"/>
              <a:cs typeface="Times New Roman" pitchFamily="18" charset="0"/>
            </a:endParaRPr>
          </a:p>
        </p:txBody>
      </p:sp>
      <mc:AlternateContent xmlns:mc="http://schemas.openxmlformats.org/markup-compatibility/2006">
        <mc:Choice xmlns:a14="http://schemas.microsoft.com/office/drawing/2010/main" Requires="a14">
          <p:sp>
            <p:nvSpPr>
              <p:cNvPr id="5" name="Rectangle 4"/>
              <p:cNvSpPr/>
              <p:nvPr/>
            </p:nvSpPr>
            <p:spPr>
              <a:xfrm>
                <a:off x="0" y="2890775"/>
                <a:ext cx="9144000" cy="3433825"/>
              </a:xfrm>
              <a:prstGeom prst="rect">
                <a:avLst/>
              </a:prstGeom>
            </p:spPr>
            <p:txBody>
              <a:bodyPr wrap="square">
                <a:spAutoFit/>
              </a:bodyPr>
              <a:lstStyle/>
              <a:p>
                <a:pPr algn="just">
                  <a:spcAft>
                    <a:spcPts val="1200"/>
                  </a:spcAft>
                </a:pPr>
                <a:r>
                  <a:rPr lang="en-US" sz="2400" dirty="0" smtClean="0"/>
                  <a:t>	</a:t>
                </a:r>
                <a14:m>
                  <m:oMath xmlns:m="http://schemas.openxmlformats.org/officeDocument/2006/math">
                    <m:sSub>
                      <m:sSubPr>
                        <m:ctrlPr>
                          <a:rPr lang="en-US" sz="2000" i="1" smtClean="0">
                            <a:latin typeface="Cambria Math"/>
                          </a:rPr>
                        </m:ctrlPr>
                      </m:sSubPr>
                      <m:e>
                        <m:r>
                          <a:rPr lang="en-US" sz="2000" i="1">
                            <a:latin typeface="Cambria Math"/>
                          </a:rPr>
                          <m:t>𝑉</m:t>
                        </m:r>
                      </m:e>
                      <m:sub>
                        <m:r>
                          <a:rPr lang="en-US" sz="2000" i="1">
                            <a:latin typeface="Cambria Math"/>
                          </a:rPr>
                          <m:t>𝑖𝑖</m:t>
                        </m:r>
                      </m:sub>
                    </m:sSub>
                    <m:r>
                      <a:rPr lang="en-US" sz="2000" b="0" i="1" smtClean="0">
                        <a:latin typeface="Cambria Math"/>
                      </a:rPr>
                      <m:t> </m:t>
                    </m:r>
                    <m:r>
                      <a:rPr lang="en-US" sz="2000" i="1">
                        <a:latin typeface="Cambria Math"/>
                      </a:rPr>
                      <m:t>=</m:t>
                    </m:r>
                    <m:f>
                      <m:fPr>
                        <m:ctrlPr>
                          <a:rPr lang="en-US" sz="2000" i="1">
                            <a:latin typeface="Cambria Math"/>
                          </a:rPr>
                        </m:ctrlPr>
                      </m:fPr>
                      <m:num>
                        <m:r>
                          <a:rPr lang="en-US" sz="2000" i="1">
                            <a:latin typeface="Cambria Math"/>
                          </a:rPr>
                          <m:t>1</m:t>
                        </m:r>
                      </m:num>
                      <m:den>
                        <m:r>
                          <a:rPr lang="en-US" sz="2000" i="1">
                            <a:latin typeface="Cambria Math"/>
                          </a:rPr>
                          <m:t>2</m:t>
                        </m:r>
                        <m:r>
                          <a:rPr lang="en-US" sz="2000" i="1">
                            <a:latin typeface="Cambria Math"/>
                          </a:rPr>
                          <m:t>𝜋𝜀</m:t>
                        </m:r>
                      </m:den>
                    </m:f>
                    <m:d>
                      <m:dPr>
                        <m:ctrlPr>
                          <a:rPr lang="en-US" sz="2000" i="1">
                            <a:latin typeface="Cambria Math"/>
                          </a:rPr>
                        </m:ctrlPr>
                      </m:dPr>
                      <m:e>
                        <m:sSub>
                          <m:sSubPr>
                            <m:ctrlPr>
                              <a:rPr lang="en-US" sz="2000" i="1">
                                <a:latin typeface="Cambria Math"/>
                              </a:rPr>
                            </m:ctrlPr>
                          </m:sSubPr>
                          <m:e>
                            <m:r>
                              <a:rPr lang="en-US" sz="2000" i="1">
                                <a:latin typeface="Cambria Math"/>
                              </a:rPr>
                              <m:t>𝑞</m:t>
                            </m:r>
                          </m:e>
                          <m:sub>
                            <m:r>
                              <a:rPr lang="en-US" sz="2000" i="1">
                                <a:latin typeface="Cambria Math"/>
                              </a:rPr>
                              <m:t>𝑖</m:t>
                            </m:r>
                          </m:sub>
                        </m:sSub>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sSub>
                                  <m:sSubPr>
                                    <m:ctrlPr>
                                      <a:rPr lang="en-US" sz="2000" i="1">
                                        <a:latin typeface="Cambria Math"/>
                                      </a:rPr>
                                    </m:ctrlPr>
                                  </m:sSubPr>
                                  <m:e>
                                    <m:r>
                                      <a:rPr lang="en-US" sz="2000" i="1">
                                        <a:latin typeface="Cambria Math"/>
                                      </a:rPr>
                                      <m:t>𝑆</m:t>
                                    </m:r>
                                  </m:e>
                                  <m:sub>
                                    <m:r>
                                      <a:rPr lang="en-US" sz="2000" i="1">
                                        <a:latin typeface="Cambria Math"/>
                                      </a:rPr>
                                      <m:t>𝑖𝑖</m:t>
                                    </m:r>
                                  </m:sub>
                                </m:sSub>
                              </m:num>
                              <m:den>
                                <m:r>
                                  <a:rPr lang="en-US" sz="2000" i="1">
                                    <a:latin typeface="Cambria Math"/>
                                  </a:rPr>
                                  <m:t>𝑅</m:t>
                                </m:r>
                                <m:sSub>
                                  <m:sSubPr>
                                    <m:ctrlPr>
                                      <a:rPr lang="en-US" sz="2000" i="1">
                                        <a:latin typeface="Cambria Math"/>
                                      </a:rPr>
                                    </m:ctrlPr>
                                  </m:sSubPr>
                                  <m:e>
                                    <m:r>
                                      <a:rPr lang="en-US" sz="2000" i="1">
                                        <a:latin typeface="Cambria Math"/>
                                      </a:rPr>
                                      <m:t>𝐷</m:t>
                                    </m:r>
                                  </m:e>
                                  <m:sub>
                                    <m:r>
                                      <a:rPr lang="en-US" sz="2000" i="1">
                                        <a:latin typeface="Cambria Math"/>
                                      </a:rPr>
                                      <m:t>𝑖</m:t>
                                    </m:r>
                                  </m:sub>
                                </m:sSub>
                              </m:den>
                            </m:f>
                            <m:r>
                              <a:rPr lang="en-US" sz="2000" i="1">
                                <a:latin typeface="Cambria Math"/>
                              </a:rPr>
                              <m:t>+</m:t>
                            </m:r>
                            <m:sSub>
                              <m:sSubPr>
                                <m:ctrlPr>
                                  <a:rPr lang="en-US" sz="2000" i="1">
                                    <a:latin typeface="Cambria Math"/>
                                  </a:rPr>
                                </m:ctrlPr>
                              </m:sSubPr>
                              <m:e>
                                <m:r>
                                  <a:rPr lang="en-US" sz="2000" i="1">
                                    <a:latin typeface="Cambria Math"/>
                                  </a:rPr>
                                  <m:t>𝑞</m:t>
                                </m:r>
                                <m:r>
                                  <a:rPr lang="en-US" sz="2000" i="1">
                                    <a:latin typeface="Cambria Math"/>
                                  </a:rPr>
                                  <m:t>′</m:t>
                                </m:r>
                              </m:e>
                              <m:sub>
                                <m:r>
                                  <a:rPr lang="en-US" sz="2000" i="1">
                                    <a:latin typeface="Cambria Math"/>
                                  </a:rPr>
                                  <m:t>𝑖</m:t>
                                </m:r>
                              </m:sub>
                            </m:sSub>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i="1">
                                        <a:latin typeface="Cambria Math"/>
                                      </a:rPr>
                                      <m:t>𝑅</m:t>
                                    </m:r>
                                    <m:sSub>
                                      <m:sSubPr>
                                        <m:ctrlPr>
                                          <a:rPr lang="en-US" sz="2000" i="1">
                                            <a:latin typeface="Cambria Math"/>
                                          </a:rPr>
                                        </m:ctrlPr>
                                      </m:sSubPr>
                                      <m:e>
                                        <m:r>
                                          <a:rPr lang="en-US" sz="2000" i="1">
                                            <a:latin typeface="Cambria Math"/>
                                          </a:rPr>
                                          <m:t>𝐷</m:t>
                                        </m:r>
                                      </m:e>
                                      <m:sub>
                                        <m:r>
                                          <a:rPr lang="en-US" sz="2000" i="1">
                                            <a:latin typeface="Cambria Math"/>
                                          </a:rPr>
                                          <m:t>𝑖</m:t>
                                        </m:r>
                                      </m:sub>
                                    </m:sSub>
                                  </m:num>
                                  <m:den>
                                    <m:sSub>
                                      <m:sSubPr>
                                        <m:ctrlPr>
                                          <a:rPr lang="en-US" sz="2000" i="1">
                                            <a:latin typeface="Cambria Math"/>
                                          </a:rPr>
                                        </m:ctrlPr>
                                      </m:sSubPr>
                                      <m:e>
                                        <m:r>
                                          <a:rPr lang="en-US" sz="2000" i="1">
                                            <a:latin typeface="Cambria Math"/>
                                          </a:rPr>
                                          <m:t>𝑆</m:t>
                                        </m:r>
                                      </m:e>
                                      <m:sub>
                                        <m:r>
                                          <a:rPr lang="en-US" sz="2000" i="1">
                                            <a:latin typeface="Cambria Math"/>
                                          </a:rPr>
                                          <m:t>𝑖𝑖</m:t>
                                        </m:r>
                                      </m:sub>
                                    </m:sSub>
                                  </m:den>
                                </m:f>
                                <m:r>
                                  <a:rPr lang="en-US" sz="2000" i="1">
                                    <a:latin typeface="Cambria Math"/>
                                  </a:rPr>
                                  <m:t>+</m:t>
                                </m:r>
                                <m:sSub>
                                  <m:sSubPr>
                                    <m:ctrlPr>
                                      <a:rPr lang="en-US" sz="2000" i="1">
                                        <a:latin typeface="Cambria Math"/>
                                      </a:rPr>
                                    </m:ctrlPr>
                                  </m:sSubPr>
                                  <m:e>
                                    <m:r>
                                      <a:rPr lang="en-US" sz="2000" i="1">
                                        <a:latin typeface="Cambria Math"/>
                                      </a:rPr>
                                      <m:t>𝑞</m:t>
                                    </m:r>
                                  </m:e>
                                  <m:sub>
                                    <m:r>
                                      <a:rPr lang="en-US" sz="2000" i="1">
                                        <a:latin typeface="Cambria Math"/>
                                      </a:rPr>
                                      <m:t>𝑗</m:t>
                                    </m:r>
                                  </m:sub>
                                </m:sSub>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sSub>
                                          <m:sSubPr>
                                            <m:ctrlPr>
                                              <a:rPr lang="en-US" sz="2000" i="1">
                                                <a:latin typeface="Cambria Math"/>
                                              </a:rPr>
                                            </m:ctrlPr>
                                          </m:sSubPr>
                                          <m:e>
                                            <m:r>
                                              <a:rPr lang="en-US" sz="2000" i="1">
                                                <a:latin typeface="Cambria Math"/>
                                              </a:rPr>
                                              <m:t>𝑆</m:t>
                                            </m:r>
                                          </m:e>
                                          <m:sub>
                                            <m:r>
                                              <a:rPr lang="en-US" sz="2000" i="1">
                                                <a:latin typeface="Cambria Math"/>
                                              </a:rPr>
                                              <m:t>𝑖𝑗</m:t>
                                            </m:r>
                                          </m:sub>
                                        </m:sSub>
                                      </m:num>
                                      <m:den>
                                        <m:sSub>
                                          <m:sSubPr>
                                            <m:ctrlPr>
                                              <a:rPr lang="en-US" sz="2000" i="1">
                                                <a:latin typeface="Cambria Math"/>
                                              </a:rPr>
                                            </m:ctrlPr>
                                          </m:sSubPr>
                                          <m:e>
                                            <m:r>
                                              <a:rPr lang="en-US" sz="2000" i="1">
                                                <a:latin typeface="Cambria Math"/>
                                              </a:rPr>
                                              <m:t>𝐷</m:t>
                                            </m:r>
                                          </m:e>
                                          <m:sub>
                                            <m:r>
                                              <a:rPr lang="en-US" sz="2000" i="1">
                                                <a:latin typeface="Cambria Math"/>
                                              </a:rPr>
                                              <m:t>𝑖𝑗</m:t>
                                            </m:r>
                                          </m:sub>
                                        </m:sSub>
                                      </m:den>
                                    </m:f>
                                  </m:e>
                                </m:func>
                              </m:e>
                            </m:func>
                          </m:e>
                        </m:func>
                        <m:r>
                          <a:rPr lang="en-US" sz="2000" i="1">
                            <a:latin typeface="Cambria Math"/>
                          </a:rPr>
                          <m:t>+</m:t>
                        </m:r>
                        <m:sSub>
                          <m:sSubPr>
                            <m:ctrlPr>
                              <a:rPr lang="en-US" sz="2000" i="1">
                                <a:latin typeface="Cambria Math"/>
                              </a:rPr>
                            </m:ctrlPr>
                          </m:sSubPr>
                          <m:e>
                            <m:r>
                              <a:rPr lang="en-US" sz="2000" i="1">
                                <a:latin typeface="Cambria Math"/>
                              </a:rPr>
                              <m:t>𝑞</m:t>
                            </m:r>
                            <m:r>
                              <a:rPr lang="en-US" sz="2000" i="1">
                                <a:latin typeface="Cambria Math"/>
                              </a:rPr>
                              <m:t>′</m:t>
                            </m:r>
                          </m:e>
                          <m:sub>
                            <m:r>
                              <a:rPr lang="en-US" sz="2000" i="1">
                                <a:latin typeface="Cambria Math"/>
                              </a:rPr>
                              <m:t>𝑗</m:t>
                            </m:r>
                          </m:sub>
                        </m:sSub>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sSub>
                                  <m:sSubPr>
                                    <m:ctrlPr>
                                      <a:rPr lang="en-US" sz="2000" i="1">
                                        <a:latin typeface="Cambria Math"/>
                                      </a:rPr>
                                    </m:ctrlPr>
                                  </m:sSubPr>
                                  <m:e>
                                    <m:r>
                                      <a:rPr lang="en-US" sz="2000" i="1">
                                        <a:latin typeface="Cambria Math"/>
                                      </a:rPr>
                                      <m:t>𝐷</m:t>
                                    </m:r>
                                  </m:e>
                                  <m:sub>
                                    <m:r>
                                      <a:rPr lang="en-US" sz="2000" i="1">
                                        <a:latin typeface="Cambria Math"/>
                                      </a:rPr>
                                      <m:t>𝑖𝑗</m:t>
                                    </m:r>
                                  </m:sub>
                                </m:sSub>
                              </m:num>
                              <m:den>
                                <m:sSub>
                                  <m:sSubPr>
                                    <m:ctrlPr>
                                      <a:rPr lang="en-US" sz="2000" i="1">
                                        <a:latin typeface="Cambria Math"/>
                                      </a:rPr>
                                    </m:ctrlPr>
                                  </m:sSubPr>
                                  <m:e>
                                    <m:r>
                                      <a:rPr lang="en-US" sz="2000" i="1">
                                        <a:latin typeface="Cambria Math"/>
                                      </a:rPr>
                                      <m:t>𝑆</m:t>
                                    </m:r>
                                  </m:e>
                                  <m:sub>
                                    <m:r>
                                      <a:rPr lang="en-US" sz="2000" i="1">
                                        <a:latin typeface="Cambria Math"/>
                                      </a:rPr>
                                      <m:t>𝑖𝑗</m:t>
                                    </m:r>
                                  </m:sub>
                                </m:sSub>
                              </m:den>
                            </m:f>
                          </m:e>
                        </m:func>
                      </m:e>
                    </m:d>
                  </m:oMath>
                </a14:m>
                <a:r>
                  <a:rPr lang="en-US" sz="2000" dirty="0" smtClean="0"/>
                  <a:t>	</a:t>
                </a:r>
                <a:r>
                  <a:rPr lang="en-US" sz="2000" dirty="0" smtClean="0"/>
                  <a:t>	</a:t>
                </a:r>
                <a:r>
                  <a:rPr lang="en-US" sz="2000" dirty="0" smtClean="0">
                    <a:latin typeface="Times New Roman" pitchFamily="18" charset="0"/>
                    <a:cs typeface="Times New Roman" pitchFamily="18" charset="0"/>
                  </a:rPr>
                  <a:t>(</a:t>
                </a:r>
                <a:r>
                  <a:rPr lang="en-US" sz="2000" dirty="0" smtClean="0">
                    <a:latin typeface="Times New Roman" pitchFamily="18" charset="0"/>
                    <a:cs typeface="Times New Roman" pitchFamily="18" charset="0"/>
                  </a:rPr>
                  <a:t>64</a:t>
                </a:r>
                <a:r>
                  <a:rPr lang="en-US" sz="2000" dirty="0" smtClean="0">
                    <a:latin typeface="Times New Roman" pitchFamily="18" charset="0"/>
                    <a:cs typeface="Times New Roman" pitchFamily="18" charset="0"/>
                  </a:rPr>
                  <a:t>)</a:t>
                </a:r>
                <a:endParaRPr lang="en-US" sz="2400" dirty="0" smtClean="0">
                  <a:latin typeface="Times New Roman" pitchFamily="18" charset="0"/>
                  <a:cs typeface="Times New Roman" pitchFamily="18" charset="0"/>
                </a:endParaRPr>
              </a:p>
              <a:p>
                <a:pPr algn="just">
                  <a:spcAft>
                    <a:spcPts val="1200"/>
                  </a:spcAft>
                </a:pPr>
                <a:r>
                  <a:rPr lang="en-US" sz="2400" dirty="0" smtClean="0"/>
                  <a:t>	</a:t>
                </a:r>
                <a:r>
                  <a:rPr lang="en-US" sz="2400" dirty="0" smtClean="0">
                    <a:latin typeface="Times New Roman" pitchFamily="18" charset="0"/>
                    <a:cs typeface="Times New Roman" pitchFamily="18" charset="0"/>
                  </a:rPr>
                  <a:t>when </a:t>
                </a:r>
                <a:r>
                  <a:rPr lang="en-US" sz="2400" dirty="0">
                    <a:latin typeface="Times New Roman" pitchFamily="18" charset="0"/>
                    <a:cs typeface="Times New Roman" pitchFamily="18" charset="0"/>
                  </a:rPr>
                  <a:t>assuming:</a:t>
                </a:r>
              </a:p>
              <a:p>
                <a:pPr algn="just">
                  <a:spcAft>
                    <a:spcPts val="1200"/>
                  </a:spcAft>
                </a:pPr>
                <a:r>
                  <a:rPr lang="en-US" sz="2400" dirty="0"/>
                  <a:t>		</a:t>
                </a:r>
                <a:r>
                  <a:rPr lang="en-US" sz="2400" dirty="0" smtClean="0"/>
                  <a:t>	</a:t>
                </a:r>
                <a14:m>
                  <m:oMath xmlns:m="http://schemas.openxmlformats.org/officeDocument/2006/math">
                    <m:sSub>
                      <m:sSubPr>
                        <m:ctrlPr>
                          <a:rPr lang="en-US" sz="2000" i="1">
                            <a:latin typeface="Cambria Math"/>
                          </a:rPr>
                        </m:ctrlPr>
                      </m:sSubPr>
                      <m:e>
                        <m:r>
                          <a:rPr lang="en-US" sz="2000" i="1">
                            <a:latin typeface="Cambria Math"/>
                          </a:rPr>
                          <m:t>𝑞</m:t>
                        </m:r>
                        <m:r>
                          <a:rPr lang="en-US" sz="2000" i="1">
                            <a:latin typeface="Cambria Math"/>
                          </a:rPr>
                          <m:t>′</m:t>
                        </m:r>
                      </m:e>
                      <m:sub>
                        <m:r>
                          <a:rPr lang="en-US" sz="2000" i="1">
                            <a:latin typeface="Cambria Math"/>
                          </a:rPr>
                          <m:t>𝑖</m:t>
                        </m:r>
                      </m:sub>
                    </m:sSub>
                    <m:r>
                      <a:rPr lang="en-US" sz="2000" i="1">
                        <a:latin typeface="Cambria Math"/>
                      </a:rPr>
                      <m:t> =−</m:t>
                    </m:r>
                    <m:sSub>
                      <m:sSubPr>
                        <m:ctrlPr>
                          <a:rPr lang="en-US" sz="2000" i="1">
                            <a:latin typeface="Cambria Math"/>
                          </a:rPr>
                        </m:ctrlPr>
                      </m:sSubPr>
                      <m:e>
                        <m:r>
                          <a:rPr lang="en-US" sz="2000" i="1">
                            <a:latin typeface="Cambria Math"/>
                          </a:rPr>
                          <m:t>𝑞</m:t>
                        </m:r>
                      </m:e>
                      <m:sub>
                        <m:r>
                          <a:rPr lang="en-US" sz="2000" i="1">
                            <a:latin typeface="Cambria Math"/>
                          </a:rPr>
                          <m:t>𝑖</m:t>
                        </m:r>
                      </m:sub>
                    </m:sSub>
                  </m:oMath>
                </a14:m>
                <a:endParaRPr lang="en-US" sz="2000" dirty="0"/>
              </a:p>
              <a:p>
                <a:pPr algn="just">
                  <a:spcAft>
                    <a:spcPts val="1200"/>
                  </a:spcAft>
                </a:pPr>
                <a:r>
                  <a:rPr lang="en-US" sz="2000" dirty="0"/>
                  <a:t>		</a:t>
                </a:r>
                <a:r>
                  <a:rPr lang="en-US" sz="2000" dirty="0" smtClean="0"/>
                  <a:t>	</a:t>
                </a:r>
                <a14:m>
                  <m:oMath xmlns:m="http://schemas.openxmlformats.org/officeDocument/2006/math">
                    <m:sSub>
                      <m:sSubPr>
                        <m:ctrlPr>
                          <a:rPr lang="en-US" sz="2000" i="1">
                            <a:latin typeface="Cambria Math"/>
                          </a:rPr>
                        </m:ctrlPr>
                      </m:sSubPr>
                      <m:e>
                        <m:r>
                          <a:rPr lang="en-US" sz="2000" i="1">
                            <a:latin typeface="Cambria Math"/>
                          </a:rPr>
                          <m:t>𝑞</m:t>
                        </m:r>
                        <m:r>
                          <a:rPr lang="en-US" sz="2000" i="1">
                            <a:latin typeface="Cambria Math"/>
                          </a:rPr>
                          <m:t>′</m:t>
                        </m:r>
                      </m:e>
                      <m:sub>
                        <m:r>
                          <a:rPr lang="en-US" sz="2000" i="1">
                            <a:latin typeface="Cambria Math"/>
                          </a:rPr>
                          <m:t>𝑗</m:t>
                        </m:r>
                      </m:sub>
                    </m:sSub>
                    <m:r>
                      <a:rPr lang="en-US" sz="2000" i="1">
                        <a:latin typeface="Cambria Math"/>
                      </a:rPr>
                      <m:t> =−</m:t>
                    </m:r>
                    <m:sSub>
                      <m:sSubPr>
                        <m:ctrlPr>
                          <a:rPr lang="en-US" sz="2000" i="1">
                            <a:latin typeface="Cambria Math"/>
                          </a:rPr>
                        </m:ctrlPr>
                      </m:sSubPr>
                      <m:e>
                        <m:r>
                          <a:rPr lang="en-US" sz="2000" i="1">
                            <a:latin typeface="Cambria Math"/>
                          </a:rPr>
                          <m:t>𝑞</m:t>
                        </m:r>
                      </m:e>
                      <m:sub>
                        <m:r>
                          <a:rPr lang="en-US" sz="2000" i="1">
                            <a:latin typeface="Cambria Math"/>
                          </a:rPr>
                          <m:t>𝑗</m:t>
                        </m:r>
                      </m:sub>
                    </m:sSub>
                  </m:oMath>
                </a14:m>
                <a:r>
                  <a:rPr lang="en-US" sz="2000" dirty="0"/>
                  <a:t>					</a:t>
                </a:r>
                <a:r>
                  <a:rPr lang="en-US" sz="2000" dirty="0" smtClean="0">
                    <a:latin typeface="Times New Roman" pitchFamily="18" charset="0"/>
                    <a:cs typeface="Times New Roman" pitchFamily="18" charset="0"/>
                  </a:rPr>
                  <a:t>(</a:t>
                </a:r>
                <a:r>
                  <a:rPr lang="en-US" sz="2000" dirty="0">
                    <a:latin typeface="Times New Roman" pitchFamily="18" charset="0"/>
                    <a:cs typeface="Times New Roman" pitchFamily="18" charset="0"/>
                  </a:rPr>
                  <a:t>66</a:t>
                </a:r>
                <a:r>
                  <a:rPr lang="en-US" sz="2000" dirty="0" smtClean="0">
                    <a:latin typeface="Times New Roman" pitchFamily="18" charset="0"/>
                    <a:cs typeface="Times New Roman" pitchFamily="18" charset="0"/>
                  </a:rPr>
                  <a:t>)</a:t>
                </a:r>
              </a:p>
              <a:p>
                <a:pPr algn="just">
                  <a:spcAft>
                    <a:spcPts val="1200"/>
                  </a:spcAft>
                </a:pPr>
                <a:endParaRPr lang="en-US" sz="2400" dirty="0">
                  <a:latin typeface="Times New Roman" pitchFamily="18" charset="0"/>
                  <a:cs typeface="Times New Roman" pitchFamily="18" charset="0"/>
                </a:endParaRPr>
              </a:p>
              <a:p>
                <a:pPr algn="just">
                  <a:spcAft>
                    <a:spcPts val="1200"/>
                  </a:spcAft>
                </a:pPr>
                <a:r>
                  <a:rPr lang="en-US" sz="2400" dirty="0" smtClean="0"/>
                  <a:t>	</a:t>
                </a:r>
                <a14:m>
                  <m:oMath xmlns:m="http://schemas.openxmlformats.org/officeDocument/2006/math">
                    <m:sSub>
                      <m:sSubPr>
                        <m:ctrlPr>
                          <a:rPr lang="en-US" sz="2000" i="1">
                            <a:latin typeface="Cambria Math"/>
                          </a:rPr>
                        </m:ctrlPr>
                      </m:sSubPr>
                      <m:e>
                        <m:r>
                          <a:rPr lang="en-US" sz="2000" i="1">
                            <a:latin typeface="Cambria Math"/>
                          </a:rPr>
                          <m:t>𝑉</m:t>
                        </m:r>
                      </m:e>
                      <m:sub>
                        <m:r>
                          <a:rPr lang="en-US" sz="2000" i="1">
                            <a:latin typeface="Cambria Math"/>
                          </a:rPr>
                          <m:t>𝑖𝑔</m:t>
                        </m:r>
                      </m:sub>
                    </m:sSub>
                    <m:r>
                      <a:rPr lang="en-US" sz="2000" i="1">
                        <a:latin typeface="Cambria Math"/>
                      </a:rPr>
                      <m:t>=</m:t>
                    </m:r>
                    <m:f>
                      <m:fPr>
                        <m:ctrlPr>
                          <a:rPr lang="en-US" sz="2000" i="1">
                            <a:latin typeface="Cambria Math"/>
                          </a:rPr>
                        </m:ctrlPr>
                      </m:fPr>
                      <m:num>
                        <m:r>
                          <a:rPr lang="en-US" sz="2000" i="1">
                            <a:latin typeface="Cambria Math"/>
                          </a:rPr>
                          <m:t>1</m:t>
                        </m:r>
                      </m:num>
                      <m:den>
                        <m:r>
                          <a:rPr lang="en-US" sz="2000" i="1">
                            <a:latin typeface="Cambria Math"/>
                          </a:rPr>
                          <m:t>2</m:t>
                        </m:r>
                        <m:r>
                          <a:rPr lang="en-US" sz="2000" i="1">
                            <a:latin typeface="Cambria Math"/>
                          </a:rPr>
                          <m:t>𝜋𝜀</m:t>
                        </m:r>
                      </m:den>
                    </m:f>
                    <m:d>
                      <m:dPr>
                        <m:ctrlPr>
                          <a:rPr lang="en-US" sz="2000" i="1">
                            <a:latin typeface="Cambria Math"/>
                          </a:rPr>
                        </m:ctrlPr>
                      </m:dPr>
                      <m:e>
                        <m:sSub>
                          <m:sSubPr>
                            <m:ctrlPr>
                              <a:rPr lang="en-US" sz="2000" i="1">
                                <a:latin typeface="Cambria Math"/>
                              </a:rPr>
                            </m:ctrlPr>
                          </m:sSubPr>
                          <m:e>
                            <m:r>
                              <a:rPr lang="en-US" sz="2000" i="1">
                                <a:latin typeface="Cambria Math"/>
                              </a:rPr>
                              <m:t>𝑞</m:t>
                            </m:r>
                          </m:e>
                          <m:sub>
                            <m:r>
                              <a:rPr lang="en-US" sz="2000" i="1">
                                <a:latin typeface="Cambria Math"/>
                              </a:rPr>
                              <m:t>𝑖</m:t>
                            </m:r>
                          </m:sub>
                        </m:sSub>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sSub>
                                  <m:sSubPr>
                                    <m:ctrlPr>
                                      <a:rPr lang="en-US" sz="2000" i="1">
                                        <a:latin typeface="Cambria Math"/>
                                      </a:rPr>
                                    </m:ctrlPr>
                                  </m:sSubPr>
                                  <m:e>
                                    <m:r>
                                      <a:rPr lang="en-US" sz="2000" i="1">
                                        <a:latin typeface="Cambria Math"/>
                                      </a:rPr>
                                      <m:t>𝑆</m:t>
                                    </m:r>
                                  </m:e>
                                  <m:sub>
                                    <m:r>
                                      <a:rPr lang="en-US" sz="2000" i="1">
                                        <a:latin typeface="Cambria Math"/>
                                      </a:rPr>
                                      <m:t>𝑖𝑖</m:t>
                                    </m:r>
                                  </m:sub>
                                </m:sSub>
                              </m:num>
                              <m:den>
                                <m:r>
                                  <a:rPr lang="en-US" sz="2000" i="1">
                                    <a:latin typeface="Cambria Math"/>
                                  </a:rPr>
                                  <m:t>𝑅</m:t>
                                </m:r>
                                <m:sSub>
                                  <m:sSubPr>
                                    <m:ctrlPr>
                                      <a:rPr lang="en-US" sz="2000" i="1">
                                        <a:latin typeface="Cambria Math"/>
                                      </a:rPr>
                                    </m:ctrlPr>
                                  </m:sSubPr>
                                  <m:e>
                                    <m:r>
                                      <a:rPr lang="en-US" sz="2000" i="1">
                                        <a:latin typeface="Cambria Math"/>
                                      </a:rPr>
                                      <m:t>𝐷</m:t>
                                    </m:r>
                                  </m:e>
                                  <m:sub>
                                    <m:r>
                                      <a:rPr lang="en-US" sz="2000" i="1">
                                        <a:latin typeface="Cambria Math"/>
                                      </a:rPr>
                                      <m:t>𝑖</m:t>
                                    </m:r>
                                  </m:sub>
                                </m:sSub>
                              </m:den>
                            </m:f>
                            <m:r>
                              <a:rPr lang="en-US" sz="2000" i="1">
                                <a:latin typeface="Cambria Math"/>
                              </a:rPr>
                              <m:t>+</m:t>
                            </m:r>
                            <m:sSub>
                              <m:sSubPr>
                                <m:ctrlPr>
                                  <a:rPr lang="en-US" sz="2000" i="1">
                                    <a:latin typeface="Cambria Math"/>
                                  </a:rPr>
                                </m:ctrlPr>
                              </m:sSubPr>
                              <m:e>
                                <m:r>
                                  <a:rPr lang="en-US" sz="2000" i="1">
                                    <a:latin typeface="Cambria Math"/>
                                  </a:rPr>
                                  <m:t>𝑞</m:t>
                                </m:r>
                              </m:e>
                              <m:sub>
                                <m:r>
                                  <a:rPr lang="en-US" sz="2000" i="1">
                                    <a:latin typeface="Cambria Math"/>
                                  </a:rPr>
                                  <m:t>𝑗</m:t>
                                </m:r>
                              </m:sub>
                            </m:sSub>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sSub>
                                      <m:sSubPr>
                                        <m:ctrlPr>
                                          <a:rPr lang="en-US" sz="2000" i="1">
                                            <a:latin typeface="Cambria Math"/>
                                          </a:rPr>
                                        </m:ctrlPr>
                                      </m:sSubPr>
                                      <m:e>
                                        <m:r>
                                          <a:rPr lang="en-US" sz="2000" i="1">
                                            <a:latin typeface="Cambria Math"/>
                                          </a:rPr>
                                          <m:t>𝑆</m:t>
                                        </m:r>
                                      </m:e>
                                      <m:sub>
                                        <m:r>
                                          <a:rPr lang="en-US" sz="2000" i="1">
                                            <a:latin typeface="Cambria Math"/>
                                          </a:rPr>
                                          <m:t>𝑖𝑗</m:t>
                                        </m:r>
                                      </m:sub>
                                    </m:sSub>
                                  </m:num>
                                  <m:den>
                                    <m:sSub>
                                      <m:sSubPr>
                                        <m:ctrlPr>
                                          <a:rPr lang="en-US" sz="2000" i="1">
                                            <a:latin typeface="Cambria Math"/>
                                          </a:rPr>
                                        </m:ctrlPr>
                                      </m:sSubPr>
                                      <m:e>
                                        <m:r>
                                          <a:rPr lang="en-US" sz="2000" i="1">
                                            <a:latin typeface="Cambria Math"/>
                                          </a:rPr>
                                          <m:t>𝐷</m:t>
                                        </m:r>
                                      </m:e>
                                      <m:sub>
                                        <m:r>
                                          <a:rPr lang="en-US" sz="2000" i="1">
                                            <a:latin typeface="Cambria Math"/>
                                          </a:rPr>
                                          <m:t>𝑖𝑗</m:t>
                                        </m:r>
                                      </m:sub>
                                    </m:sSub>
                                  </m:den>
                                </m:f>
                              </m:e>
                            </m:func>
                          </m:e>
                        </m:func>
                      </m:e>
                    </m:d>
                  </m:oMath>
                </a14:m>
                <a:r>
                  <a:rPr lang="en-US" sz="2000" dirty="0" smtClean="0"/>
                  <a:t>				</a:t>
                </a:r>
                <a:r>
                  <a:rPr lang="en-US" sz="2000" dirty="0" smtClean="0"/>
                  <a:t>	</a:t>
                </a:r>
                <a:r>
                  <a:rPr lang="en-US" sz="2000" dirty="0" smtClean="0">
                    <a:latin typeface="Times New Roman" pitchFamily="18" charset="0"/>
                    <a:cs typeface="Times New Roman" pitchFamily="18" charset="0"/>
                  </a:rPr>
                  <a:t>(</a:t>
                </a:r>
                <a:r>
                  <a:rPr lang="en-US" sz="2000" dirty="0" smtClean="0">
                    <a:latin typeface="Times New Roman" pitchFamily="18" charset="0"/>
                    <a:cs typeface="Times New Roman" pitchFamily="18" charset="0"/>
                  </a:rPr>
                  <a:t>65</a:t>
                </a:r>
                <a:r>
                  <a:rPr lang="en-US" sz="2000" dirty="0" smtClean="0">
                    <a:latin typeface="Times New Roman" pitchFamily="18" charset="0"/>
                    <a:cs typeface="Times New Roman" pitchFamily="18" charset="0"/>
                  </a:rPr>
                  <a:t>)</a:t>
                </a:r>
                <a:endParaRPr lang="en-US" sz="2000" dirty="0" smtClean="0">
                  <a:latin typeface="Times New Roman" pitchFamily="18" charset="0"/>
                  <a:cs typeface="Times New Roman" pitchFamily="18" charset="0"/>
                </a:endParaRPr>
              </a:p>
            </p:txBody>
          </p:sp>
        </mc:Choice>
        <mc:Fallback>
          <p:sp>
            <p:nvSpPr>
              <p:cNvPr id="5" name="Rectangle 4"/>
              <p:cNvSpPr>
                <a:spLocks noRot="1" noChangeAspect="1" noMove="1" noResize="1" noEditPoints="1" noAdjustHandles="1" noChangeArrowheads="1" noChangeShapeType="1" noTextEdit="1"/>
              </p:cNvSpPr>
              <p:nvPr/>
            </p:nvSpPr>
            <p:spPr>
              <a:xfrm>
                <a:off x="0" y="2890775"/>
                <a:ext cx="9144000" cy="3433825"/>
              </a:xfrm>
              <a:prstGeom prst="rect">
                <a:avLst/>
              </a:prstGeom>
              <a:blipFill rotWithShape="1">
                <a:blip r:embed="rId3"/>
                <a:stretch>
                  <a:fillRect/>
                </a:stretch>
              </a:blipFill>
            </p:spPr>
            <p:txBody>
              <a:bodyPr/>
              <a:lstStyle/>
              <a:p>
                <a:r>
                  <a:rPr lang="en-US">
                    <a:noFill/>
                  </a:rPr>
                  <a:t> </a:t>
                </a:r>
              </a:p>
            </p:txBody>
          </p:sp>
        </mc:Fallback>
      </mc:AlternateContent>
      <p:sp>
        <p:nvSpPr>
          <p:cNvPr id="6" name="Slide Number Placeholder 5"/>
          <p:cNvSpPr>
            <a:spLocks noGrp="1"/>
          </p:cNvSpPr>
          <p:nvPr>
            <p:ph type="sldNum" sz="quarter" idx="12"/>
          </p:nvPr>
        </p:nvSpPr>
        <p:spPr/>
        <p:txBody>
          <a:bodyPr/>
          <a:lstStyle/>
          <a:p>
            <a:fld id="{B6F15528-21DE-4FAA-801E-634DDDAF4B2B}" type="slidenum">
              <a:rPr lang="en-US" smtClean="0"/>
              <a:pPr/>
              <a:t>63</a:t>
            </a:fld>
            <a:endParaRPr lang="en-US"/>
          </a:p>
        </p:txBody>
      </p:sp>
      <p:sp>
        <p:nvSpPr>
          <p:cNvPr id="8" name="TextBox 7"/>
          <p:cNvSpPr txBox="1"/>
          <p:nvPr/>
        </p:nvSpPr>
        <p:spPr>
          <a:xfrm>
            <a:off x="0" y="381000"/>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Shunt Admittance of Overhead Parallel </a:t>
            </a:r>
            <a:r>
              <a:rPr lang="en-US" sz="3200" dirty="0" smtClean="0">
                <a:latin typeface="Times New Roman" pitchFamily="18" charset="0"/>
                <a:cs typeface="Times New Roman" pitchFamily="18" charset="0"/>
              </a:rPr>
              <a:t>Lines</a:t>
            </a:r>
          </a:p>
        </p:txBody>
      </p:sp>
    </p:spTree>
    <p:extLst>
      <p:ext uri="{BB962C8B-B14F-4D97-AF65-F5344CB8AC3E}">
        <p14:creationId xmlns:p14="http://schemas.microsoft.com/office/powerpoint/2010/main" val="3926192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0" y="1305580"/>
            <a:ext cx="9144000" cy="523220"/>
          </a:xfrm>
          <a:prstGeom prst="rect">
            <a:avLst/>
          </a:prstGeom>
          <a:noFill/>
        </p:spPr>
        <p:txBody>
          <a:bodyPr wrap="square" rtlCol="0">
            <a:spAutoFit/>
          </a:bodyPr>
          <a:lstStyle/>
          <a:p>
            <a:pPr marL="342900" lvl="2" indent="-342900"/>
            <a:r>
              <a:rPr lang="en-US" sz="2800" dirty="0" smtClean="0"/>
              <a:t>	</a:t>
            </a:r>
            <a:r>
              <a:rPr lang="en-US" sz="2400" dirty="0" smtClean="0">
                <a:latin typeface="Times New Roman" pitchFamily="18" charset="0"/>
                <a:cs typeface="Times New Roman" pitchFamily="18" charset="0"/>
              </a:rPr>
              <a:t>where </a:t>
            </a:r>
          </a:p>
        </p:txBody>
      </p:sp>
      <p:sp>
        <p:nvSpPr>
          <p:cNvPr id="9" name="Rectangle 8"/>
          <p:cNvSpPr/>
          <p:nvPr/>
        </p:nvSpPr>
        <p:spPr>
          <a:xfrm>
            <a:off x="457200" y="3916740"/>
            <a:ext cx="8305800" cy="1569660"/>
          </a:xfrm>
          <a:prstGeom prst="rect">
            <a:avLst/>
          </a:prstGeom>
        </p:spPr>
        <p:txBody>
          <a:bodyPr wrap="square">
            <a:spAutoFit/>
          </a:bodyPr>
          <a:lstStyle/>
          <a:p>
            <a:pPr marL="342900" indent="-342900" algn="just">
              <a:buFont typeface="Wingdings" pitchFamily="2" charset="2"/>
              <a:buChar char="Ø"/>
            </a:pPr>
            <a:r>
              <a:rPr lang="en-US" sz="2400" dirty="0" smtClean="0">
                <a:latin typeface="Times New Roman" pitchFamily="18" charset="0"/>
                <a:cs typeface="Times New Roman" pitchFamily="18" charset="0"/>
              </a:rPr>
              <a:t>The first step is to create the primitive potential coefficient matrix, where the elements of the primitive potential coefficient matrix are given by</a:t>
            </a:r>
          </a:p>
          <a:p>
            <a:pPr algn="just"/>
            <a:r>
              <a:rPr lang="en-US" sz="2400" dirty="0" smtClean="0">
                <a:latin typeface="Times New Roman" pitchFamily="18" charset="0"/>
                <a:cs typeface="Times New Roman" pitchFamily="18" charset="0"/>
              </a:rPr>
              <a:t> </a:t>
            </a:r>
            <a:endParaRPr lang="en-US" sz="2400" dirty="0">
              <a:latin typeface="Times New Roman" pitchFamily="18" charset="0"/>
              <a:cs typeface="Times New Roman" pitchFamily="18" charset="0"/>
            </a:endParaRPr>
          </a:p>
        </p:txBody>
      </p:sp>
      <mc:AlternateContent xmlns:mc="http://schemas.openxmlformats.org/markup-compatibility/2006">
        <mc:Choice xmlns:a14="http://schemas.microsoft.com/office/drawing/2010/main" Requires="a14">
          <p:sp>
            <p:nvSpPr>
              <p:cNvPr id="5" name="Rectangle 4"/>
              <p:cNvSpPr/>
              <p:nvPr/>
            </p:nvSpPr>
            <p:spPr>
              <a:xfrm>
                <a:off x="842394" y="1901556"/>
                <a:ext cx="8149206" cy="1603644"/>
              </a:xfrm>
              <a:prstGeom prst="rect">
                <a:avLst/>
              </a:prstGeom>
            </p:spPr>
            <p:txBody>
              <a:bodyPr wrap="square">
                <a:spAutoFit/>
              </a:bodyPr>
              <a:lstStyle/>
              <a:p>
                <a:pPr>
                  <a:spcAft>
                    <a:spcPts val="600"/>
                  </a:spcAft>
                </a:pPr>
                <a14:m>
                  <m:oMath xmlns:m="http://schemas.openxmlformats.org/officeDocument/2006/math">
                    <m:sSub>
                      <m:sSubPr>
                        <m:ctrlPr>
                          <a:rPr lang="en-US" sz="2000" i="1">
                            <a:latin typeface="Cambria Math"/>
                          </a:rPr>
                        </m:ctrlPr>
                      </m:sSubPr>
                      <m:e>
                        <m:r>
                          <a:rPr lang="en-US" sz="2000" i="1">
                            <a:latin typeface="Cambria Math"/>
                          </a:rPr>
                          <m:t>𝑆</m:t>
                        </m:r>
                      </m:e>
                      <m:sub>
                        <m:r>
                          <a:rPr lang="en-US" sz="2000" i="1">
                            <a:latin typeface="Cambria Math"/>
                          </a:rPr>
                          <m:t>𝑖𝑖</m:t>
                        </m:r>
                      </m:sub>
                    </m:sSub>
                    <m:r>
                      <a:rPr lang="en-US" sz="2000" i="1">
                        <a:latin typeface="Cambria Math"/>
                      </a:rPr>
                      <m:t>=</m:t>
                    </m:r>
                  </m:oMath>
                </a14:m>
                <a:r>
                  <a:rPr lang="en-US" sz="2000" dirty="0">
                    <a:latin typeface="Times New Roman" pitchFamily="18" charset="0"/>
                    <a:cs typeface="Times New Roman" pitchFamily="18" charset="0"/>
                  </a:rPr>
                  <a:t> distance of the conductor </a:t>
                </a:r>
                <a14:m>
                  <m:oMath xmlns:m="http://schemas.openxmlformats.org/officeDocument/2006/math">
                    <m:r>
                      <a:rPr lang="en-US" sz="2000" i="1">
                        <a:latin typeface="Cambria Math"/>
                      </a:rPr>
                      <m:t>𝑖</m:t>
                    </m:r>
                  </m:oMath>
                </a14:m>
                <a:r>
                  <a:rPr lang="en-US" sz="2000" dirty="0">
                    <a:latin typeface="Times New Roman" pitchFamily="18" charset="0"/>
                    <a:cs typeface="Times New Roman" pitchFamily="18" charset="0"/>
                  </a:rPr>
                  <a:t> to its image </a:t>
                </a:r>
                <a14:m>
                  <m:oMath xmlns:m="http://schemas.openxmlformats.org/officeDocument/2006/math">
                    <m:r>
                      <a:rPr lang="en-US" sz="2000" i="1">
                        <a:latin typeface="Cambria Math"/>
                      </a:rPr>
                      <m:t>𝑖</m:t>
                    </m:r>
                    <m:r>
                      <a:rPr lang="en-US" sz="2000" i="1">
                        <a:latin typeface="Cambria Math"/>
                      </a:rPr>
                      <m:t>′</m:t>
                    </m:r>
                  </m:oMath>
                </a14:m>
                <a:r>
                  <a:rPr lang="en-US" sz="2000" dirty="0">
                    <a:latin typeface="Times New Roman" pitchFamily="18" charset="0"/>
                    <a:cs typeface="Times New Roman" pitchFamily="18" charset="0"/>
                  </a:rPr>
                  <a:t>  (</a:t>
                </a:r>
                <a:r>
                  <a:rPr lang="en-US" sz="2000" dirty="0" err="1">
                    <a:latin typeface="Times New Roman" pitchFamily="18" charset="0"/>
                    <a:cs typeface="Times New Roman" pitchFamily="18" charset="0"/>
                  </a:rPr>
                  <a:t>ft</a:t>
                </a:r>
                <a:r>
                  <a:rPr lang="en-US" sz="2000" dirty="0">
                    <a:latin typeface="Times New Roman" pitchFamily="18" charset="0"/>
                    <a:cs typeface="Times New Roman" pitchFamily="18" charset="0"/>
                  </a:rPr>
                  <a:t>)</a:t>
                </a:r>
              </a:p>
              <a:p>
                <a:pPr>
                  <a:spcAft>
                    <a:spcPts val="600"/>
                  </a:spcAft>
                </a:pPr>
                <a14:m>
                  <m:oMath xmlns:m="http://schemas.openxmlformats.org/officeDocument/2006/math">
                    <m:sSub>
                      <m:sSubPr>
                        <m:ctrlPr>
                          <a:rPr lang="en-US" sz="2000" i="1">
                            <a:latin typeface="Cambria Math"/>
                          </a:rPr>
                        </m:ctrlPr>
                      </m:sSubPr>
                      <m:e>
                        <m:r>
                          <a:rPr lang="en-US" sz="2000" i="1">
                            <a:latin typeface="Cambria Math"/>
                          </a:rPr>
                          <m:t>𝑆</m:t>
                        </m:r>
                      </m:e>
                      <m:sub>
                        <m:r>
                          <a:rPr lang="en-US" sz="2000" i="1">
                            <a:latin typeface="Cambria Math"/>
                          </a:rPr>
                          <m:t>𝑖𝑗</m:t>
                        </m:r>
                      </m:sub>
                    </m:sSub>
                    <m:r>
                      <a:rPr lang="en-US" sz="2000" i="1">
                        <a:latin typeface="Cambria Math"/>
                      </a:rPr>
                      <m:t>=</m:t>
                    </m:r>
                  </m:oMath>
                </a14:m>
                <a:r>
                  <a:rPr lang="en-US" sz="2000" dirty="0">
                    <a:latin typeface="Times New Roman" pitchFamily="18" charset="0"/>
                    <a:cs typeface="Times New Roman" pitchFamily="18" charset="0"/>
                  </a:rPr>
                  <a:t> distance of the conductor </a:t>
                </a:r>
                <a14:m>
                  <m:oMath xmlns:m="http://schemas.openxmlformats.org/officeDocument/2006/math">
                    <m:r>
                      <a:rPr lang="en-US" sz="2000" i="1">
                        <a:latin typeface="Cambria Math"/>
                      </a:rPr>
                      <m:t>𝑖</m:t>
                    </m:r>
                  </m:oMath>
                </a14:m>
                <a:r>
                  <a:rPr lang="en-US" sz="2000" dirty="0">
                    <a:latin typeface="Times New Roman" pitchFamily="18" charset="0"/>
                    <a:cs typeface="Times New Roman" pitchFamily="18" charset="0"/>
                  </a:rPr>
                  <a:t> to the image of conductor </a:t>
                </a:r>
                <a14:m>
                  <m:oMath xmlns:m="http://schemas.openxmlformats.org/officeDocument/2006/math">
                    <m:r>
                      <a:rPr lang="en-US" sz="2000" i="1">
                        <a:latin typeface="Cambria Math"/>
                      </a:rPr>
                      <m:t>𝑗</m:t>
                    </m:r>
                  </m:oMath>
                </a14:m>
                <a:r>
                  <a:rPr lang="en-US" sz="2000" dirty="0">
                    <a:latin typeface="Times New Roman" pitchFamily="18" charset="0"/>
                    <a:cs typeface="Times New Roman" pitchFamily="18" charset="0"/>
                  </a:rPr>
                  <a:t>  (</a:t>
                </a:r>
                <a:r>
                  <a:rPr lang="en-US" sz="2000" dirty="0" err="1">
                    <a:latin typeface="Times New Roman" pitchFamily="18" charset="0"/>
                    <a:cs typeface="Times New Roman" pitchFamily="18" charset="0"/>
                  </a:rPr>
                  <a:t>ft</a:t>
                </a:r>
                <a:r>
                  <a:rPr lang="en-US" sz="2000" dirty="0">
                    <a:latin typeface="Times New Roman" pitchFamily="18" charset="0"/>
                    <a:cs typeface="Times New Roman" pitchFamily="18" charset="0"/>
                  </a:rPr>
                  <a:t>)</a:t>
                </a:r>
              </a:p>
              <a:p>
                <a:pPr>
                  <a:spcAft>
                    <a:spcPts val="600"/>
                  </a:spcAft>
                </a:pPr>
                <a14:m>
                  <m:oMath xmlns:m="http://schemas.openxmlformats.org/officeDocument/2006/math">
                    <m:sSub>
                      <m:sSubPr>
                        <m:ctrlPr>
                          <a:rPr lang="en-US" sz="2000" i="1">
                            <a:latin typeface="Cambria Math"/>
                          </a:rPr>
                        </m:ctrlPr>
                      </m:sSubPr>
                      <m:e>
                        <m:r>
                          <a:rPr lang="en-US" sz="2000" i="1">
                            <a:latin typeface="Cambria Math"/>
                          </a:rPr>
                          <m:t>𝐷</m:t>
                        </m:r>
                      </m:e>
                      <m:sub>
                        <m:r>
                          <a:rPr lang="en-US" sz="2000" i="1">
                            <a:latin typeface="Cambria Math"/>
                          </a:rPr>
                          <m:t>𝑖𝑗</m:t>
                        </m:r>
                      </m:sub>
                    </m:sSub>
                    <m:r>
                      <a:rPr lang="en-US" sz="2000" i="1">
                        <a:latin typeface="Cambria Math"/>
                      </a:rPr>
                      <m:t>=</m:t>
                    </m:r>
                  </m:oMath>
                </a14:m>
                <a:r>
                  <a:rPr lang="en-US" sz="2000" dirty="0">
                    <a:latin typeface="Times New Roman" pitchFamily="18" charset="0"/>
                    <a:cs typeface="Times New Roman" pitchFamily="18" charset="0"/>
                  </a:rPr>
                  <a:t> distance of the conductor </a:t>
                </a:r>
                <a14:m>
                  <m:oMath xmlns:m="http://schemas.openxmlformats.org/officeDocument/2006/math">
                    <m:r>
                      <a:rPr lang="en-US" sz="2000" i="1">
                        <a:latin typeface="Cambria Math"/>
                      </a:rPr>
                      <m:t>𝑖</m:t>
                    </m:r>
                  </m:oMath>
                </a14:m>
                <a:r>
                  <a:rPr lang="en-US" sz="2000" dirty="0">
                    <a:latin typeface="Times New Roman" pitchFamily="18" charset="0"/>
                    <a:cs typeface="Times New Roman" pitchFamily="18" charset="0"/>
                  </a:rPr>
                  <a:t> to conductor </a:t>
                </a:r>
                <a14:m>
                  <m:oMath xmlns:m="http://schemas.openxmlformats.org/officeDocument/2006/math">
                    <m:r>
                      <a:rPr lang="en-US" sz="2000" i="1">
                        <a:latin typeface="Cambria Math"/>
                      </a:rPr>
                      <m:t>𝑗</m:t>
                    </m:r>
                  </m:oMath>
                </a14:m>
                <a:r>
                  <a:rPr lang="en-US" sz="2000" dirty="0">
                    <a:latin typeface="Times New Roman" pitchFamily="18" charset="0"/>
                    <a:cs typeface="Times New Roman" pitchFamily="18" charset="0"/>
                  </a:rPr>
                  <a:t>  (</a:t>
                </a:r>
                <a:r>
                  <a:rPr lang="en-US" sz="2000" dirty="0" err="1">
                    <a:latin typeface="Times New Roman" pitchFamily="18" charset="0"/>
                    <a:cs typeface="Times New Roman" pitchFamily="18" charset="0"/>
                  </a:rPr>
                  <a:t>ft</a:t>
                </a:r>
                <a:r>
                  <a:rPr lang="en-US" sz="2000" dirty="0">
                    <a:latin typeface="Times New Roman" pitchFamily="18" charset="0"/>
                    <a:cs typeface="Times New Roman" pitchFamily="18" charset="0"/>
                  </a:rPr>
                  <a:t>)</a:t>
                </a:r>
              </a:p>
              <a:p>
                <a:pPr>
                  <a:spcAft>
                    <a:spcPts val="600"/>
                  </a:spcAft>
                </a:pPr>
                <a14:m>
                  <m:oMath xmlns:m="http://schemas.openxmlformats.org/officeDocument/2006/math">
                    <m:sSub>
                      <m:sSubPr>
                        <m:ctrlPr>
                          <a:rPr lang="en-US" sz="2000" i="1">
                            <a:latin typeface="Cambria Math"/>
                          </a:rPr>
                        </m:ctrlPr>
                      </m:sSubPr>
                      <m:e>
                        <m:r>
                          <a:rPr lang="en-US" sz="2000" i="1">
                            <a:latin typeface="Cambria Math"/>
                          </a:rPr>
                          <m:t>𝑅𝐷</m:t>
                        </m:r>
                      </m:e>
                      <m:sub>
                        <m:r>
                          <a:rPr lang="en-US" sz="2000" i="1">
                            <a:latin typeface="Cambria Math"/>
                          </a:rPr>
                          <m:t>𝑖</m:t>
                        </m:r>
                      </m:sub>
                    </m:sSub>
                    <m:r>
                      <a:rPr lang="en-US" sz="2000" i="1">
                        <a:latin typeface="Cambria Math"/>
                      </a:rPr>
                      <m:t>=</m:t>
                    </m:r>
                  </m:oMath>
                </a14:m>
                <a:r>
                  <a:rPr lang="en-US" sz="2000" dirty="0">
                    <a:latin typeface="Times New Roman" pitchFamily="18" charset="0"/>
                    <a:cs typeface="Times New Roman" pitchFamily="18" charset="0"/>
                  </a:rPr>
                  <a:t> radius of conductor </a:t>
                </a:r>
                <a14:m>
                  <m:oMath xmlns:m="http://schemas.openxmlformats.org/officeDocument/2006/math">
                    <m:r>
                      <a:rPr lang="en-US" sz="2000" i="1">
                        <a:latin typeface="Cambria Math"/>
                      </a:rPr>
                      <m:t>𝑖</m:t>
                    </m:r>
                  </m:oMath>
                </a14:m>
                <a:r>
                  <a:rPr lang="en-US" sz="2000" dirty="0">
                    <a:latin typeface="Times New Roman" pitchFamily="18" charset="0"/>
                    <a:cs typeface="Times New Roman" pitchFamily="18" charset="0"/>
                  </a:rPr>
                  <a:t> (</a:t>
                </a:r>
                <a:r>
                  <a:rPr lang="en-US" sz="2000" dirty="0" err="1">
                    <a:latin typeface="Times New Roman" pitchFamily="18" charset="0"/>
                    <a:cs typeface="Times New Roman" pitchFamily="18" charset="0"/>
                  </a:rPr>
                  <a:t>ft</a:t>
                </a:r>
                <a:r>
                  <a:rPr lang="en-US" sz="2000" dirty="0">
                    <a:latin typeface="Times New Roman" pitchFamily="18" charset="0"/>
                    <a:cs typeface="Times New Roman" pitchFamily="18" charset="0"/>
                  </a:rPr>
                  <a:t>)</a:t>
                </a:r>
              </a:p>
            </p:txBody>
          </p:sp>
        </mc:Choice>
        <mc:Fallback>
          <p:sp>
            <p:nvSpPr>
              <p:cNvPr id="5" name="Rectangle 4"/>
              <p:cNvSpPr>
                <a:spLocks noRot="1" noChangeAspect="1" noMove="1" noResize="1" noEditPoints="1" noAdjustHandles="1" noChangeArrowheads="1" noChangeShapeType="1" noTextEdit="1"/>
              </p:cNvSpPr>
              <p:nvPr/>
            </p:nvSpPr>
            <p:spPr>
              <a:xfrm>
                <a:off x="842394" y="1901556"/>
                <a:ext cx="8149206" cy="1603644"/>
              </a:xfrm>
              <a:prstGeom prst="rect">
                <a:avLst/>
              </a:prstGeom>
              <a:blipFill rotWithShape="1">
                <a:blip r:embed="rId3"/>
                <a:stretch>
                  <a:fillRect t="-1901" b="-608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Rectangle 5"/>
              <p:cNvSpPr/>
              <p:nvPr/>
            </p:nvSpPr>
            <p:spPr>
              <a:xfrm>
                <a:off x="2209800" y="5221656"/>
                <a:ext cx="6324600" cy="1255344"/>
              </a:xfrm>
              <a:prstGeom prst="rect">
                <a:avLst/>
              </a:prstGeom>
            </p:spPr>
            <p:txBody>
              <a:bodyPr wrap="square">
                <a:spAutoFit/>
              </a:bodyPr>
              <a:lstStyle/>
              <a:p>
                <a:pPr>
                  <a:spcAft>
                    <a:spcPts val="1200"/>
                  </a:spcAft>
                </a:pPr>
                <a14:m>
                  <m:oMath xmlns:m="http://schemas.openxmlformats.org/officeDocument/2006/math">
                    <m:sSub>
                      <m:sSubPr>
                        <m:ctrlPr>
                          <a:rPr lang="en-US" sz="2000" i="1">
                            <a:latin typeface="Cambria Math"/>
                          </a:rPr>
                        </m:ctrlPr>
                      </m:sSubPr>
                      <m:e>
                        <m:acc>
                          <m:accPr>
                            <m:chr m:val="̂"/>
                            <m:ctrlPr>
                              <a:rPr lang="en-US" sz="2000" i="1">
                                <a:latin typeface="Cambria Math"/>
                              </a:rPr>
                            </m:ctrlPr>
                          </m:accPr>
                          <m:e>
                            <m:r>
                              <a:rPr lang="en-US" sz="2000" i="1">
                                <a:latin typeface="Cambria Math"/>
                              </a:rPr>
                              <m:t>𝑃</m:t>
                            </m:r>
                          </m:e>
                        </m:acc>
                      </m:e>
                      <m:sub>
                        <m:r>
                          <a:rPr lang="en-US" sz="2000" i="1">
                            <a:latin typeface="Cambria Math"/>
                          </a:rPr>
                          <m:t>𝑖𝑖</m:t>
                        </m:r>
                      </m:sub>
                    </m:sSub>
                    <m:r>
                      <a:rPr lang="en-US" sz="2000" i="1">
                        <a:latin typeface="Cambria Math"/>
                      </a:rPr>
                      <m:t>=11.17689</m:t>
                    </m:r>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sSub>
                              <m:sSubPr>
                                <m:ctrlPr>
                                  <a:rPr lang="en-US" sz="2000" i="1">
                                    <a:latin typeface="Cambria Math"/>
                                  </a:rPr>
                                </m:ctrlPr>
                              </m:sSubPr>
                              <m:e>
                                <m:r>
                                  <a:rPr lang="en-US" sz="2000" i="1">
                                    <a:latin typeface="Cambria Math"/>
                                  </a:rPr>
                                  <m:t>𝑆</m:t>
                                </m:r>
                              </m:e>
                              <m:sub>
                                <m:r>
                                  <a:rPr lang="en-US" sz="2000" i="1">
                                    <a:latin typeface="Cambria Math"/>
                                  </a:rPr>
                                  <m:t>𝑖𝑖</m:t>
                                </m:r>
                              </m:sub>
                            </m:sSub>
                          </m:num>
                          <m:den>
                            <m:sSub>
                              <m:sSubPr>
                                <m:ctrlPr>
                                  <a:rPr lang="en-US" sz="2000" i="1">
                                    <a:latin typeface="Cambria Math"/>
                                  </a:rPr>
                                </m:ctrlPr>
                              </m:sSubPr>
                              <m:e>
                                <m:r>
                                  <a:rPr lang="en-US" sz="2000" i="1">
                                    <a:latin typeface="Cambria Math"/>
                                  </a:rPr>
                                  <m:t>𝑅𝐷</m:t>
                                </m:r>
                              </m:e>
                              <m:sub>
                                <m:r>
                                  <a:rPr lang="en-US" sz="2000" i="1">
                                    <a:latin typeface="Cambria Math"/>
                                  </a:rPr>
                                  <m:t>𝑖</m:t>
                                </m:r>
                              </m:sub>
                            </m:sSub>
                          </m:den>
                        </m:f>
                      </m:e>
                    </m:func>
                  </m:oMath>
                </a14:m>
                <a:r>
                  <a:rPr lang="en-US" sz="2000" dirty="0"/>
                  <a:t>  </a:t>
                </a:r>
                <a:r>
                  <a:rPr lang="en-US" sz="2000" dirty="0">
                    <a:latin typeface="Times New Roman" pitchFamily="18" charset="0"/>
                    <a:cs typeface="Times New Roman" pitchFamily="18" charset="0"/>
                  </a:rPr>
                  <a:t>mile/</a:t>
                </a:r>
                <a14:m>
                  <m:oMath xmlns:m="http://schemas.openxmlformats.org/officeDocument/2006/math">
                    <m:r>
                      <a:rPr lang="en-US" sz="2000" i="1">
                        <a:latin typeface="Cambria Math"/>
                      </a:rPr>
                      <m:t>𝜇</m:t>
                    </m:r>
                  </m:oMath>
                </a14:m>
                <a:r>
                  <a:rPr lang="en-US" sz="2000" dirty="0" smtClean="0">
                    <a:latin typeface="Times New Roman" pitchFamily="18" charset="0"/>
                    <a:cs typeface="Times New Roman" pitchFamily="18" charset="0"/>
                  </a:rPr>
                  <a:t>F	(67)</a:t>
                </a:r>
                <a:endParaRPr lang="en-US" sz="2000" dirty="0">
                  <a:latin typeface="Times New Roman" pitchFamily="18" charset="0"/>
                  <a:cs typeface="Times New Roman" pitchFamily="18" charset="0"/>
                </a:endParaRPr>
              </a:p>
              <a:p>
                <a:pPr>
                  <a:spcAft>
                    <a:spcPts val="1200"/>
                  </a:spcAft>
                </a:pPr>
                <a14:m>
                  <m:oMath xmlns:m="http://schemas.openxmlformats.org/officeDocument/2006/math">
                    <m:sSub>
                      <m:sSubPr>
                        <m:ctrlPr>
                          <a:rPr lang="en-US" sz="2000" i="1">
                            <a:latin typeface="Cambria Math"/>
                          </a:rPr>
                        </m:ctrlPr>
                      </m:sSubPr>
                      <m:e>
                        <m:acc>
                          <m:accPr>
                            <m:chr m:val="̂"/>
                            <m:ctrlPr>
                              <a:rPr lang="en-US" sz="2000" i="1">
                                <a:latin typeface="Cambria Math"/>
                              </a:rPr>
                            </m:ctrlPr>
                          </m:accPr>
                          <m:e>
                            <m:r>
                              <a:rPr lang="en-US" sz="2000" i="1">
                                <a:latin typeface="Cambria Math"/>
                              </a:rPr>
                              <m:t>𝑃</m:t>
                            </m:r>
                          </m:e>
                        </m:acc>
                      </m:e>
                      <m:sub>
                        <m:r>
                          <a:rPr lang="en-US" sz="2000" i="1">
                            <a:latin typeface="Cambria Math"/>
                          </a:rPr>
                          <m:t>𝑖𝑗</m:t>
                        </m:r>
                      </m:sub>
                    </m:sSub>
                    <m:r>
                      <a:rPr lang="en-US" sz="2000" i="1">
                        <a:latin typeface="Cambria Math"/>
                      </a:rPr>
                      <m:t>=11.17689</m:t>
                    </m:r>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sSub>
                              <m:sSubPr>
                                <m:ctrlPr>
                                  <a:rPr lang="en-US" sz="2000" i="1">
                                    <a:latin typeface="Cambria Math"/>
                                  </a:rPr>
                                </m:ctrlPr>
                              </m:sSubPr>
                              <m:e>
                                <m:r>
                                  <a:rPr lang="en-US" sz="2000" i="1">
                                    <a:latin typeface="Cambria Math"/>
                                  </a:rPr>
                                  <m:t>𝑆</m:t>
                                </m:r>
                              </m:e>
                              <m:sub>
                                <m:r>
                                  <a:rPr lang="en-US" sz="2000" i="1">
                                    <a:latin typeface="Cambria Math"/>
                                  </a:rPr>
                                  <m:t>𝑖𝑗</m:t>
                                </m:r>
                              </m:sub>
                            </m:sSub>
                          </m:num>
                          <m:den>
                            <m:sSub>
                              <m:sSubPr>
                                <m:ctrlPr>
                                  <a:rPr lang="en-US" sz="2000" i="1">
                                    <a:latin typeface="Cambria Math"/>
                                  </a:rPr>
                                </m:ctrlPr>
                              </m:sSubPr>
                              <m:e>
                                <m:r>
                                  <a:rPr lang="en-US" sz="2000" i="1">
                                    <a:latin typeface="Cambria Math"/>
                                  </a:rPr>
                                  <m:t>𝐷</m:t>
                                </m:r>
                              </m:e>
                              <m:sub>
                                <m:r>
                                  <a:rPr lang="en-US" sz="2000" i="1">
                                    <a:latin typeface="Cambria Math"/>
                                  </a:rPr>
                                  <m:t>𝑖𝑗</m:t>
                                </m:r>
                              </m:sub>
                            </m:sSub>
                          </m:den>
                        </m:f>
                      </m:e>
                    </m:func>
                  </m:oMath>
                </a14:m>
                <a:r>
                  <a:rPr lang="en-US" sz="2000" dirty="0"/>
                  <a:t>  </a:t>
                </a:r>
                <a:r>
                  <a:rPr lang="en-US" sz="2000" dirty="0">
                    <a:latin typeface="Times New Roman" pitchFamily="18" charset="0"/>
                    <a:cs typeface="Times New Roman" pitchFamily="18" charset="0"/>
                  </a:rPr>
                  <a:t>mile/</a:t>
                </a:r>
                <a14:m>
                  <m:oMath xmlns:m="http://schemas.openxmlformats.org/officeDocument/2006/math">
                    <m:r>
                      <a:rPr lang="en-US" sz="2000" i="1">
                        <a:latin typeface="Cambria Math"/>
                      </a:rPr>
                      <m:t>𝜇</m:t>
                    </m:r>
                  </m:oMath>
                </a14:m>
                <a:r>
                  <a:rPr lang="en-US" sz="2000" dirty="0" smtClean="0">
                    <a:latin typeface="Times New Roman" pitchFamily="18" charset="0"/>
                    <a:cs typeface="Times New Roman" pitchFamily="18" charset="0"/>
                  </a:rPr>
                  <a:t>F	(68)</a:t>
                </a:r>
                <a:endParaRPr lang="en-US" sz="2000" dirty="0">
                  <a:latin typeface="Times New Roman" pitchFamily="18" charset="0"/>
                  <a:cs typeface="Times New Roman" pitchFamily="18" charset="0"/>
                </a:endParaRPr>
              </a:p>
            </p:txBody>
          </p:sp>
        </mc:Choice>
        <mc:Fallback>
          <p:sp>
            <p:nvSpPr>
              <p:cNvPr id="6" name="Rectangle 5"/>
              <p:cNvSpPr>
                <a:spLocks noRot="1" noChangeAspect="1" noMove="1" noResize="1" noEditPoints="1" noAdjustHandles="1" noChangeArrowheads="1" noChangeShapeType="1" noTextEdit="1"/>
              </p:cNvSpPr>
              <p:nvPr/>
            </p:nvSpPr>
            <p:spPr>
              <a:xfrm>
                <a:off x="2209800" y="5221656"/>
                <a:ext cx="6324600" cy="1255344"/>
              </a:xfrm>
              <a:prstGeom prst="rect">
                <a:avLst/>
              </a:prstGeom>
              <a:blipFill rotWithShape="1">
                <a:blip r:embed="rId4"/>
                <a:stretch>
                  <a:fillRect/>
                </a:stretch>
              </a:blipFill>
            </p:spPr>
            <p:txBody>
              <a:bodyPr/>
              <a:lstStyle/>
              <a:p>
                <a:r>
                  <a:rPr lang="en-US">
                    <a:noFill/>
                  </a:rPr>
                  <a:t> </a:t>
                </a:r>
              </a:p>
            </p:txBody>
          </p:sp>
        </mc:Fallback>
      </mc:AlternateContent>
      <p:sp>
        <p:nvSpPr>
          <p:cNvPr id="8" name="Slide Number Placeholder 7"/>
          <p:cNvSpPr>
            <a:spLocks noGrp="1"/>
          </p:cNvSpPr>
          <p:nvPr>
            <p:ph type="sldNum" sz="quarter" idx="12"/>
          </p:nvPr>
        </p:nvSpPr>
        <p:spPr/>
        <p:txBody>
          <a:bodyPr/>
          <a:lstStyle/>
          <a:p>
            <a:fld id="{B6F15528-21DE-4FAA-801E-634DDDAF4B2B}" type="slidenum">
              <a:rPr lang="en-US" smtClean="0"/>
              <a:pPr/>
              <a:t>64</a:t>
            </a:fld>
            <a:endParaRPr lang="en-US"/>
          </a:p>
        </p:txBody>
      </p:sp>
      <p:sp>
        <p:nvSpPr>
          <p:cNvPr id="10" name="TextBox 9"/>
          <p:cNvSpPr txBox="1"/>
          <p:nvPr/>
        </p:nvSpPr>
        <p:spPr>
          <a:xfrm>
            <a:off x="0" y="381000"/>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Shunt Admittance of Overhead Parallel </a:t>
            </a:r>
            <a:r>
              <a:rPr lang="en-US" sz="3200" dirty="0" smtClean="0">
                <a:latin typeface="Times New Roman" pitchFamily="18" charset="0"/>
                <a:cs typeface="Times New Roman" pitchFamily="18" charset="0"/>
              </a:rPr>
              <a:t>Lines</a:t>
            </a:r>
          </a:p>
        </p:txBody>
      </p:sp>
    </p:spTree>
    <p:extLst>
      <p:ext uri="{BB962C8B-B14F-4D97-AF65-F5344CB8AC3E}">
        <p14:creationId xmlns:p14="http://schemas.microsoft.com/office/powerpoint/2010/main" val="1553019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mc:Choice xmlns:a14="http://schemas.microsoft.com/office/drawing/2010/main" Requires="a14">
          <p:sp>
            <p:nvSpPr>
              <p:cNvPr id="7" name="TextBox 6"/>
              <p:cNvSpPr txBox="1"/>
              <p:nvPr/>
            </p:nvSpPr>
            <p:spPr>
              <a:xfrm>
                <a:off x="457200" y="1371600"/>
                <a:ext cx="8382000" cy="5486245"/>
              </a:xfrm>
              <a:prstGeom prst="rect">
                <a:avLst/>
              </a:prstGeom>
              <a:noFill/>
            </p:spPr>
            <p:txBody>
              <a:bodyPr wrap="square" rtlCol="0">
                <a:spAutoFit/>
              </a:bodyPr>
              <a:lstStyle/>
              <a:p>
                <a:pPr marL="457200" lvl="2" indent="-457200">
                  <a:buFont typeface="Wingdings" pitchFamily="2" charset="2"/>
                  <a:buChar char="Ø"/>
                </a:pPr>
                <a:r>
                  <a:rPr lang="en-US" sz="2400" dirty="0" smtClean="0">
                    <a:latin typeface="Times New Roman" pitchFamily="18" charset="0"/>
                    <a:cs typeface="Times New Roman" pitchFamily="18" charset="0"/>
                  </a:rPr>
                  <a:t>After reducing the primitive potential matrix through Kron reduction, we obtain the potential matrix </a:t>
                </a:r>
                <a14:m>
                  <m:oMath xmlns:m="http://schemas.openxmlformats.org/officeDocument/2006/math">
                    <m:d>
                      <m:dPr>
                        <m:begChr m:val="["/>
                        <m:endChr m:val="]"/>
                        <m:ctrlPr>
                          <a:rPr lang="en-US" sz="2400" i="1">
                            <a:latin typeface="Cambria Math"/>
                          </a:rPr>
                        </m:ctrlPr>
                      </m:dPr>
                      <m:e>
                        <m:r>
                          <a:rPr lang="en-US" sz="2400" i="1">
                            <a:latin typeface="Cambria Math"/>
                          </a:rPr>
                          <m:t>𝑃</m:t>
                        </m:r>
                      </m:e>
                    </m:d>
                  </m:oMath>
                </a14:m>
                <a:r>
                  <a:rPr lang="en-US" sz="2400" dirty="0" smtClean="0">
                    <a:latin typeface="Times New Roman" pitchFamily="18" charset="0"/>
                    <a:cs typeface="Times New Roman" pitchFamily="18" charset="0"/>
                  </a:rPr>
                  <a:t>.</a:t>
                </a:r>
              </a:p>
              <a:p>
                <a:pPr marL="342900" lvl="2" indent="-342900"/>
                <a:endParaRPr lang="en-US" dirty="0" smtClean="0"/>
              </a:p>
              <a:p>
                <a:pPr marL="342900" lvl="2" indent="-342900">
                  <a:buFont typeface="Wingdings" pitchFamily="2" charset="2"/>
                  <a:buChar char="Ø"/>
                </a:pPr>
                <a:r>
                  <a:rPr lang="en-US" sz="2400" dirty="0" smtClean="0">
                    <a:latin typeface="Times New Roman" pitchFamily="18" charset="0"/>
                    <a:cs typeface="Times New Roman" pitchFamily="18" charset="0"/>
                  </a:rPr>
                  <a:t>The shunt capacitance matrix  is the inverse of the potential matrix.</a:t>
                </a:r>
              </a:p>
              <a:p>
                <a:r>
                  <a:rPr lang="en-US" dirty="0" smtClean="0"/>
                  <a:t>				</a:t>
                </a:r>
              </a:p>
              <a:p>
                <a:pPr algn="just"/>
                <a:r>
                  <a:rPr lang="en-US" sz="2400" dirty="0" smtClean="0"/>
                  <a:t>		</a:t>
                </a:r>
                <a14:m>
                  <m:oMath xmlns:m="http://schemas.openxmlformats.org/officeDocument/2006/math">
                    <m:d>
                      <m:dPr>
                        <m:begChr m:val="["/>
                        <m:endChr m:val="]"/>
                        <m:ctrlPr>
                          <a:rPr lang="en-US" sz="2000" i="1">
                            <a:latin typeface="Cambria Math"/>
                          </a:rPr>
                        </m:ctrlPr>
                      </m:dPr>
                      <m:e>
                        <m:r>
                          <a:rPr lang="en-US" sz="2000" i="1">
                            <a:latin typeface="Cambria Math"/>
                          </a:rPr>
                          <m:t>𝐶</m:t>
                        </m:r>
                      </m:e>
                    </m:d>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r>
                              <a:rPr lang="en-US" sz="2000" i="1">
                                <a:latin typeface="Cambria Math"/>
                              </a:rPr>
                              <m:t>𝑃</m:t>
                            </m:r>
                          </m:e>
                        </m:d>
                      </m:e>
                      <m:sup>
                        <m:r>
                          <a:rPr lang="en-US" sz="2000" i="1">
                            <a:latin typeface="Cambria Math"/>
                          </a:rPr>
                          <m:t>−1</m:t>
                        </m:r>
                      </m:sup>
                    </m:sSup>
                  </m:oMath>
                </a14:m>
                <a:r>
                  <a:rPr lang="en-US" sz="2000" dirty="0" smtClean="0"/>
                  <a:t>	</a:t>
                </a:r>
                <a:r>
                  <a:rPr lang="en-US" sz="2400" dirty="0" smtClean="0"/>
                  <a:t>				</a:t>
                </a:r>
                <a:r>
                  <a:rPr lang="en-US" sz="2000" dirty="0" smtClean="0">
                    <a:latin typeface="Times New Roman" pitchFamily="18" charset="0"/>
                    <a:cs typeface="Times New Roman" pitchFamily="18" charset="0"/>
                  </a:rPr>
                  <a:t>(</a:t>
                </a:r>
                <a:r>
                  <a:rPr lang="en-US" sz="2000" dirty="0" smtClean="0">
                    <a:latin typeface="Times New Roman" pitchFamily="18" charset="0"/>
                    <a:cs typeface="Times New Roman" pitchFamily="18" charset="0"/>
                  </a:rPr>
                  <a:t>69)</a:t>
                </a:r>
                <a:endParaRPr lang="en-US" sz="2000" dirty="0">
                  <a:latin typeface="Times New Roman" pitchFamily="18" charset="0"/>
                  <a:cs typeface="Times New Roman" pitchFamily="18" charset="0"/>
                </a:endParaRPr>
              </a:p>
              <a:p>
                <a:pPr marL="342900" lvl="2" indent="-342900"/>
                <a:endParaRPr lang="en-US" baseline="30000" dirty="0" smtClean="0"/>
              </a:p>
              <a:p>
                <a:pPr marL="0" lvl="1" indent="-457200">
                  <a:buFont typeface="Wingdings" pitchFamily="2" charset="2"/>
                  <a:buChar char="Ø"/>
                </a:pPr>
                <a:r>
                  <a:rPr lang="en-US" sz="2400" dirty="0" smtClean="0">
                    <a:latin typeface="Times New Roman" pitchFamily="18" charset="0"/>
                    <a:cs typeface="Times New Roman" pitchFamily="18" charset="0"/>
                  </a:rPr>
                  <a:t>The Shunt admittance matrix is given by </a:t>
                </a:r>
              </a:p>
              <a:p>
                <a:pPr marL="342900" lvl="2" indent="-342900"/>
                <a:r>
                  <a:rPr lang="en-US" dirty="0" smtClean="0"/>
                  <a:t>				</a:t>
                </a:r>
              </a:p>
              <a:p>
                <a:pPr marL="342900" lvl="2" indent="-342900" algn="just"/>
                <a:r>
                  <a:rPr lang="en-US" sz="2400" dirty="0" smtClean="0"/>
                  <a:t>			</a:t>
                </a:r>
                <a14:m>
                  <m:oMath xmlns:m="http://schemas.openxmlformats.org/officeDocument/2006/math">
                    <m:d>
                      <m:dPr>
                        <m:begChr m:val="["/>
                        <m:endChr m:val="]"/>
                        <m:ctrlPr>
                          <a:rPr lang="en-US" sz="2000" i="1">
                            <a:latin typeface="Cambria Math"/>
                          </a:rPr>
                        </m:ctrlPr>
                      </m:dPr>
                      <m:e>
                        <m:r>
                          <a:rPr lang="en-US" sz="2000" i="1">
                            <a:latin typeface="Cambria Math"/>
                          </a:rPr>
                          <m:t>𝑦</m:t>
                        </m:r>
                      </m:e>
                    </m:d>
                    <m:r>
                      <a:rPr lang="en-US" sz="2000" i="1">
                        <a:latin typeface="Cambria Math"/>
                      </a:rPr>
                      <m:t>=</m:t>
                    </m:r>
                    <m:r>
                      <a:rPr lang="en-US" sz="2000" i="1">
                        <a:latin typeface="Cambria Math"/>
                      </a:rPr>
                      <m:t>𝑗</m:t>
                    </m:r>
                    <m:r>
                      <a:rPr lang="en-US" sz="2000" i="1">
                        <a:latin typeface="Cambria Math"/>
                      </a:rPr>
                      <m:t>𝜔</m:t>
                    </m:r>
                    <m:r>
                      <a:rPr lang="en-US" sz="2000" i="1">
                        <a:latin typeface="Cambria Math"/>
                      </a:rPr>
                      <m:t>∙</m:t>
                    </m:r>
                    <m:d>
                      <m:dPr>
                        <m:begChr m:val="["/>
                        <m:endChr m:val="]"/>
                        <m:ctrlPr>
                          <a:rPr lang="en-US" sz="2000" i="1">
                            <a:latin typeface="Cambria Math"/>
                          </a:rPr>
                        </m:ctrlPr>
                      </m:dPr>
                      <m:e>
                        <m:r>
                          <a:rPr lang="en-US" sz="2000" i="1">
                            <a:latin typeface="Cambria Math"/>
                          </a:rPr>
                          <m:t>𝐶</m:t>
                        </m:r>
                      </m:e>
                    </m:d>
                    <m:r>
                      <a:rPr lang="en-US" sz="2000" i="1">
                        <a:latin typeface="Cambria Math"/>
                      </a:rPr>
                      <m:t>∙</m:t>
                    </m:r>
                    <m:sSup>
                      <m:sSupPr>
                        <m:ctrlPr>
                          <a:rPr lang="en-US" sz="2000" i="1">
                            <a:latin typeface="Cambria Math"/>
                          </a:rPr>
                        </m:ctrlPr>
                      </m:sSupPr>
                      <m:e>
                        <m:r>
                          <a:rPr lang="en-US" sz="2000" i="1">
                            <a:latin typeface="Cambria Math"/>
                          </a:rPr>
                          <m:t>10</m:t>
                        </m:r>
                      </m:e>
                      <m:sup>
                        <m:r>
                          <a:rPr lang="en-US" sz="2000" i="1">
                            <a:latin typeface="Cambria Math"/>
                          </a:rPr>
                          <m:t>−6</m:t>
                        </m:r>
                      </m:sup>
                    </m:sSup>
                    <m:r>
                      <a:rPr lang="en-US" sz="2000" i="1">
                        <a:latin typeface="Cambria Math"/>
                      </a:rPr>
                      <m:t>=</m:t>
                    </m:r>
                    <m:d>
                      <m:dPr>
                        <m:begChr m:val="["/>
                        <m:endChr m:val="]"/>
                        <m:ctrlPr>
                          <a:rPr lang="en-US" sz="2000" i="1">
                            <a:latin typeface="Cambria Math"/>
                          </a:rPr>
                        </m:ctrlPr>
                      </m:dPr>
                      <m:e>
                        <m:m>
                          <m:mPr>
                            <m:mcs>
                              <m:mc>
                                <m:mcPr>
                                  <m:count m:val="2"/>
                                  <m:mcJc m:val="center"/>
                                </m:mcPr>
                              </m:mc>
                            </m:mcs>
                            <m:ctrlPr>
                              <a:rPr lang="en-US" sz="2000" i="1">
                                <a:latin typeface="Cambria Math"/>
                              </a:rPr>
                            </m:ctrlPr>
                          </m:mPr>
                          <m:mr>
                            <m:e>
                              <m:d>
                                <m:dPr>
                                  <m:begChr m:val="["/>
                                  <m:endChr m:val="]"/>
                                  <m:ctrlPr>
                                    <a:rPr lang="en-US" sz="2000" i="1">
                                      <a:latin typeface="Cambria Math"/>
                                    </a:rPr>
                                  </m:ctrlPr>
                                </m:dPr>
                                <m:e>
                                  <m:r>
                                    <a:rPr lang="en-US" sz="2000" i="1">
                                      <a:latin typeface="Cambria Math"/>
                                    </a:rPr>
                                    <m:t>𝑦</m:t>
                                  </m:r>
                                  <m:r>
                                    <a:rPr lang="en-US" sz="2000" i="1">
                                      <a:latin typeface="Cambria Math"/>
                                    </a:rPr>
                                    <m:t>11</m:t>
                                  </m:r>
                                </m:e>
                              </m:d>
                            </m:e>
                            <m:e>
                              <m:d>
                                <m:dPr>
                                  <m:begChr m:val="["/>
                                  <m:endChr m:val="]"/>
                                  <m:ctrlPr>
                                    <a:rPr lang="en-US" sz="2000" i="1">
                                      <a:latin typeface="Cambria Math"/>
                                    </a:rPr>
                                  </m:ctrlPr>
                                </m:dPr>
                                <m:e>
                                  <m:r>
                                    <a:rPr lang="en-US" sz="2000" i="1">
                                      <a:latin typeface="Cambria Math"/>
                                    </a:rPr>
                                    <m:t>𝑦</m:t>
                                  </m:r>
                                  <m:r>
                                    <a:rPr lang="en-US" sz="2000" i="1">
                                      <a:latin typeface="Cambria Math"/>
                                    </a:rPr>
                                    <m:t>12</m:t>
                                  </m:r>
                                </m:e>
                              </m:d>
                            </m:e>
                          </m:mr>
                          <m:mr>
                            <m:e>
                              <m:d>
                                <m:dPr>
                                  <m:begChr m:val="["/>
                                  <m:endChr m:val="]"/>
                                  <m:ctrlPr>
                                    <a:rPr lang="en-US" sz="2000" i="1">
                                      <a:latin typeface="Cambria Math"/>
                                    </a:rPr>
                                  </m:ctrlPr>
                                </m:dPr>
                                <m:e>
                                  <m:r>
                                    <a:rPr lang="en-US" sz="2000" i="1">
                                      <a:latin typeface="Cambria Math"/>
                                    </a:rPr>
                                    <m:t>𝑦</m:t>
                                  </m:r>
                                  <m:r>
                                    <a:rPr lang="en-US" sz="2000" i="1">
                                      <a:latin typeface="Cambria Math"/>
                                    </a:rPr>
                                    <m:t>21</m:t>
                                  </m:r>
                                </m:e>
                              </m:d>
                            </m:e>
                            <m:e>
                              <m:d>
                                <m:dPr>
                                  <m:begChr m:val="["/>
                                  <m:endChr m:val="]"/>
                                  <m:ctrlPr>
                                    <a:rPr lang="en-US" sz="2000" i="1">
                                      <a:latin typeface="Cambria Math"/>
                                    </a:rPr>
                                  </m:ctrlPr>
                                </m:dPr>
                                <m:e>
                                  <m:r>
                                    <a:rPr lang="en-US" sz="2000" i="1">
                                      <a:latin typeface="Cambria Math"/>
                                    </a:rPr>
                                    <m:t>𝑦</m:t>
                                  </m:r>
                                  <m:r>
                                    <a:rPr lang="en-US" sz="2000" i="1">
                                      <a:latin typeface="Cambria Math"/>
                                    </a:rPr>
                                    <m:t>22</m:t>
                                  </m:r>
                                </m:e>
                              </m:d>
                            </m:e>
                          </m:mr>
                        </m:m>
                      </m:e>
                    </m:d>
                    <m:r>
                      <a:rPr lang="en-US" sz="2000" i="1">
                        <a:latin typeface="Cambria Math"/>
                      </a:rPr>
                      <m:t>𝑆</m:t>
                    </m:r>
                  </m:oMath>
                </a14:m>
                <a:r>
                  <a:rPr lang="en-US" sz="2000" dirty="0" smtClean="0"/>
                  <a:t>		</a:t>
                </a:r>
                <a:r>
                  <a:rPr lang="en-US" sz="2000" dirty="0" smtClean="0">
                    <a:latin typeface="Times New Roman" pitchFamily="18" charset="0"/>
                    <a:cs typeface="Times New Roman" pitchFamily="18" charset="0"/>
                  </a:rPr>
                  <a:t>(70)</a:t>
                </a:r>
                <a:endParaRPr lang="en-US" sz="2000" dirty="0">
                  <a:latin typeface="Times New Roman" pitchFamily="18" charset="0"/>
                  <a:cs typeface="Times New Roman" pitchFamily="18" charset="0"/>
                </a:endParaRPr>
              </a:p>
              <a:p>
                <a:pPr marL="342900" lvl="2" indent="-342900"/>
                <a:endParaRPr lang="en-US" dirty="0" smtClean="0"/>
              </a:p>
              <a:p>
                <a:pPr marL="342900" lvl="2" indent="-342900"/>
                <a:endParaRPr lang="en-US" dirty="0" smtClean="0"/>
              </a:p>
              <a:p>
                <a:pPr marL="342900" lvl="2" indent="-342900"/>
                <a:r>
                  <a:rPr lang="en-US" dirty="0" smtClean="0"/>
                  <a:t>			</a:t>
                </a:r>
                <a:r>
                  <a:rPr lang="en-US" sz="2400" dirty="0" smtClean="0">
                    <a:latin typeface="Times New Roman" pitchFamily="18" charset="0"/>
                    <a:cs typeface="Times New Roman" pitchFamily="18" charset="0"/>
                  </a:rPr>
                  <a:t>where </a:t>
                </a:r>
                <a14:m>
                  <m:oMath xmlns:m="http://schemas.openxmlformats.org/officeDocument/2006/math">
                    <m:r>
                      <a:rPr lang="en-US" sz="2000" i="1">
                        <a:latin typeface="Cambria Math"/>
                      </a:rPr>
                      <m:t>𝜔</m:t>
                    </m:r>
                    <m:r>
                      <a:rPr lang="en-US" sz="2000" i="1">
                        <a:latin typeface="Cambria Math"/>
                      </a:rPr>
                      <m:t>=2</m:t>
                    </m:r>
                    <m:r>
                      <a:rPr lang="en-US" sz="2000" i="1">
                        <a:latin typeface="Cambria Math"/>
                      </a:rPr>
                      <m:t>𝜋</m:t>
                    </m:r>
                    <m:r>
                      <a:rPr lang="en-US" sz="2000" i="1">
                        <a:latin typeface="Cambria Math"/>
                      </a:rPr>
                      <m:t>∙</m:t>
                    </m:r>
                    <m:r>
                      <a:rPr lang="en-US" sz="2000" i="1">
                        <a:latin typeface="Cambria Math"/>
                      </a:rPr>
                      <m:t>𝑓𝑟𝑒𝑞𝑢𝑒𝑛𝑐𝑦</m:t>
                    </m:r>
                  </m:oMath>
                </a14:m>
                <a:r>
                  <a:rPr lang="en-US" sz="2000" dirty="0" smtClean="0"/>
                  <a:t>.</a:t>
                </a:r>
                <a:endParaRPr lang="en-US" sz="2000" dirty="0"/>
              </a:p>
              <a:p>
                <a:pPr marL="342900" lvl="2" indent="-342900"/>
                <a:endParaRPr lang="en-US" dirty="0" smtClean="0"/>
              </a:p>
              <a:p>
                <a:pPr marL="342900" lvl="2" indent="-342900"/>
                <a:endParaRPr lang="en-US" dirty="0"/>
              </a:p>
            </p:txBody>
          </p:sp>
        </mc:Choice>
        <mc:Fallback>
          <p:sp>
            <p:nvSpPr>
              <p:cNvPr id="7" name="TextBox 6"/>
              <p:cNvSpPr txBox="1">
                <a:spLocks noRot="1" noChangeAspect="1" noMove="1" noResize="1" noEditPoints="1" noAdjustHandles="1" noChangeArrowheads="1" noChangeShapeType="1" noTextEdit="1"/>
              </p:cNvSpPr>
              <p:nvPr/>
            </p:nvSpPr>
            <p:spPr>
              <a:xfrm>
                <a:off x="457200" y="1371600"/>
                <a:ext cx="8382000" cy="5486245"/>
              </a:xfrm>
              <a:prstGeom prst="rect">
                <a:avLst/>
              </a:prstGeom>
              <a:blipFill rotWithShape="1">
                <a:blip r:embed="rId3"/>
                <a:stretch>
                  <a:fillRect l="-945" t="-889"/>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B6F15528-21DE-4FAA-801E-634DDDAF4B2B}" type="slidenum">
              <a:rPr lang="en-US" smtClean="0"/>
              <a:pPr/>
              <a:t>65</a:t>
            </a:fld>
            <a:endParaRPr lang="en-US"/>
          </a:p>
        </p:txBody>
      </p:sp>
      <p:sp>
        <p:nvSpPr>
          <p:cNvPr id="8" name="TextBox 7"/>
          <p:cNvSpPr txBox="1"/>
          <p:nvPr/>
        </p:nvSpPr>
        <p:spPr>
          <a:xfrm>
            <a:off x="0" y="381000"/>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Shunt Admittance of Overhead Parallel </a:t>
            </a:r>
            <a:r>
              <a:rPr lang="en-US" sz="3200" dirty="0" smtClean="0">
                <a:latin typeface="Times New Roman" pitchFamily="18" charset="0"/>
                <a:cs typeface="Times New Roman" pitchFamily="18" charset="0"/>
              </a:rPr>
              <a:t>Lines</a:t>
            </a:r>
          </a:p>
        </p:txBody>
      </p:sp>
    </p:spTree>
    <p:extLst>
      <p:ext uri="{BB962C8B-B14F-4D97-AF65-F5344CB8AC3E}">
        <p14:creationId xmlns:p14="http://schemas.microsoft.com/office/powerpoint/2010/main" val="116265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2: Underground </a:t>
            </a:r>
            <a:r>
              <a:rPr lang="en-US" dirty="0" smtClean="0"/>
              <a:t>Lines </a:t>
            </a:r>
            <a:endParaRPr lang="en-US" dirty="0"/>
          </a:p>
        </p:txBody>
      </p:sp>
      <p:sp>
        <p:nvSpPr>
          <p:cNvPr id="3" name="Content Placeholder 2"/>
          <p:cNvSpPr>
            <a:spLocks noGrp="1"/>
          </p:cNvSpPr>
          <p:nvPr>
            <p:ph idx="1"/>
          </p:nvPr>
        </p:nvSpPr>
        <p:spPr>
          <a:xfrm>
            <a:off x="457200" y="1341437"/>
            <a:ext cx="8229600" cy="4983163"/>
          </a:xfrm>
        </p:spPr>
        <p:txBody>
          <a:bodyPr>
            <a:normAutofit fontScale="25000" lnSpcReduction="20000"/>
          </a:bodyPr>
          <a:lstStyle/>
          <a:p>
            <a:pPr marL="0" indent="0">
              <a:buNone/>
            </a:pPr>
            <a:r>
              <a:rPr lang="en-US" sz="11200" dirty="0"/>
              <a:t>Underground lines</a:t>
            </a:r>
          </a:p>
          <a:p>
            <a:endParaRPr lang="en-US" sz="7400" dirty="0"/>
          </a:p>
          <a:p>
            <a:pPr marL="571500" lvl="2" indent="-283464"/>
            <a:r>
              <a:rPr lang="en-US" sz="7400" dirty="0"/>
              <a:t> 	</a:t>
            </a:r>
            <a:r>
              <a:rPr lang="en-US" sz="9600" dirty="0"/>
              <a:t>Series impedance of Underground Lines</a:t>
            </a:r>
          </a:p>
          <a:p>
            <a:pPr marL="1200150" lvl="1"/>
            <a:r>
              <a:rPr lang="en-US" sz="7800" dirty="0" smtClean="0"/>
              <a:t> Concentric </a:t>
            </a:r>
            <a:r>
              <a:rPr lang="en-US" sz="7800" dirty="0"/>
              <a:t>Neutral Cable</a:t>
            </a:r>
          </a:p>
          <a:p>
            <a:pPr lvl="2"/>
            <a:r>
              <a:rPr lang="en-US" sz="7400" dirty="0" smtClean="0"/>
              <a:t>  </a:t>
            </a:r>
            <a:r>
              <a:rPr lang="en-US" sz="8000" dirty="0" smtClean="0"/>
              <a:t>Tape </a:t>
            </a:r>
            <a:r>
              <a:rPr lang="en-US" sz="8000" dirty="0"/>
              <a:t>Shielded Cables</a:t>
            </a:r>
          </a:p>
          <a:p>
            <a:endParaRPr lang="en-US" sz="7400" dirty="0"/>
          </a:p>
          <a:p>
            <a:pPr lvl="1"/>
            <a:r>
              <a:rPr lang="en-US" sz="7400" dirty="0"/>
              <a:t> 	</a:t>
            </a:r>
            <a:r>
              <a:rPr lang="en-US" sz="9600" dirty="0"/>
              <a:t>Shunt Admittance of Underground Lines</a:t>
            </a:r>
          </a:p>
          <a:p>
            <a:pPr marL="1200150" lvl="1"/>
            <a:r>
              <a:rPr lang="en-US" sz="7800" dirty="0" smtClean="0"/>
              <a:t> </a:t>
            </a:r>
            <a:r>
              <a:rPr lang="en-US" sz="8000" dirty="0"/>
              <a:t>Concentric Neutral Cable</a:t>
            </a:r>
          </a:p>
          <a:p>
            <a:pPr lvl="2"/>
            <a:r>
              <a:rPr lang="en-US" sz="8000" dirty="0"/>
              <a:t>  Tape Shielded Cables</a:t>
            </a:r>
          </a:p>
          <a:p>
            <a:pPr marL="0" indent="0">
              <a:buNone/>
            </a:pPr>
            <a:r>
              <a:rPr lang="en-US" sz="7400" dirty="0"/>
              <a:t>	</a:t>
            </a:r>
          </a:p>
          <a:p>
            <a:pPr lvl="1"/>
            <a:r>
              <a:rPr lang="en-US" sz="7400" dirty="0"/>
              <a:t> 	</a:t>
            </a:r>
            <a:r>
              <a:rPr lang="en-US" sz="9600" dirty="0"/>
              <a:t>Sequence Admittance</a:t>
            </a:r>
          </a:p>
          <a:p>
            <a:pPr lvl="1"/>
            <a:endParaRPr lang="en-US" sz="7400" dirty="0"/>
          </a:p>
          <a:p>
            <a:pPr lvl="1"/>
            <a:r>
              <a:rPr lang="en-US" sz="7400" dirty="0"/>
              <a:t> 	</a:t>
            </a:r>
            <a:r>
              <a:rPr lang="en-US" sz="9600" dirty="0"/>
              <a:t>Parallel Underground Distribution Lines</a:t>
            </a:r>
          </a:p>
          <a:p>
            <a:pPr lvl="2"/>
            <a:r>
              <a:rPr lang="en-US" sz="8000" dirty="0"/>
              <a:t> </a:t>
            </a:r>
            <a:r>
              <a:rPr lang="en-US" sz="8000" dirty="0" smtClean="0"/>
              <a:t> Series </a:t>
            </a:r>
            <a:r>
              <a:rPr lang="en-US" sz="8000" dirty="0"/>
              <a:t>impedance</a:t>
            </a:r>
          </a:p>
          <a:p>
            <a:pPr lvl="2"/>
            <a:r>
              <a:rPr lang="en-US" sz="8000" dirty="0"/>
              <a:t> </a:t>
            </a:r>
            <a:r>
              <a:rPr lang="en-US" sz="8000" dirty="0" smtClean="0"/>
              <a:t> Shunt </a:t>
            </a:r>
            <a:r>
              <a:rPr lang="en-US" sz="8000" dirty="0"/>
              <a:t>Admittance</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66</a:t>
            </a:fld>
            <a:endParaRPr lang="en-US"/>
          </a:p>
        </p:txBody>
      </p:sp>
    </p:spTree>
    <p:extLst>
      <p:ext uri="{BB962C8B-B14F-4D97-AF65-F5344CB8AC3E}">
        <p14:creationId xmlns:p14="http://schemas.microsoft.com/office/powerpoint/2010/main" val="1566058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12" end="12"/>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3" end="13"/>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2: Underground </a:t>
            </a:r>
            <a:r>
              <a:rPr lang="en-US" dirty="0"/>
              <a:t>Lines </a:t>
            </a:r>
          </a:p>
        </p:txBody>
      </p:sp>
      <p:sp>
        <p:nvSpPr>
          <p:cNvPr id="3" name="Content Placeholder 2"/>
          <p:cNvSpPr>
            <a:spLocks noGrp="1"/>
          </p:cNvSpPr>
          <p:nvPr>
            <p:ph idx="1"/>
          </p:nvPr>
        </p:nvSpPr>
        <p:spPr>
          <a:xfrm>
            <a:off x="457200" y="1341437"/>
            <a:ext cx="8229600" cy="4983163"/>
          </a:xfrm>
        </p:spPr>
        <p:txBody>
          <a:bodyPr>
            <a:normAutofit fontScale="25000" lnSpcReduction="20000"/>
          </a:bodyPr>
          <a:lstStyle/>
          <a:p>
            <a:pPr marL="0" indent="0">
              <a:buNone/>
            </a:pPr>
            <a:r>
              <a:rPr lang="en-US" sz="11200" dirty="0"/>
              <a:t>Underground lines</a:t>
            </a:r>
          </a:p>
          <a:p>
            <a:endParaRPr lang="en-US" sz="7400" dirty="0"/>
          </a:p>
          <a:p>
            <a:pPr marL="571500" lvl="2" indent="-283464"/>
            <a:r>
              <a:rPr lang="en-US" sz="7400" dirty="0"/>
              <a:t> 	</a:t>
            </a:r>
            <a:r>
              <a:rPr lang="en-US" sz="9600" dirty="0"/>
              <a:t>Series impedance of Underground Lines</a:t>
            </a:r>
          </a:p>
          <a:p>
            <a:pPr marL="1200150" lvl="1"/>
            <a:r>
              <a:rPr lang="en-US" sz="7800" dirty="0" smtClean="0"/>
              <a:t> </a:t>
            </a:r>
            <a:r>
              <a:rPr lang="en-US" sz="7800" b="1" u="sng" dirty="0" smtClean="0"/>
              <a:t>Concentric </a:t>
            </a:r>
            <a:r>
              <a:rPr lang="en-US" sz="7800" b="1" u="sng" dirty="0"/>
              <a:t>Neutral Cable</a:t>
            </a:r>
          </a:p>
          <a:p>
            <a:pPr lvl="2"/>
            <a:r>
              <a:rPr lang="en-US" sz="7400" dirty="0" smtClean="0"/>
              <a:t>  </a:t>
            </a:r>
            <a:r>
              <a:rPr lang="en-US" sz="8000" dirty="0"/>
              <a:t>Tape Shielded Cables</a:t>
            </a:r>
          </a:p>
          <a:p>
            <a:endParaRPr lang="en-US" sz="7400" dirty="0"/>
          </a:p>
          <a:p>
            <a:pPr lvl="1"/>
            <a:r>
              <a:rPr lang="en-US" sz="7400" dirty="0"/>
              <a:t> 	</a:t>
            </a:r>
            <a:r>
              <a:rPr lang="en-US" sz="9600" dirty="0"/>
              <a:t>Shunt Admittance of Underground Lines</a:t>
            </a:r>
          </a:p>
          <a:p>
            <a:pPr marL="1200150" lvl="1"/>
            <a:r>
              <a:rPr lang="en-US" sz="7800" dirty="0" smtClean="0"/>
              <a:t> Concentric </a:t>
            </a:r>
            <a:r>
              <a:rPr lang="en-US" sz="7800" dirty="0"/>
              <a:t>Neutral Cable</a:t>
            </a:r>
          </a:p>
          <a:p>
            <a:pPr lvl="2"/>
            <a:r>
              <a:rPr lang="en-US" sz="7400" dirty="0"/>
              <a:t>  </a:t>
            </a:r>
            <a:r>
              <a:rPr lang="en-US" sz="8000" dirty="0"/>
              <a:t>Tape Shielded Cables</a:t>
            </a:r>
          </a:p>
          <a:p>
            <a:pPr marL="0" indent="0">
              <a:buNone/>
            </a:pPr>
            <a:r>
              <a:rPr lang="en-US" sz="7400" dirty="0"/>
              <a:t>	</a:t>
            </a:r>
          </a:p>
          <a:p>
            <a:pPr lvl="1"/>
            <a:r>
              <a:rPr lang="en-US" sz="7400" dirty="0"/>
              <a:t> 	</a:t>
            </a:r>
            <a:r>
              <a:rPr lang="en-US" sz="9600" dirty="0"/>
              <a:t>Sequence Admittance</a:t>
            </a:r>
          </a:p>
          <a:p>
            <a:pPr lvl="1"/>
            <a:endParaRPr lang="en-US" sz="7400" dirty="0"/>
          </a:p>
          <a:p>
            <a:pPr lvl="1"/>
            <a:r>
              <a:rPr lang="en-US" sz="7400" dirty="0"/>
              <a:t> 	</a:t>
            </a:r>
            <a:r>
              <a:rPr lang="en-US" sz="9600" dirty="0"/>
              <a:t>Parallel Underground Distribution Lines</a:t>
            </a:r>
          </a:p>
          <a:p>
            <a:pPr lvl="2"/>
            <a:r>
              <a:rPr lang="en-US" sz="8000" dirty="0"/>
              <a:t> </a:t>
            </a:r>
            <a:r>
              <a:rPr lang="en-US" sz="8000" dirty="0" smtClean="0"/>
              <a:t> Series </a:t>
            </a:r>
            <a:r>
              <a:rPr lang="en-US" sz="8000" dirty="0"/>
              <a:t>impedance</a:t>
            </a:r>
          </a:p>
          <a:p>
            <a:pPr lvl="2"/>
            <a:r>
              <a:rPr lang="en-US" sz="8000" dirty="0"/>
              <a:t> </a:t>
            </a:r>
            <a:r>
              <a:rPr lang="en-US" sz="8000" dirty="0" smtClean="0"/>
              <a:t> Shunt </a:t>
            </a:r>
            <a:r>
              <a:rPr lang="en-US" sz="8000" dirty="0"/>
              <a:t>Admittance</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67</a:t>
            </a:fld>
            <a:endParaRPr lang="en-US"/>
          </a:p>
        </p:txBody>
      </p:sp>
    </p:spTree>
    <p:extLst>
      <p:ext uri="{BB962C8B-B14F-4D97-AF65-F5344CB8AC3E}">
        <p14:creationId xmlns:p14="http://schemas.microsoft.com/office/powerpoint/2010/main" val="307387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12" end="12"/>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3" end="13"/>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8600" y="1354496"/>
            <a:ext cx="8305800" cy="1200329"/>
          </a:xfrm>
          <a:prstGeom prst="rect">
            <a:avLst/>
          </a:prstGeom>
          <a:noFill/>
        </p:spPr>
        <p:txBody>
          <a:bodyPr wrap="square" rtlCol="0">
            <a:spAutoFit/>
          </a:bodyPr>
          <a:lstStyle/>
          <a:p>
            <a:pPr lvl="1"/>
            <a:r>
              <a:rPr lang="en-US" dirty="0"/>
              <a:t>	</a:t>
            </a:r>
            <a:endParaRPr lang="en-US" dirty="0" smtClean="0"/>
          </a:p>
          <a:p>
            <a:r>
              <a:rPr lang="en-US" dirty="0" smtClean="0"/>
              <a:t>	</a:t>
            </a:r>
          </a:p>
          <a:p>
            <a:endParaRPr lang="en-US" dirty="0"/>
          </a:p>
          <a:p>
            <a:endParaRPr lang="en-US" dirty="0"/>
          </a:p>
        </p:txBody>
      </p:sp>
      <p:sp>
        <p:nvSpPr>
          <p:cNvPr id="3" name="TextBox 2"/>
          <p:cNvSpPr txBox="1"/>
          <p:nvPr/>
        </p:nvSpPr>
        <p:spPr>
          <a:xfrm>
            <a:off x="0" y="370582"/>
            <a:ext cx="9144000" cy="1077218"/>
          </a:xfrm>
          <a:prstGeom prst="rect">
            <a:avLst/>
          </a:prstGeom>
          <a:noFill/>
        </p:spPr>
        <p:txBody>
          <a:bodyPr wrap="square" rtlCol="0">
            <a:spAutoFit/>
          </a:bodyPr>
          <a:lstStyle/>
          <a:p>
            <a:pPr marL="0" lvl="1" algn="ctr"/>
            <a:r>
              <a:rPr lang="en-US" sz="3200" dirty="0" smtClean="0">
                <a:latin typeface="Times New Roman" pitchFamily="18" charset="0"/>
                <a:cs typeface="Times New Roman" pitchFamily="18" charset="0"/>
              </a:rPr>
              <a:t>Series </a:t>
            </a:r>
            <a:r>
              <a:rPr lang="en-US" sz="3200" dirty="0" smtClean="0">
                <a:latin typeface="Times New Roman" pitchFamily="18" charset="0"/>
                <a:cs typeface="Times New Roman" pitchFamily="18" charset="0"/>
              </a:rPr>
              <a:t>Impedance </a:t>
            </a:r>
            <a:r>
              <a:rPr lang="en-US" sz="3200" dirty="0" smtClean="0">
                <a:latin typeface="Times New Roman" pitchFamily="18" charset="0"/>
                <a:cs typeface="Times New Roman" pitchFamily="18" charset="0"/>
              </a:rPr>
              <a:t>of Underground </a:t>
            </a:r>
            <a:r>
              <a:rPr lang="en-US" sz="3200" dirty="0" smtClean="0">
                <a:latin typeface="Times New Roman" pitchFamily="18" charset="0"/>
                <a:cs typeface="Times New Roman" pitchFamily="18" charset="0"/>
              </a:rPr>
              <a:t>Lines</a:t>
            </a:r>
          </a:p>
          <a:p>
            <a:pPr marL="0" lvl="1" algn="ctr"/>
            <a:r>
              <a:rPr lang="en-US" sz="3200" dirty="0" smtClean="0">
                <a:latin typeface="Times New Roman" pitchFamily="18" charset="0"/>
                <a:cs typeface="Times New Roman" pitchFamily="18" charset="0"/>
              </a:rPr>
              <a:t>Concentric Neutral Cable</a:t>
            </a:r>
            <a:r>
              <a:rPr lang="en-US" sz="3200" dirty="0" smtClean="0">
                <a:latin typeface="Times New Roman" pitchFamily="18" charset="0"/>
                <a:cs typeface="Times New Roman" pitchFamily="18" charset="0"/>
              </a:rPr>
              <a:t> </a:t>
            </a:r>
            <a:endParaRPr lang="en-US" sz="3200" dirty="0">
              <a:latin typeface="Times New Roman" pitchFamily="18" charset="0"/>
              <a:cs typeface="Times New Roman" pitchFamily="18" charset="0"/>
            </a:endParaRPr>
          </a:p>
        </p:txBody>
      </p:sp>
      <p:sp>
        <p:nvSpPr>
          <p:cNvPr id="4" name="TextBox 3"/>
          <p:cNvSpPr txBox="1"/>
          <p:nvPr/>
        </p:nvSpPr>
        <p:spPr>
          <a:xfrm>
            <a:off x="533400" y="1748135"/>
            <a:ext cx="8305800" cy="461665"/>
          </a:xfrm>
          <a:prstGeom prst="rect">
            <a:avLst/>
          </a:prstGeom>
          <a:noFill/>
        </p:spPr>
        <p:txBody>
          <a:bodyPr wrap="square" rtlCol="0">
            <a:spAutoFit/>
          </a:bodyPr>
          <a:lstStyle/>
          <a:p>
            <a:pPr marL="342900" lvl="3" indent="-342900">
              <a:buFont typeface="Wingdings" pitchFamily="2" charset="2"/>
              <a:buChar char="Ø"/>
            </a:pPr>
            <a:r>
              <a:rPr lang="en-US" sz="2400" dirty="0" smtClean="0">
                <a:latin typeface="Times New Roman" pitchFamily="18" charset="0"/>
                <a:cs typeface="Times New Roman" pitchFamily="18" charset="0"/>
              </a:rPr>
              <a:t>Figure </a:t>
            </a:r>
            <a:r>
              <a:rPr lang="en-US" sz="2400" dirty="0" smtClean="0">
                <a:latin typeface="Times New Roman" pitchFamily="18" charset="0"/>
                <a:cs typeface="Times New Roman" pitchFamily="18" charset="0"/>
              </a:rPr>
              <a:t>shows the detail of a concentric neutral cable</a:t>
            </a:r>
            <a:endParaRPr lang="en-US" sz="2400" dirty="0">
              <a:latin typeface="Times New Roman" pitchFamily="18" charset="0"/>
              <a:cs typeface="Times New Roman" pitchFamily="18" charset="0"/>
            </a:endParaRP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04900" y="2536848"/>
            <a:ext cx="6934200" cy="3711552"/>
          </a:xfrm>
          <a:prstGeom prst="rect">
            <a:avLst/>
          </a:prstGeom>
        </p:spPr>
      </p:pic>
      <p:sp>
        <p:nvSpPr>
          <p:cNvPr id="5" name="TextBox 4"/>
          <p:cNvSpPr txBox="1"/>
          <p:nvPr/>
        </p:nvSpPr>
        <p:spPr>
          <a:xfrm>
            <a:off x="5791200" y="6248400"/>
            <a:ext cx="15240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Figure 11.0</a:t>
            </a:r>
            <a:endParaRPr lang="en-US" sz="2000" dirty="0">
              <a:latin typeface="Times New Roman" pitchFamily="18" charset="0"/>
              <a:cs typeface="Times New Roman" pitchFamily="18" charset="0"/>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pPr/>
              <a:t>68</a:t>
            </a:fld>
            <a:endParaRPr lang="en-US"/>
          </a:p>
        </p:txBody>
      </p:sp>
    </p:spTree>
    <p:extLst>
      <p:ext uri="{BB962C8B-B14F-4D97-AF65-F5344CB8AC3E}">
        <p14:creationId xmlns:p14="http://schemas.microsoft.com/office/powerpoint/2010/main" val="2759843772"/>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8600" y="1354496"/>
            <a:ext cx="8305800" cy="1200329"/>
          </a:xfrm>
          <a:prstGeom prst="rect">
            <a:avLst/>
          </a:prstGeom>
          <a:noFill/>
        </p:spPr>
        <p:txBody>
          <a:bodyPr wrap="square" rtlCol="0">
            <a:spAutoFit/>
          </a:bodyPr>
          <a:lstStyle/>
          <a:p>
            <a:pPr lvl="1"/>
            <a:r>
              <a:rPr lang="en-US" dirty="0"/>
              <a:t>	</a:t>
            </a:r>
            <a:endParaRPr lang="en-US" dirty="0" smtClean="0"/>
          </a:p>
          <a:p>
            <a:r>
              <a:rPr lang="en-US" dirty="0" smtClean="0"/>
              <a:t>	</a:t>
            </a:r>
          </a:p>
          <a:p>
            <a:endParaRPr lang="en-US" dirty="0"/>
          </a:p>
          <a:p>
            <a:endParaRPr lang="en-US" dirty="0"/>
          </a:p>
        </p:txBody>
      </p:sp>
      <p:sp>
        <p:nvSpPr>
          <p:cNvPr id="4" name="TextBox 3"/>
          <p:cNvSpPr txBox="1"/>
          <p:nvPr/>
        </p:nvSpPr>
        <p:spPr>
          <a:xfrm>
            <a:off x="304800" y="1264384"/>
            <a:ext cx="8382000" cy="1631216"/>
          </a:xfrm>
          <a:prstGeom prst="rect">
            <a:avLst/>
          </a:prstGeom>
          <a:noFill/>
        </p:spPr>
        <p:txBody>
          <a:bodyPr wrap="square" rtlCol="0">
            <a:spAutoFit/>
          </a:bodyPr>
          <a:lstStyle/>
          <a:p>
            <a:pPr marL="0" lvl="3"/>
            <a:r>
              <a:rPr lang="en-US" sz="2800" dirty="0" smtClean="0"/>
              <a:t>	</a:t>
            </a:r>
            <a:endParaRPr lang="en-US" dirty="0" smtClean="0"/>
          </a:p>
          <a:p>
            <a:pPr marL="342900" lvl="3" indent="-342900">
              <a:buFont typeface="Wingdings" pitchFamily="2" charset="2"/>
              <a:buChar char="Ø"/>
            </a:pPr>
            <a:r>
              <a:rPr lang="en-US" sz="2400" dirty="0" smtClean="0">
                <a:latin typeface="Times New Roman" pitchFamily="18" charset="0"/>
                <a:cs typeface="Times New Roman" pitchFamily="18" charset="0"/>
              </a:rPr>
              <a:t>In order to apply the Carson’s equations, the following data needs to be extracted from a table of underground cables. (Appendices A and B in the book)</a:t>
            </a:r>
            <a:endParaRPr lang="en-US" sz="2400" dirty="0">
              <a:latin typeface="Times New Roman" pitchFamily="18" charset="0"/>
              <a:cs typeface="Times New Roman" pitchFamily="18" charset="0"/>
            </a:endParaRPr>
          </a:p>
        </p:txBody>
      </p:sp>
      <mc:AlternateContent xmlns:mc="http://schemas.openxmlformats.org/markup-compatibility/2006">
        <mc:Choice xmlns:a14="http://schemas.microsoft.com/office/drawing/2010/main" Requires="a14">
          <p:sp>
            <p:nvSpPr>
              <p:cNvPr id="5" name="Rectangle 4"/>
              <p:cNvSpPr/>
              <p:nvPr/>
            </p:nvSpPr>
            <p:spPr>
              <a:xfrm>
                <a:off x="1143000" y="2997637"/>
                <a:ext cx="7772400" cy="3631763"/>
              </a:xfrm>
              <a:prstGeom prst="rect">
                <a:avLst/>
              </a:prstGeom>
            </p:spPr>
            <p:txBody>
              <a:bodyPr wrap="square">
                <a:spAutoFit/>
              </a:bodyPr>
              <a:lstStyle/>
              <a:p>
                <a:pPr>
                  <a:spcAft>
                    <a:spcPts val="1200"/>
                  </a:spcAft>
                </a:pPr>
                <a14:m>
                  <m:oMath xmlns:m="http://schemas.openxmlformats.org/officeDocument/2006/math">
                    <m:sSub>
                      <m:sSubPr>
                        <m:ctrlPr>
                          <a:rPr lang="en-US" sz="2000" i="1">
                            <a:latin typeface="Cambria Math"/>
                          </a:rPr>
                        </m:ctrlPr>
                      </m:sSubPr>
                      <m:e>
                        <m:r>
                          <a:rPr lang="en-US" sz="2000" i="1">
                            <a:latin typeface="Cambria Math"/>
                          </a:rPr>
                          <m:t>𝑑</m:t>
                        </m:r>
                      </m:e>
                      <m:sub>
                        <m:r>
                          <a:rPr lang="en-US" sz="2000" i="1">
                            <a:latin typeface="Cambria Math"/>
                          </a:rPr>
                          <m:t>𝑐</m:t>
                        </m:r>
                      </m:sub>
                    </m:sSub>
                    <m:r>
                      <a:rPr lang="en-US" sz="2000" i="1">
                        <a:latin typeface="Cambria Math"/>
                      </a:rPr>
                      <m:t>=</m:t>
                    </m:r>
                  </m:oMath>
                </a14:m>
                <a:r>
                  <a:rPr lang="en-US" sz="2000" dirty="0">
                    <a:latin typeface="Times New Roman" pitchFamily="18" charset="0"/>
                    <a:cs typeface="Times New Roman" pitchFamily="18" charset="0"/>
                  </a:rPr>
                  <a:t>  diameter of phase conductor (inches)</a:t>
                </a:r>
              </a:p>
              <a:p>
                <a:pPr>
                  <a:spcAft>
                    <a:spcPts val="1200"/>
                  </a:spcAft>
                </a:pPr>
                <a14:m>
                  <m:oMath xmlns:m="http://schemas.openxmlformats.org/officeDocument/2006/math">
                    <m:sSub>
                      <m:sSubPr>
                        <m:ctrlPr>
                          <a:rPr lang="en-US" sz="2000" i="1">
                            <a:latin typeface="Cambria Math"/>
                          </a:rPr>
                        </m:ctrlPr>
                      </m:sSubPr>
                      <m:e>
                        <m:r>
                          <a:rPr lang="en-US" sz="2000" i="1">
                            <a:latin typeface="Cambria Math"/>
                          </a:rPr>
                          <m:t>𝑑</m:t>
                        </m:r>
                      </m:e>
                      <m:sub>
                        <m:r>
                          <a:rPr lang="en-US" sz="2000" i="1">
                            <a:latin typeface="Cambria Math"/>
                          </a:rPr>
                          <m:t>𝑜𝑑</m:t>
                        </m:r>
                      </m:sub>
                    </m:sSub>
                    <m:r>
                      <a:rPr lang="en-US" sz="2000" i="1">
                        <a:latin typeface="Cambria Math"/>
                      </a:rPr>
                      <m:t>=</m:t>
                    </m:r>
                  </m:oMath>
                </a14:m>
                <a:r>
                  <a:rPr lang="en-US" sz="2000" dirty="0">
                    <a:latin typeface="Times New Roman" pitchFamily="18" charset="0"/>
                    <a:cs typeface="Times New Roman" pitchFamily="18" charset="0"/>
                  </a:rPr>
                  <a:t>  nominal diameter over the concentric neutrals of the cable (inches)</a:t>
                </a:r>
              </a:p>
              <a:p>
                <a:pPr>
                  <a:spcAft>
                    <a:spcPts val="1200"/>
                  </a:spcAft>
                </a:pPr>
                <a14:m>
                  <m:oMath xmlns:m="http://schemas.openxmlformats.org/officeDocument/2006/math">
                    <m:sSub>
                      <m:sSubPr>
                        <m:ctrlPr>
                          <a:rPr lang="en-US" sz="2000" i="1">
                            <a:latin typeface="Cambria Math"/>
                          </a:rPr>
                        </m:ctrlPr>
                      </m:sSubPr>
                      <m:e>
                        <m:r>
                          <a:rPr lang="en-US" sz="2000" i="1">
                            <a:latin typeface="Cambria Math"/>
                          </a:rPr>
                          <m:t>𝑑</m:t>
                        </m:r>
                      </m:e>
                      <m:sub>
                        <m:r>
                          <a:rPr lang="en-US" sz="2000" i="1">
                            <a:latin typeface="Cambria Math"/>
                          </a:rPr>
                          <m:t>𝑠</m:t>
                        </m:r>
                      </m:sub>
                    </m:sSub>
                    <m:r>
                      <a:rPr lang="en-US" sz="2000" i="1">
                        <a:latin typeface="Cambria Math"/>
                      </a:rPr>
                      <m:t>=</m:t>
                    </m:r>
                  </m:oMath>
                </a14:m>
                <a:r>
                  <a:rPr lang="en-US" sz="2000" dirty="0">
                    <a:latin typeface="Times New Roman" pitchFamily="18" charset="0"/>
                    <a:cs typeface="Times New Roman" pitchFamily="18" charset="0"/>
                  </a:rPr>
                  <a:t> diameter of a concentric neutral strand (inches)</a:t>
                </a:r>
              </a:p>
              <a:p>
                <a:pPr>
                  <a:spcAft>
                    <a:spcPts val="1200"/>
                  </a:spcAft>
                </a:pPr>
                <a14:m>
                  <m:oMath xmlns:m="http://schemas.openxmlformats.org/officeDocument/2006/math">
                    <m:r>
                      <a:rPr lang="en-US" sz="2000" i="1">
                        <a:latin typeface="Cambria Math"/>
                      </a:rPr>
                      <m:t>𝐺𝑀</m:t>
                    </m:r>
                    <m:sSub>
                      <m:sSubPr>
                        <m:ctrlPr>
                          <a:rPr lang="en-US" sz="2000" i="1">
                            <a:latin typeface="Cambria Math"/>
                          </a:rPr>
                        </m:ctrlPr>
                      </m:sSubPr>
                      <m:e>
                        <m:r>
                          <a:rPr lang="en-US" sz="2000" i="1">
                            <a:latin typeface="Cambria Math"/>
                          </a:rPr>
                          <m:t>𝑅</m:t>
                        </m:r>
                      </m:e>
                      <m:sub>
                        <m:r>
                          <a:rPr lang="en-US" sz="2000" i="1">
                            <a:latin typeface="Cambria Math"/>
                          </a:rPr>
                          <m:t>𝑐</m:t>
                        </m:r>
                      </m:sub>
                    </m:sSub>
                    <m:r>
                      <a:rPr lang="en-US" sz="2000" i="1">
                        <a:latin typeface="Cambria Math"/>
                      </a:rPr>
                      <m:t>=</m:t>
                    </m:r>
                  </m:oMath>
                </a14:m>
                <a:r>
                  <a:rPr lang="en-US" sz="2000" dirty="0">
                    <a:latin typeface="Times New Roman" pitchFamily="18" charset="0"/>
                    <a:cs typeface="Times New Roman" pitchFamily="18" charset="0"/>
                  </a:rPr>
                  <a:t> geometric mean radius of the phase conductor (feet)</a:t>
                </a:r>
              </a:p>
              <a:p>
                <a:pPr>
                  <a:spcAft>
                    <a:spcPts val="1200"/>
                  </a:spcAft>
                </a:pPr>
                <a14:m>
                  <m:oMath xmlns:m="http://schemas.openxmlformats.org/officeDocument/2006/math">
                    <m:sSub>
                      <m:sSubPr>
                        <m:ctrlPr>
                          <a:rPr lang="en-US" sz="2000" i="1">
                            <a:latin typeface="Cambria Math"/>
                          </a:rPr>
                        </m:ctrlPr>
                      </m:sSubPr>
                      <m:e>
                        <m:r>
                          <a:rPr lang="en-US" sz="2000" i="1">
                            <a:latin typeface="Cambria Math"/>
                          </a:rPr>
                          <m:t>𝐺𝑀𝑅</m:t>
                        </m:r>
                      </m:e>
                      <m:sub>
                        <m:r>
                          <a:rPr lang="en-US" sz="2000" i="1">
                            <a:latin typeface="Cambria Math"/>
                          </a:rPr>
                          <m:t>𝑠</m:t>
                        </m:r>
                      </m:sub>
                    </m:sSub>
                    <m:r>
                      <a:rPr lang="en-US" sz="2000" i="1">
                        <a:latin typeface="Cambria Math"/>
                      </a:rPr>
                      <m:t>=</m:t>
                    </m:r>
                  </m:oMath>
                </a14:m>
                <a:r>
                  <a:rPr lang="en-US" sz="2000" dirty="0">
                    <a:latin typeface="Times New Roman" pitchFamily="18" charset="0"/>
                    <a:cs typeface="Times New Roman" pitchFamily="18" charset="0"/>
                  </a:rPr>
                  <a:t> geometric mean radius of a neutral strand (feet)</a:t>
                </a:r>
              </a:p>
              <a:p>
                <a:pPr>
                  <a:spcAft>
                    <a:spcPts val="1200"/>
                  </a:spcAft>
                </a:pPr>
                <a14:m>
                  <m:oMath xmlns:m="http://schemas.openxmlformats.org/officeDocument/2006/math">
                    <m:sSub>
                      <m:sSubPr>
                        <m:ctrlPr>
                          <a:rPr lang="en-US" sz="2000" i="1">
                            <a:latin typeface="Cambria Math"/>
                          </a:rPr>
                        </m:ctrlPr>
                      </m:sSubPr>
                      <m:e>
                        <m:r>
                          <a:rPr lang="en-US" sz="2000" i="1">
                            <a:latin typeface="Cambria Math"/>
                          </a:rPr>
                          <m:t>𝑟</m:t>
                        </m:r>
                      </m:e>
                      <m:sub>
                        <m:r>
                          <a:rPr lang="en-US" sz="2000" i="1">
                            <a:latin typeface="Cambria Math"/>
                          </a:rPr>
                          <m:t>𝑐</m:t>
                        </m:r>
                      </m:sub>
                    </m:sSub>
                    <m:r>
                      <a:rPr lang="en-US" sz="2000" i="1">
                        <a:latin typeface="Cambria Math"/>
                      </a:rPr>
                      <m:t>=</m:t>
                    </m:r>
                  </m:oMath>
                </a14:m>
                <a:r>
                  <a:rPr lang="en-US" sz="2000" dirty="0">
                    <a:latin typeface="Times New Roman" pitchFamily="18" charset="0"/>
                    <a:cs typeface="Times New Roman" pitchFamily="18" charset="0"/>
                  </a:rPr>
                  <a:t> resistance of the phase conductor (Ω/mile)</a:t>
                </a:r>
              </a:p>
              <a:p>
                <a:pPr>
                  <a:spcAft>
                    <a:spcPts val="1200"/>
                  </a:spcAft>
                </a:pPr>
                <a14:m>
                  <m:oMath xmlns:m="http://schemas.openxmlformats.org/officeDocument/2006/math">
                    <m:sSub>
                      <m:sSubPr>
                        <m:ctrlPr>
                          <a:rPr lang="en-US" sz="2000" i="1">
                            <a:latin typeface="Cambria Math"/>
                          </a:rPr>
                        </m:ctrlPr>
                      </m:sSubPr>
                      <m:e>
                        <m:r>
                          <a:rPr lang="en-US" sz="2000" i="1">
                            <a:latin typeface="Cambria Math"/>
                          </a:rPr>
                          <m:t>𝑟</m:t>
                        </m:r>
                      </m:e>
                      <m:sub>
                        <m:r>
                          <a:rPr lang="en-US" sz="2000" i="1">
                            <a:latin typeface="Cambria Math"/>
                          </a:rPr>
                          <m:t>𝑠</m:t>
                        </m:r>
                      </m:sub>
                    </m:sSub>
                    <m:r>
                      <a:rPr lang="en-US" sz="2000" i="1">
                        <a:latin typeface="Cambria Math"/>
                      </a:rPr>
                      <m:t>=</m:t>
                    </m:r>
                  </m:oMath>
                </a14:m>
                <a:r>
                  <a:rPr lang="en-US" sz="2000" dirty="0">
                    <a:latin typeface="Times New Roman" pitchFamily="18" charset="0"/>
                    <a:cs typeface="Times New Roman" pitchFamily="18" charset="0"/>
                  </a:rPr>
                  <a:t> resistance of a solid neutral strand (Ω/mile)</a:t>
                </a:r>
              </a:p>
              <a:p>
                <a:pPr>
                  <a:spcAft>
                    <a:spcPts val="1200"/>
                  </a:spcAft>
                </a:pPr>
                <a14:m>
                  <m:oMath xmlns:m="http://schemas.openxmlformats.org/officeDocument/2006/math">
                    <m:r>
                      <a:rPr lang="en-US" sz="2000" i="1">
                        <a:latin typeface="Cambria Math"/>
                      </a:rPr>
                      <m:t>𝑘</m:t>
                    </m:r>
                    <m:r>
                      <a:rPr lang="en-US" sz="2000" i="1">
                        <a:latin typeface="Cambria Math"/>
                      </a:rPr>
                      <m:t>=</m:t>
                    </m:r>
                  </m:oMath>
                </a14:m>
                <a:r>
                  <a:rPr lang="en-US" sz="2000" dirty="0">
                    <a:latin typeface="Times New Roman" pitchFamily="18" charset="0"/>
                    <a:cs typeface="Times New Roman" pitchFamily="18" charset="0"/>
                  </a:rPr>
                  <a:t> number of concentric neutral strands</a:t>
                </a:r>
              </a:p>
            </p:txBody>
          </p:sp>
        </mc:Choice>
        <mc:Fallback>
          <p:sp>
            <p:nvSpPr>
              <p:cNvPr id="5" name="Rectangle 4"/>
              <p:cNvSpPr>
                <a:spLocks noRot="1" noChangeAspect="1" noMove="1" noResize="1" noEditPoints="1" noAdjustHandles="1" noChangeArrowheads="1" noChangeShapeType="1" noTextEdit="1"/>
              </p:cNvSpPr>
              <p:nvPr/>
            </p:nvSpPr>
            <p:spPr>
              <a:xfrm>
                <a:off x="1143000" y="2997637"/>
                <a:ext cx="7772400" cy="3631763"/>
              </a:xfrm>
              <a:prstGeom prst="rect">
                <a:avLst/>
              </a:prstGeom>
              <a:blipFill rotWithShape="1">
                <a:blip r:embed="rId3"/>
                <a:stretch>
                  <a:fillRect t="-839" r="-549" b="-2013"/>
                </a:stretch>
              </a:blipFill>
            </p:spPr>
            <p:txBody>
              <a:bodyPr/>
              <a:lstStyle/>
              <a:p>
                <a:r>
                  <a:rPr lang="en-US">
                    <a:noFill/>
                  </a:rPr>
                  <a:t> </a:t>
                </a:r>
              </a:p>
            </p:txBody>
          </p:sp>
        </mc:Fallback>
      </mc:AlternateContent>
      <p:sp>
        <p:nvSpPr>
          <p:cNvPr id="6" name="Slide Number Placeholder 5"/>
          <p:cNvSpPr>
            <a:spLocks noGrp="1"/>
          </p:cNvSpPr>
          <p:nvPr>
            <p:ph type="sldNum" sz="quarter" idx="12"/>
          </p:nvPr>
        </p:nvSpPr>
        <p:spPr/>
        <p:txBody>
          <a:bodyPr/>
          <a:lstStyle/>
          <a:p>
            <a:fld id="{B6F15528-21DE-4FAA-801E-634DDDAF4B2B}" type="slidenum">
              <a:rPr lang="en-US" smtClean="0"/>
              <a:pPr/>
              <a:t>69</a:t>
            </a:fld>
            <a:endParaRPr lang="en-US"/>
          </a:p>
        </p:txBody>
      </p:sp>
      <p:sp>
        <p:nvSpPr>
          <p:cNvPr id="7" name="TextBox 6"/>
          <p:cNvSpPr txBox="1"/>
          <p:nvPr/>
        </p:nvSpPr>
        <p:spPr>
          <a:xfrm>
            <a:off x="0" y="370582"/>
            <a:ext cx="9144000" cy="1077218"/>
          </a:xfrm>
          <a:prstGeom prst="rect">
            <a:avLst/>
          </a:prstGeom>
          <a:noFill/>
        </p:spPr>
        <p:txBody>
          <a:bodyPr wrap="square" rtlCol="0">
            <a:spAutoFit/>
          </a:bodyPr>
          <a:lstStyle/>
          <a:p>
            <a:pPr marL="0" lvl="1" algn="ctr"/>
            <a:r>
              <a:rPr lang="en-US" sz="3200" dirty="0" smtClean="0">
                <a:latin typeface="Times New Roman" pitchFamily="18" charset="0"/>
                <a:cs typeface="Times New Roman" pitchFamily="18" charset="0"/>
              </a:rPr>
              <a:t>Series </a:t>
            </a:r>
            <a:r>
              <a:rPr lang="en-US" sz="3200" dirty="0" smtClean="0">
                <a:latin typeface="Times New Roman" pitchFamily="18" charset="0"/>
                <a:cs typeface="Times New Roman" pitchFamily="18" charset="0"/>
              </a:rPr>
              <a:t>Impedance </a:t>
            </a:r>
            <a:r>
              <a:rPr lang="en-US" sz="3200" dirty="0" smtClean="0">
                <a:latin typeface="Times New Roman" pitchFamily="18" charset="0"/>
                <a:cs typeface="Times New Roman" pitchFamily="18" charset="0"/>
              </a:rPr>
              <a:t>of Underground </a:t>
            </a:r>
            <a:r>
              <a:rPr lang="en-US" sz="3200" dirty="0" smtClean="0">
                <a:latin typeface="Times New Roman" pitchFamily="18" charset="0"/>
                <a:cs typeface="Times New Roman" pitchFamily="18" charset="0"/>
              </a:rPr>
              <a:t>Lines</a:t>
            </a:r>
          </a:p>
          <a:p>
            <a:pPr marL="0" lvl="1" algn="ctr"/>
            <a:r>
              <a:rPr lang="en-US" sz="3200" dirty="0" smtClean="0">
                <a:latin typeface="Times New Roman" pitchFamily="18" charset="0"/>
                <a:cs typeface="Times New Roman" pitchFamily="18" charset="0"/>
              </a:rPr>
              <a:t>Concentric Neutral Cable</a:t>
            </a:r>
            <a:r>
              <a:rPr lang="en-US" sz="3200" dirty="0" smtClean="0">
                <a:latin typeface="Times New Roman" pitchFamily="18" charset="0"/>
                <a:cs typeface="Times New Roman" pitchFamily="18" charset="0"/>
              </a:rPr>
              <a:t> </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2337220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8" name="TextBox 7"/>
              <p:cNvSpPr txBox="1"/>
              <p:nvPr/>
            </p:nvSpPr>
            <p:spPr>
              <a:xfrm>
                <a:off x="284527" y="990600"/>
                <a:ext cx="8478473" cy="2492990"/>
              </a:xfrm>
              <a:prstGeom prst="rect">
                <a:avLst/>
              </a:prstGeom>
              <a:noFill/>
            </p:spPr>
            <p:txBody>
              <a:bodyPr wrap="square" rtlCol="0">
                <a:spAutoFit/>
              </a:bodyPr>
              <a:lstStyle/>
              <a:p>
                <a:pPr marL="342900" indent="-342900" algn="ctr"/>
                <a:endParaRPr lang="en-US" sz="3600" dirty="0" smtClean="0"/>
              </a:p>
              <a:p>
                <a:pPr marL="342900" indent="-342900" algn="just">
                  <a:buFont typeface="Wingdings" pitchFamily="2" charset="2"/>
                  <a:buChar char="Ø"/>
                </a:pPr>
                <a:r>
                  <a:rPr lang="en-US" sz="2400" dirty="0" smtClean="0">
                    <a:latin typeface="Times New Roman" pitchFamily="18" charset="0"/>
                    <a:cs typeface="Times New Roman" pitchFamily="18" charset="0"/>
                  </a:rPr>
                  <a:t>Inductance is given by the flux linkage divided by the current. </a:t>
                </a:r>
              </a:p>
              <a:p>
                <a:pPr marL="342900" indent="-342900" algn="just">
                  <a:buFont typeface="Wingdings" pitchFamily="2" charset="2"/>
                  <a:buChar char="Ø"/>
                </a:pPr>
                <a:endParaRPr lang="en-US" sz="2400" dirty="0" smtClean="0">
                  <a:latin typeface="Times New Roman" pitchFamily="18" charset="0"/>
                  <a:cs typeface="Times New Roman" pitchFamily="18" charset="0"/>
                </a:endParaRPr>
              </a:p>
              <a:p>
                <a:pPr marL="342900" indent="-342900" algn="just">
                  <a:buFont typeface="Wingdings" pitchFamily="2" charset="2"/>
                  <a:buChar char="Ø"/>
                </a:pPr>
                <a:r>
                  <a:rPr lang="en-US" sz="2400" dirty="0" smtClean="0">
                    <a:latin typeface="Times New Roman" pitchFamily="18" charset="0"/>
                    <a:cs typeface="Times New Roman" pitchFamily="18" charset="0"/>
                  </a:rPr>
                  <a:t>Thus, the inductance of the conductor </a:t>
                </a:r>
                <a14:m>
                  <m:oMath xmlns:m="http://schemas.openxmlformats.org/officeDocument/2006/math">
                    <m:r>
                      <a:rPr lang="en-US" sz="2400" i="1" dirty="0" smtClean="0">
                        <a:latin typeface="Cambria Math"/>
                        <a:cs typeface="Times New Roman" pitchFamily="18" charset="0"/>
                      </a:rPr>
                      <m:t>𝑖</m:t>
                    </m:r>
                  </m:oMath>
                </a14:m>
                <a:r>
                  <a:rPr lang="en-US" sz="2400" dirty="0" smtClean="0">
                    <a:latin typeface="Times New Roman" pitchFamily="18" charset="0"/>
                    <a:cs typeface="Times New Roman" pitchFamily="18" charset="0"/>
                  </a:rPr>
                  <a:t> consists of the “self inductance” of the conductor </a:t>
                </a:r>
                <a14:m>
                  <m:oMath xmlns:m="http://schemas.openxmlformats.org/officeDocument/2006/math">
                    <m:r>
                      <a:rPr lang="en-US" sz="2400" i="1" dirty="0" smtClean="0">
                        <a:latin typeface="Cambria Math"/>
                        <a:cs typeface="Times New Roman" pitchFamily="18" charset="0"/>
                      </a:rPr>
                      <m:t>𝑖</m:t>
                    </m:r>
                  </m:oMath>
                </a14:m>
                <a:r>
                  <a:rPr lang="en-US" sz="2400" dirty="0" smtClean="0">
                    <a:latin typeface="Times New Roman" pitchFamily="18" charset="0"/>
                    <a:cs typeface="Times New Roman" pitchFamily="18" charset="0"/>
                  </a:rPr>
                  <a:t> and the “mutual inductance” between conductor </a:t>
                </a:r>
                <a14:m>
                  <m:oMath xmlns:m="http://schemas.openxmlformats.org/officeDocument/2006/math">
                    <m:r>
                      <a:rPr lang="en-US" sz="2400" i="1" dirty="0" smtClean="0">
                        <a:latin typeface="Cambria Math"/>
                        <a:cs typeface="Times New Roman" pitchFamily="18" charset="0"/>
                      </a:rPr>
                      <m:t>𝑖</m:t>
                    </m:r>
                  </m:oMath>
                </a14:m>
                <a:r>
                  <a:rPr lang="en-US" sz="2400" dirty="0" smtClean="0">
                    <a:latin typeface="Times New Roman" pitchFamily="18" charset="0"/>
                    <a:cs typeface="Times New Roman" pitchFamily="18" charset="0"/>
                  </a:rPr>
                  <a:t> and the other </a:t>
                </a:r>
                <a14:m>
                  <m:oMath xmlns:m="http://schemas.openxmlformats.org/officeDocument/2006/math">
                    <m:r>
                      <a:rPr lang="en-US" sz="2400" i="1" dirty="0" smtClean="0">
                        <a:latin typeface="Cambria Math"/>
                        <a:cs typeface="Times New Roman" pitchFamily="18" charset="0"/>
                      </a:rPr>
                      <m:t>𝑛</m:t>
                    </m:r>
                    <m:r>
                      <a:rPr lang="en-US" sz="2400" i="1" dirty="0" smtClean="0">
                        <a:latin typeface="Cambria Math"/>
                        <a:cs typeface="Times New Roman" pitchFamily="18" charset="0"/>
                      </a:rPr>
                      <m:t>−1</m:t>
                    </m:r>
                  </m:oMath>
                </a14:m>
                <a:r>
                  <a:rPr lang="en-US" sz="2400" dirty="0" smtClean="0">
                    <a:latin typeface="Times New Roman" pitchFamily="18" charset="0"/>
                    <a:cs typeface="Times New Roman" pitchFamily="18" charset="0"/>
                  </a:rPr>
                  <a:t> conductors.  </a:t>
                </a:r>
              </a:p>
            </p:txBody>
          </p:sp>
        </mc:Choice>
        <mc:Fallback>
          <p:sp>
            <p:nvSpPr>
              <p:cNvPr id="8" name="TextBox 7"/>
              <p:cNvSpPr txBox="1">
                <a:spLocks noRot="1" noChangeAspect="1" noMove="1" noResize="1" noEditPoints="1" noAdjustHandles="1" noChangeArrowheads="1" noChangeShapeType="1" noTextEdit="1"/>
              </p:cNvSpPr>
              <p:nvPr/>
            </p:nvSpPr>
            <p:spPr>
              <a:xfrm>
                <a:off x="284527" y="990600"/>
                <a:ext cx="8478473" cy="2492990"/>
              </a:xfrm>
              <a:prstGeom prst="rect">
                <a:avLst/>
              </a:prstGeom>
              <a:blipFill rotWithShape="1">
                <a:blip r:embed="rId3"/>
                <a:stretch>
                  <a:fillRect l="-1006" r="-1078" b="-465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 name="Rectangle 1"/>
              <p:cNvSpPr/>
              <p:nvPr/>
            </p:nvSpPr>
            <p:spPr>
              <a:xfrm>
                <a:off x="609600" y="4192635"/>
                <a:ext cx="8382000" cy="1446165"/>
              </a:xfrm>
              <a:prstGeom prst="rect">
                <a:avLst/>
              </a:prstGeom>
            </p:spPr>
            <p:txBody>
              <a:bodyPr wrap="square">
                <a:spAutoFit/>
              </a:bodyPr>
              <a:lstStyle/>
              <a:p>
                <a:r>
                  <a:rPr lang="en-US" sz="2400" dirty="0" smtClean="0">
                    <a:latin typeface="Times New Roman" pitchFamily="18" charset="0"/>
                    <a:cs typeface="Times New Roman" pitchFamily="18" charset="0"/>
                  </a:rPr>
                  <a:t>Self Inductance:</a:t>
                </a:r>
                <a:r>
                  <a:rPr lang="en-US" sz="2400" dirty="0" smtClean="0"/>
                  <a:t>	</a:t>
                </a:r>
                <a14:m>
                  <m:oMath xmlns:m="http://schemas.openxmlformats.org/officeDocument/2006/math">
                    <m:sSub>
                      <m:sSubPr>
                        <m:ctrlPr>
                          <a:rPr lang="en-US" sz="2000" i="1">
                            <a:latin typeface="Cambria Math"/>
                          </a:rPr>
                        </m:ctrlPr>
                      </m:sSubPr>
                      <m:e>
                        <m:r>
                          <a:rPr lang="en-US" sz="2000" i="1">
                            <a:latin typeface="Cambria Math"/>
                          </a:rPr>
                          <m:t>𝐿</m:t>
                        </m:r>
                      </m:e>
                      <m:sub>
                        <m:r>
                          <a:rPr lang="en-US" sz="2000" i="1">
                            <a:latin typeface="Cambria Math"/>
                          </a:rPr>
                          <m:t>𝑖𝑖</m:t>
                        </m:r>
                      </m:sub>
                    </m:sSub>
                    <m:r>
                      <a:rPr lang="en-US" sz="2000" i="1">
                        <a:latin typeface="Cambria Math"/>
                      </a:rPr>
                      <m:t>=</m:t>
                    </m:r>
                    <m:f>
                      <m:fPr>
                        <m:ctrlPr>
                          <a:rPr lang="en-US" sz="2000" i="1">
                            <a:latin typeface="Cambria Math"/>
                          </a:rPr>
                        </m:ctrlPr>
                      </m:fPr>
                      <m:num>
                        <m:sSub>
                          <m:sSubPr>
                            <m:ctrlPr>
                              <a:rPr lang="en-US" sz="2000" i="1">
                                <a:latin typeface="Cambria Math"/>
                              </a:rPr>
                            </m:ctrlPr>
                          </m:sSubPr>
                          <m:e>
                            <m:r>
                              <a:rPr lang="en-US" sz="2000" i="1">
                                <a:latin typeface="Cambria Math"/>
                              </a:rPr>
                              <m:t>𝜆</m:t>
                            </m:r>
                          </m:e>
                          <m:sub>
                            <m:r>
                              <a:rPr lang="en-US" sz="2000" i="1">
                                <a:latin typeface="Cambria Math"/>
                              </a:rPr>
                              <m:t>𝑖𝑖</m:t>
                            </m:r>
                          </m:sub>
                        </m:sSub>
                      </m:num>
                      <m:den>
                        <m:sSub>
                          <m:sSubPr>
                            <m:ctrlPr>
                              <a:rPr lang="en-US" sz="2000" i="1">
                                <a:latin typeface="Cambria Math"/>
                              </a:rPr>
                            </m:ctrlPr>
                          </m:sSubPr>
                          <m:e>
                            <m:r>
                              <a:rPr lang="en-US" sz="2000" i="1">
                                <a:latin typeface="Cambria Math"/>
                              </a:rPr>
                              <m:t>𝐼</m:t>
                            </m:r>
                          </m:e>
                          <m:sub>
                            <m:r>
                              <a:rPr lang="en-US" sz="2000" i="1">
                                <a:latin typeface="Cambria Math"/>
                              </a:rPr>
                              <m:t>𝑖</m:t>
                            </m:r>
                          </m:sub>
                        </m:sSub>
                      </m:den>
                    </m:f>
                    <m:r>
                      <a:rPr lang="en-US" sz="2000" i="1">
                        <a:latin typeface="Cambria Math"/>
                      </a:rPr>
                      <m:t>=2×</m:t>
                    </m:r>
                    <m:sSup>
                      <m:sSupPr>
                        <m:ctrlPr>
                          <a:rPr lang="en-US" sz="2000" i="1">
                            <a:latin typeface="Cambria Math"/>
                          </a:rPr>
                        </m:ctrlPr>
                      </m:sSupPr>
                      <m:e>
                        <m:r>
                          <a:rPr lang="en-US" sz="2000" i="1">
                            <a:latin typeface="Cambria Math"/>
                          </a:rPr>
                          <m:t>10</m:t>
                        </m:r>
                      </m:e>
                      <m:sup>
                        <m:r>
                          <a:rPr lang="en-US" sz="2000" i="1">
                            <a:latin typeface="Cambria Math"/>
                          </a:rPr>
                          <m:t>−7</m:t>
                        </m:r>
                      </m:sup>
                    </m:sSup>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𝐺𝑀𝑅</m:t>
                                </m:r>
                              </m:e>
                              <m:sub>
                                <m:r>
                                  <a:rPr lang="en-US" sz="2000" i="1">
                                    <a:latin typeface="Cambria Math"/>
                                  </a:rPr>
                                  <m:t>𝑖</m:t>
                                </m:r>
                              </m:sub>
                            </m:sSub>
                          </m:den>
                        </m:f>
                      </m:e>
                    </m:func>
                  </m:oMath>
                </a14:m>
                <a:r>
                  <a:rPr lang="en-US" sz="2000" dirty="0">
                    <a:latin typeface="Times New Roman" pitchFamily="18" charset="0"/>
                    <a:cs typeface="Times New Roman" pitchFamily="18" charset="0"/>
                  </a:rPr>
                  <a:t>  H/m </a:t>
                </a:r>
                <a:r>
                  <a:rPr lang="en-US" sz="2000" dirty="0" smtClean="0">
                    <a:latin typeface="Times New Roman" pitchFamily="18" charset="0"/>
                    <a:cs typeface="Times New Roman" pitchFamily="18" charset="0"/>
                  </a:rPr>
                  <a:t>		(3)</a:t>
                </a:r>
              </a:p>
              <a:p>
                <a:endParaRPr lang="en-US" sz="2400" dirty="0"/>
              </a:p>
              <a:p>
                <a:r>
                  <a:rPr lang="en-US" sz="2400" dirty="0" smtClean="0">
                    <a:latin typeface="Times New Roman" pitchFamily="18" charset="0"/>
                    <a:cs typeface="Times New Roman" pitchFamily="18" charset="0"/>
                  </a:rPr>
                  <a:t>Mutual Inductance</a:t>
                </a:r>
                <a:r>
                  <a:rPr lang="en-US" sz="2400" dirty="0">
                    <a:latin typeface="Times New Roman" pitchFamily="18" charset="0"/>
                    <a:cs typeface="Times New Roman" pitchFamily="18" charset="0"/>
                  </a:rPr>
                  <a:t>:</a:t>
                </a:r>
                <a:r>
                  <a:rPr lang="en-US" sz="2400" dirty="0" smtClean="0"/>
                  <a:t>	</a:t>
                </a:r>
                <a14:m>
                  <m:oMath xmlns:m="http://schemas.openxmlformats.org/officeDocument/2006/math">
                    <m:sSub>
                      <m:sSubPr>
                        <m:ctrlPr>
                          <a:rPr lang="en-US" sz="2000" i="1">
                            <a:latin typeface="Cambria Math"/>
                          </a:rPr>
                        </m:ctrlPr>
                      </m:sSubPr>
                      <m:e>
                        <m:r>
                          <a:rPr lang="en-US" sz="2000" i="1">
                            <a:latin typeface="Cambria Math"/>
                          </a:rPr>
                          <m:t>𝐿</m:t>
                        </m:r>
                      </m:e>
                      <m:sub>
                        <m:r>
                          <a:rPr lang="en-US" sz="2000" i="1">
                            <a:latin typeface="Cambria Math"/>
                          </a:rPr>
                          <m:t>𝑖𝑛</m:t>
                        </m:r>
                      </m:sub>
                    </m:sSub>
                    <m:r>
                      <a:rPr lang="en-US" sz="2000" i="1">
                        <a:latin typeface="Cambria Math"/>
                      </a:rPr>
                      <m:t>=</m:t>
                    </m:r>
                    <m:f>
                      <m:fPr>
                        <m:ctrlPr>
                          <a:rPr lang="en-US" sz="2000" i="1">
                            <a:latin typeface="Cambria Math"/>
                          </a:rPr>
                        </m:ctrlPr>
                      </m:fPr>
                      <m:num>
                        <m:sSub>
                          <m:sSubPr>
                            <m:ctrlPr>
                              <a:rPr lang="en-US" sz="2000" i="1">
                                <a:latin typeface="Cambria Math"/>
                              </a:rPr>
                            </m:ctrlPr>
                          </m:sSubPr>
                          <m:e>
                            <m:r>
                              <a:rPr lang="en-US" sz="2000" i="1">
                                <a:latin typeface="Cambria Math"/>
                              </a:rPr>
                              <m:t>𝜆</m:t>
                            </m:r>
                          </m:e>
                          <m:sub>
                            <m:r>
                              <a:rPr lang="en-US" sz="2000" i="1">
                                <a:latin typeface="Cambria Math"/>
                              </a:rPr>
                              <m:t>𝑖𝑛</m:t>
                            </m:r>
                          </m:sub>
                        </m:sSub>
                      </m:num>
                      <m:den>
                        <m:sSub>
                          <m:sSubPr>
                            <m:ctrlPr>
                              <a:rPr lang="en-US" sz="2000" i="1">
                                <a:latin typeface="Cambria Math"/>
                              </a:rPr>
                            </m:ctrlPr>
                          </m:sSubPr>
                          <m:e>
                            <m:r>
                              <a:rPr lang="en-US" sz="2000" i="1">
                                <a:latin typeface="Cambria Math"/>
                              </a:rPr>
                              <m:t>𝐼</m:t>
                            </m:r>
                          </m:e>
                          <m:sub>
                            <m:r>
                              <a:rPr lang="en-US" sz="2000" i="1">
                                <a:latin typeface="Cambria Math"/>
                              </a:rPr>
                              <m:t>𝑛</m:t>
                            </m:r>
                          </m:sub>
                        </m:sSub>
                      </m:den>
                    </m:f>
                    <m:r>
                      <a:rPr lang="en-US" sz="2000" i="1">
                        <a:latin typeface="Cambria Math"/>
                      </a:rPr>
                      <m:t>=2×</m:t>
                    </m:r>
                    <m:sSup>
                      <m:sSupPr>
                        <m:ctrlPr>
                          <a:rPr lang="en-US" sz="2000" i="1">
                            <a:latin typeface="Cambria Math"/>
                          </a:rPr>
                        </m:ctrlPr>
                      </m:sSupPr>
                      <m:e>
                        <m:r>
                          <a:rPr lang="en-US" sz="2000" i="1">
                            <a:latin typeface="Cambria Math"/>
                          </a:rPr>
                          <m:t>10</m:t>
                        </m:r>
                      </m:e>
                      <m:sup>
                        <m:r>
                          <a:rPr lang="en-US" sz="2000" i="1">
                            <a:latin typeface="Cambria Math"/>
                          </a:rPr>
                          <m:t>−7</m:t>
                        </m:r>
                      </m:sup>
                    </m:sSup>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𝐷</m:t>
                                </m:r>
                              </m:e>
                              <m:sub>
                                <m:r>
                                  <a:rPr lang="en-US" sz="2000" i="1">
                                    <a:latin typeface="Cambria Math"/>
                                  </a:rPr>
                                  <m:t>𝑖𝑛</m:t>
                                </m:r>
                              </m:sub>
                            </m:sSub>
                          </m:den>
                        </m:f>
                      </m:e>
                    </m:func>
                  </m:oMath>
                </a14:m>
                <a:r>
                  <a:rPr lang="en-US" sz="2000" dirty="0">
                    <a:latin typeface="Times New Roman" pitchFamily="18" charset="0"/>
                    <a:cs typeface="Times New Roman" pitchFamily="18" charset="0"/>
                  </a:rPr>
                  <a:t>   H/m </a:t>
                </a:r>
                <a:r>
                  <a:rPr lang="en-US" sz="2000" dirty="0" smtClean="0">
                    <a:latin typeface="Times New Roman" pitchFamily="18" charset="0"/>
                    <a:cs typeface="Times New Roman" pitchFamily="18" charset="0"/>
                  </a:rPr>
                  <a:t>		(4)</a:t>
                </a:r>
                <a:endParaRPr lang="en-US" sz="2000" dirty="0">
                  <a:latin typeface="Times New Roman" pitchFamily="18" charset="0"/>
                  <a:cs typeface="Times New Roman" pitchFamily="18" charset="0"/>
                </a:endParaRPr>
              </a:p>
            </p:txBody>
          </p:sp>
        </mc:Choice>
        <mc:Fallback>
          <p:sp>
            <p:nvSpPr>
              <p:cNvPr id="2" name="Rectangle 1"/>
              <p:cNvSpPr>
                <a:spLocks noRot="1" noChangeAspect="1" noMove="1" noResize="1" noEditPoints="1" noAdjustHandles="1" noChangeArrowheads="1" noChangeShapeType="1" noTextEdit="1"/>
              </p:cNvSpPr>
              <p:nvPr/>
            </p:nvSpPr>
            <p:spPr>
              <a:xfrm>
                <a:off x="609600" y="4192635"/>
                <a:ext cx="8382000" cy="1446165"/>
              </a:xfrm>
              <a:prstGeom prst="rect">
                <a:avLst/>
              </a:prstGeom>
              <a:blipFill rotWithShape="1">
                <a:blip r:embed="rId4"/>
                <a:stretch>
                  <a:fillRect l="-1091" t="-1688" b="-2110"/>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7</a:t>
            </a:fld>
            <a:endParaRPr lang="en-US"/>
          </a:p>
        </p:txBody>
      </p:sp>
      <p:sp>
        <p:nvSpPr>
          <p:cNvPr id="5" name="TextBox 4"/>
          <p:cNvSpPr txBox="1"/>
          <p:nvPr/>
        </p:nvSpPr>
        <p:spPr>
          <a:xfrm>
            <a:off x="0" y="329625"/>
            <a:ext cx="9144000" cy="584775"/>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Series </a:t>
            </a:r>
            <a:r>
              <a:rPr lang="en-US" sz="3200" dirty="0" smtClean="0">
                <a:latin typeface="Times New Roman" pitchFamily="18" charset="0"/>
                <a:cs typeface="Times New Roman" pitchFamily="18" charset="0"/>
              </a:rPr>
              <a:t>Impedance </a:t>
            </a:r>
            <a:r>
              <a:rPr lang="en-US" sz="3200" dirty="0" smtClean="0">
                <a:latin typeface="Times New Roman" pitchFamily="18" charset="0"/>
                <a:cs typeface="Times New Roman" pitchFamily="18" charset="0"/>
              </a:rPr>
              <a:t>of Overhead </a:t>
            </a:r>
            <a:r>
              <a:rPr lang="en-US" sz="3200" dirty="0" smtClean="0">
                <a:latin typeface="Times New Roman" pitchFamily="18" charset="0"/>
                <a:cs typeface="Times New Roman" pitchFamily="18" charset="0"/>
              </a:rPr>
              <a:t>Lines</a:t>
            </a:r>
            <a:endParaRPr lang="en-US" sz="3200" dirty="0" smtClean="0">
              <a:latin typeface="Times New Roman" pitchFamily="18" charset="0"/>
              <a:cs typeface="Times New Roman" pitchFamily="18" charset="0"/>
            </a:endParaRPr>
          </a:p>
        </p:txBody>
      </p:sp>
    </p:spTree>
    <p:extLst>
      <p:ext uri="{BB962C8B-B14F-4D97-AF65-F5344CB8AC3E}">
        <p14:creationId xmlns:p14="http://schemas.microsoft.com/office/powerpoint/2010/main" val="1387538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TextBox 3"/>
              <p:cNvSpPr txBox="1"/>
              <p:nvPr/>
            </p:nvSpPr>
            <p:spPr>
              <a:xfrm>
                <a:off x="533400" y="1643893"/>
                <a:ext cx="8153400" cy="5061707"/>
              </a:xfrm>
              <a:prstGeom prst="rect">
                <a:avLst/>
              </a:prstGeom>
              <a:noFill/>
            </p:spPr>
            <p:txBody>
              <a:bodyPr wrap="square" rtlCol="0">
                <a:spAutoFit/>
              </a:bodyPr>
              <a:lstStyle/>
              <a:p>
                <a:pPr marL="342900" lvl="3" indent="-342900">
                  <a:buFont typeface="Wingdings" pitchFamily="2" charset="2"/>
                  <a:buChar char="Ø"/>
                </a:pPr>
                <a:r>
                  <a:rPr lang="en-US" sz="2400" dirty="0" smtClean="0">
                    <a:latin typeface="Times New Roman" pitchFamily="18" charset="0"/>
                    <a:cs typeface="Times New Roman" pitchFamily="18" charset="0"/>
                  </a:rPr>
                  <a:t>The </a:t>
                </a:r>
                <a:r>
                  <a:rPr lang="en-US" sz="2400" dirty="0" smtClean="0">
                    <a:latin typeface="Times New Roman" pitchFamily="18" charset="0"/>
                    <a:cs typeface="Times New Roman" pitchFamily="18" charset="0"/>
                  </a:rPr>
                  <a:t>GMR of the phase conductor and a neutral strand are obtained from the standard table of the conductor data (Appendix A).  </a:t>
                </a:r>
              </a:p>
              <a:p>
                <a:pPr marL="342900" lvl="3" indent="-342900">
                  <a:buFont typeface="Wingdings" pitchFamily="2" charset="2"/>
                  <a:buChar char="Ø"/>
                </a:pPr>
                <a:endParaRPr lang="en-US" sz="2400" dirty="0">
                  <a:latin typeface="Times New Roman" pitchFamily="18" charset="0"/>
                  <a:cs typeface="Times New Roman" pitchFamily="18" charset="0"/>
                </a:endParaRPr>
              </a:p>
              <a:p>
                <a:pPr marL="342900" lvl="3" indent="-342900">
                  <a:buFont typeface="Wingdings" pitchFamily="2" charset="2"/>
                  <a:buChar char="Ø"/>
                </a:pPr>
                <a:r>
                  <a:rPr lang="en-US" sz="2400" dirty="0" smtClean="0">
                    <a:latin typeface="Times New Roman" pitchFamily="18" charset="0"/>
                    <a:cs typeface="Times New Roman" pitchFamily="18" charset="0"/>
                  </a:rPr>
                  <a:t>The equivalent GMR of the concentric neutral is computed using the equation</a:t>
                </a:r>
              </a:p>
              <a:p>
                <a:pPr marL="457200" lvl="4"/>
                <a:endParaRPr lang="en-US" dirty="0" smtClean="0"/>
              </a:p>
              <a:p>
                <a:pPr marL="457200" lvl="4" algn="just"/>
                <a:r>
                  <a:rPr lang="en-US" sz="2400" dirty="0" smtClean="0"/>
                  <a:t>		</a:t>
                </a:r>
                <a14:m>
                  <m:oMath xmlns:m="http://schemas.openxmlformats.org/officeDocument/2006/math">
                    <m:sSub>
                      <m:sSubPr>
                        <m:ctrlPr>
                          <a:rPr lang="en-US" sz="2000" i="1">
                            <a:latin typeface="Cambria Math"/>
                          </a:rPr>
                        </m:ctrlPr>
                      </m:sSubPr>
                      <m:e>
                        <m:r>
                          <a:rPr lang="en-US" sz="2000" i="1">
                            <a:latin typeface="Cambria Math"/>
                          </a:rPr>
                          <m:t>𝐺𝑀𝑅</m:t>
                        </m:r>
                      </m:e>
                      <m:sub>
                        <m:r>
                          <a:rPr lang="en-US" sz="2000" i="1">
                            <a:latin typeface="Cambria Math"/>
                          </a:rPr>
                          <m:t>𝑐𝑛</m:t>
                        </m:r>
                      </m:sub>
                    </m:sSub>
                    <m:r>
                      <a:rPr lang="en-US" sz="2000" i="1">
                        <a:latin typeface="Cambria Math"/>
                      </a:rPr>
                      <m:t>=</m:t>
                    </m:r>
                    <m:rad>
                      <m:radPr>
                        <m:ctrlPr>
                          <a:rPr lang="en-US" sz="2000" i="1">
                            <a:latin typeface="Cambria Math"/>
                          </a:rPr>
                        </m:ctrlPr>
                      </m:radPr>
                      <m:deg>
                        <m:r>
                          <a:rPr lang="en-US" sz="2000" i="1">
                            <a:latin typeface="Cambria Math"/>
                          </a:rPr>
                          <m:t>𝑘</m:t>
                        </m:r>
                      </m:deg>
                      <m:e>
                        <m:sSub>
                          <m:sSubPr>
                            <m:ctrlPr>
                              <a:rPr lang="en-US" sz="2000" i="1">
                                <a:latin typeface="Cambria Math"/>
                              </a:rPr>
                            </m:ctrlPr>
                          </m:sSubPr>
                          <m:e>
                            <m:r>
                              <a:rPr lang="en-US" sz="2000" i="1">
                                <a:latin typeface="Cambria Math"/>
                              </a:rPr>
                              <m:t>𝐺𝑀𝑅</m:t>
                            </m:r>
                          </m:e>
                          <m:sub>
                            <m:r>
                              <a:rPr lang="en-US" sz="2000" i="1">
                                <a:latin typeface="Cambria Math"/>
                              </a:rPr>
                              <m:t>𝑠</m:t>
                            </m:r>
                          </m:sub>
                        </m:sSub>
                        <m:r>
                          <a:rPr lang="en-US" sz="2000" i="1">
                            <a:latin typeface="Cambria Math"/>
                          </a:rPr>
                          <m:t>∙</m:t>
                        </m:r>
                        <m:r>
                          <a:rPr lang="en-US" sz="2000" i="1">
                            <a:latin typeface="Cambria Math"/>
                          </a:rPr>
                          <m:t>𝑘</m:t>
                        </m:r>
                        <m:r>
                          <a:rPr lang="en-US" sz="2000" i="1">
                            <a:latin typeface="Cambria Math"/>
                          </a:rPr>
                          <m:t>∙</m:t>
                        </m:r>
                        <m:sSup>
                          <m:sSupPr>
                            <m:ctrlPr>
                              <a:rPr lang="en-US" sz="2000" i="1">
                                <a:latin typeface="Cambria Math"/>
                              </a:rPr>
                            </m:ctrlPr>
                          </m:sSupPr>
                          <m:e>
                            <m:r>
                              <a:rPr lang="en-US" sz="2000" i="1">
                                <a:latin typeface="Cambria Math"/>
                              </a:rPr>
                              <m:t>𝑅</m:t>
                            </m:r>
                          </m:e>
                          <m:sup>
                            <m:r>
                              <a:rPr lang="en-US" sz="2000" i="1">
                                <a:latin typeface="Cambria Math"/>
                              </a:rPr>
                              <m:t>𝑘</m:t>
                            </m:r>
                            <m:r>
                              <a:rPr lang="en-US" sz="2000" i="1">
                                <a:latin typeface="Cambria Math"/>
                              </a:rPr>
                              <m:t>−1</m:t>
                            </m:r>
                          </m:sup>
                        </m:sSup>
                      </m:e>
                    </m:rad>
                  </m:oMath>
                </a14:m>
                <a:r>
                  <a:rPr lang="en-US" sz="2000" dirty="0"/>
                  <a:t>  </a:t>
                </a:r>
                <a:r>
                  <a:rPr lang="en-US" sz="2000" dirty="0" smtClean="0">
                    <a:latin typeface="Times New Roman" pitchFamily="18" charset="0"/>
                    <a:cs typeface="Times New Roman" pitchFamily="18" charset="0"/>
                  </a:rPr>
                  <a:t>ft			(71)</a:t>
                </a:r>
                <a:endParaRPr lang="en-US" sz="2000" dirty="0">
                  <a:latin typeface="Times New Roman" pitchFamily="18" charset="0"/>
                  <a:cs typeface="Times New Roman" pitchFamily="18" charset="0"/>
                </a:endParaRPr>
              </a:p>
              <a:p>
                <a:pPr marL="457200" lvl="4"/>
                <a:endParaRPr lang="en-US" dirty="0" smtClean="0"/>
              </a:p>
              <a:p>
                <a:pPr marL="457200" lvl="4"/>
                <a:endParaRPr lang="en-US" dirty="0" smtClean="0"/>
              </a:p>
              <a:p>
                <a:pPr marL="0" lvl="3"/>
                <a:r>
                  <a:rPr lang="en-US" sz="2400" dirty="0" smtClean="0">
                    <a:latin typeface="Times New Roman" pitchFamily="18" charset="0"/>
                    <a:cs typeface="Times New Roman" pitchFamily="18" charset="0"/>
                  </a:rPr>
                  <a:t>	where </a:t>
                </a:r>
                <a14:m>
                  <m:oMath xmlns:m="http://schemas.openxmlformats.org/officeDocument/2006/math">
                    <m:r>
                      <a:rPr lang="en-US" sz="2400" i="1" dirty="0" smtClean="0">
                        <a:latin typeface="Cambria Math"/>
                      </a:rPr>
                      <m:t>𝑅</m:t>
                    </m:r>
                    <m:r>
                      <a:rPr lang="en-US" sz="2400" i="1" dirty="0" smtClean="0">
                        <a:latin typeface="Cambria Math"/>
                      </a:rPr>
                      <m:t> </m:t>
                    </m:r>
                  </m:oMath>
                </a14:m>
                <a:r>
                  <a:rPr lang="en-US" sz="2400" dirty="0" smtClean="0">
                    <a:latin typeface="Times New Roman" pitchFamily="18" charset="0"/>
                    <a:cs typeface="Times New Roman" pitchFamily="18" charset="0"/>
                  </a:rPr>
                  <a:t>is the radius of a circle passing through the center of </a:t>
                </a:r>
                <a:r>
                  <a:rPr lang="en-US" sz="2400" dirty="0" smtClean="0">
                    <a:latin typeface="Times New Roman" pitchFamily="18" charset="0"/>
                    <a:cs typeface="Times New Roman" pitchFamily="18" charset="0"/>
                  </a:rPr>
                  <a:t>the </a:t>
                </a:r>
                <a:r>
                  <a:rPr lang="en-US" sz="2400" dirty="0" smtClean="0">
                    <a:latin typeface="Times New Roman" pitchFamily="18" charset="0"/>
                    <a:cs typeface="Times New Roman" pitchFamily="18" charset="0"/>
                  </a:rPr>
                  <a:t>concentric neutral strands given by:</a:t>
                </a:r>
              </a:p>
              <a:p>
                <a:pPr marL="342900" lvl="3" indent="-342900">
                  <a:buFont typeface="Wingdings" pitchFamily="2" charset="2"/>
                  <a:buChar char="Ø"/>
                </a:pPr>
                <a:endParaRPr lang="en-US" sz="2400" dirty="0" smtClean="0">
                  <a:latin typeface="Times New Roman" pitchFamily="18" charset="0"/>
                  <a:cs typeface="Times New Roman" pitchFamily="18" charset="0"/>
                </a:endParaRPr>
              </a:p>
              <a:p>
                <a:pPr marL="457200" lvl="4" algn="just"/>
                <a:r>
                  <a:rPr lang="en-US" sz="2400" dirty="0" smtClean="0"/>
                  <a:t>		</a:t>
                </a:r>
                <a14:m>
                  <m:oMath xmlns:m="http://schemas.openxmlformats.org/officeDocument/2006/math">
                    <m:r>
                      <a:rPr lang="en-US" sz="2000" i="1">
                        <a:latin typeface="Cambria Math"/>
                      </a:rPr>
                      <m:t>𝑅</m:t>
                    </m:r>
                    <m:r>
                      <a:rPr lang="en-US" sz="2000" i="1">
                        <a:latin typeface="Cambria Math"/>
                      </a:rPr>
                      <m:t>=</m:t>
                    </m:r>
                    <m:f>
                      <m:fPr>
                        <m:ctrlPr>
                          <a:rPr lang="en-US" sz="2000" i="1">
                            <a:latin typeface="Cambria Math"/>
                          </a:rPr>
                        </m:ctrlPr>
                      </m:fPr>
                      <m:num>
                        <m:sSub>
                          <m:sSubPr>
                            <m:ctrlPr>
                              <a:rPr lang="en-US" sz="2000" i="1">
                                <a:latin typeface="Cambria Math"/>
                              </a:rPr>
                            </m:ctrlPr>
                          </m:sSubPr>
                          <m:e>
                            <m:r>
                              <a:rPr lang="en-US" sz="2000" i="1">
                                <a:latin typeface="Cambria Math"/>
                              </a:rPr>
                              <m:t>𝑑</m:t>
                            </m:r>
                          </m:e>
                          <m:sub>
                            <m:r>
                              <a:rPr lang="en-US" sz="2000" i="1">
                                <a:latin typeface="Cambria Math"/>
                              </a:rPr>
                              <m:t>𝑜𝑑</m:t>
                            </m:r>
                          </m:sub>
                        </m:sSub>
                        <m:r>
                          <a:rPr lang="en-US" sz="2000" i="1">
                            <a:latin typeface="Cambria Math"/>
                          </a:rPr>
                          <m:t>−</m:t>
                        </m:r>
                        <m:sSub>
                          <m:sSubPr>
                            <m:ctrlPr>
                              <a:rPr lang="en-US" sz="2000" i="1">
                                <a:latin typeface="Cambria Math"/>
                              </a:rPr>
                            </m:ctrlPr>
                          </m:sSubPr>
                          <m:e>
                            <m:r>
                              <a:rPr lang="en-US" sz="2000" i="1">
                                <a:latin typeface="Cambria Math"/>
                              </a:rPr>
                              <m:t>𝑑</m:t>
                            </m:r>
                          </m:e>
                          <m:sub>
                            <m:r>
                              <a:rPr lang="en-US" sz="2000" i="1">
                                <a:latin typeface="Cambria Math"/>
                              </a:rPr>
                              <m:t>𝑠</m:t>
                            </m:r>
                          </m:sub>
                        </m:sSub>
                      </m:num>
                      <m:den>
                        <m:r>
                          <a:rPr lang="en-US" sz="2000" i="1">
                            <a:latin typeface="Cambria Math"/>
                          </a:rPr>
                          <m:t>24</m:t>
                        </m:r>
                      </m:den>
                    </m:f>
                  </m:oMath>
                </a14:m>
                <a:r>
                  <a:rPr lang="en-US" sz="2000" dirty="0"/>
                  <a:t>  </a:t>
                </a:r>
                <a:r>
                  <a:rPr lang="en-US" sz="2000" dirty="0" smtClean="0">
                    <a:latin typeface="Times New Roman" pitchFamily="18" charset="0"/>
                    <a:cs typeface="Times New Roman" pitchFamily="18" charset="0"/>
                  </a:rPr>
                  <a:t>ft					</a:t>
                </a:r>
                <a:r>
                  <a:rPr lang="en-US" sz="2000" dirty="0" smtClean="0">
                    <a:latin typeface="Times New Roman" pitchFamily="18" charset="0"/>
                    <a:cs typeface="Times New Roman" pitchFamily="18" charset="0"/>
                  </a:rPr>
                  <a:t>(</a:t>
                </a:r>
                <a:r>
                  <a:rPr lang="en-US" sz="2000" dirty="0" smtClean="0">
                    <a:latin typeface="Times New Roman" pitchFamily="18" charset="0"/>
                    <a:cs typeface="Times New Roman" pitchFamily="18" charset="0"/>
                  </a:rPr>
                  <a:t>72</a:t>
                </a:r>
                <a:r>
                  <a:rPr lang="en-US" sz="2000" dirty="0" smtClean="0">
                    <a:latin typeface="Times New Roman" pitchFamily="18" charset="0"/>
                    <a:cs typeface="Times New Roman" pitchFamily="18" charset="0"/>
                  </a:rPr>
                  <a:t>)</a:t>
                </a:r>
                <a:endParaRPr lang="en-US" sz="2000" dirty="0">
                  <a:latin typeface="Times New Roman" pitchFamily="18" charset="0"/>
                  <a:cs typeface="Times New Roman" pitchFamily="18" charset="0"/>
                </a:endParaRPr>
              </a:p>
            </p:txBody>
          </p:sp>
        </mc:Choice>
        <mc:Fallback>
          <p:sp>
            <p:nvSpPr>
              <p:cNvPr id="4" name="TextBox 3"/>
              <p:cNvSpPr txBox="1">
                <a:spLocks noRot="1" noChangeAspect="1" noMove="1" noResize="1" noEditPoints="1" noAdjustHandles="1" noChangeArrowheads="1" noChangeShapeType="1" noTextEdit="1"/>
              </p:cNvSpPr>
              <p:nvPr/>
            </p:nvSpPr>
            <p:spPr>
              <a:xfrm>
                <a:off x="533400" y="1643893"/>
                <a:ext cx="8153400" cy="5061707"/>
              </a:xfrm>
              <a:prstGeom prst="rect">
                <a:avLst/>
              </a:prstGeom>
              <a:blipFill rotWithShape="1">
                <a:blip r:embed="rId3"/>
                <a:stretch>
                  <a:fillRect l="-1197" t="-964"/>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B6F15528-21DE-4FAA-801E-634DDDAF4B2B}" type="slidenum">
              <a:rPr lang="en-US" smtClean="0"/>
              <a:pPr/>
              <a:t>70</a:t>
            </a:fld>
            <a:endParaRPr lang="en-US"/>
          </a:p>
        </p:txBody>
      </p:sp>
      <p:sp>
        <p:nvSpPr>
          <p:cNvPr id="6" name="TextBox 5"/>
          <p:cNvSpPr txBox="1"/>
          <p:nvPr/>
        </p:nvSpPr>
        <p:spPr>
          <a:xfrm>
            <a:off x="0" y="370582"/>
            <a:ext cx="9144000" cy="1077218"/>
          </a:xfrm>
          <a:prstGeom prst="rect">
            <a:avLst/>
          </a:prstGeom>
          <a:noFill/>
        </p:spPr>
        <p:txBody>
          <a:bodyPr wrap="square" rtlCol="0">
            <a:spAutoFit/>
          </a:bodyPr>
          <a:lstStyle/>
          <a:p>
            <a:pPr marL="0" lvl="1" algn="ctr"/>
            <a:r>
              <a:rPr lang="en-US" sz="3200" dirty="0" smtClean="0">
                <a:latin typeface="Times New Roman" pitchFamily="18" charset="0"/>
                <a:cs typeface="Times New Roman" pitchFamily="18" charset="0"/>
              </a:rPr>
              <a:t>Series </a:t>
            </a:r>
            <a:r>
              <a:rPr lang="en-US" sz="3200" dirty="0" smtClean="0">
                <a:latin typeface="Times New Roman" pitchFamily="18" charset="0"/>
                <a:cs typeface="Times New Roman" pitchFamily="18" charset="0"/>
              </a:rPr>
              <a:t>Impedance </a:t>
            </a:r>
            <a:r>
              <a:rPr lang="en-US" sz="3200" dirty="0" smtClean="0">
                <a:latin typeface="Times New Roman" pitchFamily="18" charset="0"/>
                <a:cs typeface="Times New Roman" pitchFamily="18" charset="0"/>
              </a:rPr>
              <a:t>of Underground </a:t>
            </a:r>
            <a:r>
              <a:rPr lang="en-US" sz="3200" dirty="0" smtClean="0">
                <a:latin typeface="Times New Roman" pitchFamily="18" charset="0"/>
                <a:cs typeface="Times New Roman" pitchFamily="18" charset="0"/>
              </a:rPr>
              <a:t>Lines</a:t>
            </a:r>
          </a:p>
          <a:p>
            <a:pPr marL="0" lvl="1" algn="ctr"/>
            <a:r>
              <a:rPr lang="en-US" sz="3200" dirty="0" smtClean="0">
                <a:latin typeface="Times New Roman" pitchFamily="18" charset="0"/>
                <a:cs typeface="Times New Roman" pitchFamily="18" charset="0"/>
              </a:rPr>
              <a:t>Concentric Neutral Cable</a:t>
            </a:r>
            <a:r>
              <a:rPr lang="en-US" sz="3200" dirty="0" smtClean="0">
                <a:latin typeface="Times New Roman" pitchFamily="18" charset="0"/>
                <a:cs typeface="Times New Roman" pitchFamily="18" charset="0"/>
              </a:rPr>
              <a:t> </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2642435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extBox 1"/>
              <p:cNvSpPr txBox="1"/>
              <p:nvPr/>
            </p:nvSpPr>
            <p:spPr>
              <a:xfrm>
                <a:off x="533400" y="1310636"/>
                <a:ext cx="8382001" cy="2258567"/>
              </a:xfrm>
              <a:prstGeom prst="rect">
                <a:avLst/>
              </a:prstGeom>
              <a:noFill/>
            </p:spPr>
            <p:txBody>
              <a:bodyPr wrap="square" rtlCol="0">
                <a:spAutoFit/>
              </a:bodyPr>
              <a:lstStyle/>
              <a:p>
                <a:pPr lvl="1"/>
                <a:r>
                  <a:rPr lang="en-US" dirty="0"/>
                  <a:t>	</a:t>
                </a:r>
                <a:endParaRPr lang="en-US" dirty="0" smtClean="0"/>
              </a:p>
              <a:p>
                <a:r>
                  <a:rPr lang="en-US" dirty="0" smtClean="0"/>
                  <a:t>	</a:t>
                </a:r>
              </a:p>
              <a:p>
                <a:pPr marL="342900" lvl="3" indent="-342900">
                  <a:buFont typeface="Wingdings" pitchFamily="2" charset="2"/>
                  <a:buChar char="Ø"/>
                </a:pPr>
                <a:r>
                  <a:rPr lang="en-US" sz="2400" dirty="0">
                    <a:latin typeface="Times New Roman" pitchFamily="18" charset="0"/>
                    <a:cs typeface="Times New Roman" pitchFamily="18" charset="0"/>
                  </a:rPr>
                  <a:t>The equivalent resistance of the concentric neutral is:</a:t>
                </a:r>
              </a:p>
              <a:p>
                <a:pPr marL="457200" lvl="4"/>
                <a:r>
                  <a:rPr lang="en-US" dirty="0"/>
                  <a:t>		</a:t>
                </a:r>
              </a:p>
              <a:p>
                <a:pPr marL="0" lvl="3" algn="just"/>
                <a:r>
                  <a:rPr lang="en-US" sz="2400" dirty="0" smtClean="0"/>
                  <a:t>			</a:t>
                </a:r>
                <a14:m>
                  <m:oMath xmlns:m="http://schemas.openxmlformats.org/officeDocument/2006/math">
                    <m:sSub>
                      <m:sSubPr>
                        <m:ctrlPr>
                          <a:rPr lang="en-US" sz="2000" i="1">
                            <a:latin typeface="Cambria Math"/>
                          </a:rPr>
                        </m:ctrlPr>
                      </m:sSubPr>
                      <m:e>
                        <m:r>
                          <a:rPr lang="en-US" sz="2000" i="1">
                            <a:latin typeface="Cambria Math"/>
                          </a:rPr>
                          <m:t>𝑟</m:t>
                        </m:r>
                      </m:e>
                      <m:sub>
                        <m:r>
                          <a:rPr lang="en-US" sz="2000" i="1">
                            <a:latin typeface="Cambria Math"/>
                          </a:rPr>
                          <m:t>𝑐𝑛</m:t>
                        </m:r>
                      </m:sub>
                    </m:sSub>
                    <m:r>
                      <a:rPr lang="en-US" sz="2000" i="1">
                        <a:latin typeface="Cambria Math"/>
                      </a:rPr>
                      <m:t>=</m:t>
                    </m:r>
                    <m:f>
                      <m:fPr>
                        <m:ctrlPr>
                          <a:rPr lang="en-US" sz="2000" i="1">
                            <a:latin typeface="Cambria Math"/>
                          </a:rPr>
                        </m:ctrlPr>
                      </m:fPr>
                      <m:num>
                        <m:sSub>
                          <m:sSubPr>
                            <m:ctrlPr>
                              <a:rPr lang="en-US" sz="2000" i="1">
                                <a:latin typeface="Cambria Math"/>
                              </a:rPr>
                            </m:ctrlPr>
                          </m:sSubPr>
                          <m:e>
                            <m:r>
                              <a:rPr lang="en-US" sz="2000" i="1">
                                <a:latin typeface="Cambria Math"/>
                              </a:rPr>
                              <m:t>𝑟</m:t>
                            </m:r>
                          </m:e>
                          <m:sub>
                            <m:r>
                              <a:rPr lang="en-US" sz="2000" i="1">
                                <a:latin typeface="Cambria Math"/>
                              </a:rPr>
                              <m:t>𝑠</m:t>
                            </m:r>
                          </m:sub>
                        </m:sSub>
                      </m:num>
                      <m:den>
                        <m:r>
                          <a:rPr lang="en-US" sz="2000" i="1">
                            <a:latin typeface="Cambria Math"/>
                          </a:rPr>
                          <m:t>𝑘</m:t>
                        </m:r>
                      </m:den>
                    </m:f>
                  </m:oMath>
                </a14:m>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Ω/mile			(73)</a:t>
                </a:r>
                <a:endParaRPr lang="en-US" sz="2000" dirty="0">
                  <a:latin typeface="Times New Roman" pitchFamily="18" charset="0"/>
                  <a:cs typeface="Times New Roman" pitchFamily="18" charset="0"/>
                </a:endParaRPr>
              </a:p>
              <a:p>
                <a:endParaRPr lang="en-US" dirty="0"/>
              </a:p>
              <a:p>
                <a:endParaRPr lang="en-US" dirty="0"/>
              </a:p>
            </p:txBody>
          </p:sp>
        </mc:Choice>
        <mc:Fallback>
          <p:sp>
            <p:nvSpPr>
              <p:cNvPr id="2" name="TextBox 1"/>
              <p:cNvSpPr txBox="1">
                <a:spLocks noRot="1" noChangeAspect="1" noMove="1" noResize="1" noEditPoints="1" noAdjustHandles="1" noChangeArrowheads="1" noChangeShapeType="1" noTextEdit="1"/>
              </p:cNvSpPr>
              <p:nvPr/>
            </p:nvSpPr>
            <p:spPr>
              <a:xfrm>
                <a:off x="533400" y="1310636"/>
                <a:ext cx="8382001" cy="2258567"/>
              </a:xfrm>
              <a:prstGeom prst="rect">
                <a:avLst/>
              </a:prstGeom>
              <a:blipFill rotWithShape="1">
                <a:blip r:embed="rId3"/>
                <a:stretch>
                  <a:fillRect l="-1018"/>
                </a:stretch>
              </a:blipFill>
            </p:spPr>
            <p:txBody>
              <a:bodyPr/>
              <a:lstStyle/>
              <a:p>
                <a:r>
                  <a:rPr lang="en-US">
                    <a:noFill/>
                  </a:rPr>
                  <a:t> </a:t>
                </a:r>
              </a:p>
            </p:txBody>
          </p:sp>
        </mc:Fallback>
      </mc:AlternateContent>
      <p:sp>
        <p:nvSpPr>
          <p:cNvPr id="4" name="TextBox 3"/>
          <p:cNvSpPr txBox="1"/>
          <p:nvPr/>
        </p:nvSpPr>
        <p:spPr>
          <a:xfrm>
            <a:off x="48391" y="1567867"/>
            <a:ext cx="8305800" cy="523220"/>
          </a:xfrm>
          <a:prstGeom prst="rect">
            <a:avLst/>
          </a:prstGeom>
          <a:noFill/>
        </p:spPr>
        <p:txBody>
          <a:bodyPr wrap="square" rtlCol="0">
            <a:spAutoFit/>
          </a:bodyPr>
          <a:lstStyle/>
          <a:p>
            <a:pPr marL="0" lvl="3"/>
            <a:r>
              <a:rPr lang="en-US" sz="2800" dirty="0" smtClean="0"/>
              <a:t>	</a:t>
            </a:r>
            <a:r>
              <a:rPr lang="en-US" sz="2800" dirty="0" smtClean="0">
                <a:solidFill>
                  <a:srgbClr val="FF0000"/>
                </a:solidFill>
              </a:rPr>
              <a:t>	</a:t>
            </a:r>
            <a:endParaRPr lang="en-US" dirty="0">
              <a:solidFill>
                <a:srgbClr val="FF0000"/>
              </a:solidFill>
            </a:endParaRPr>
          </a:p>
        </p:txBody>
      </p:sp>
      <mc:AlternateContent xmlns:mc="http://schemas.openxmlformats.org/markup-compatibility/2006">
        <mc:Choice xmlns:a14="http://schemas.microsoft.com/office/drawing/2010/main" Requires="a14">
          <p:sp>
            <p:nvSpPr>
              <p:cNvPr id="5" name="Rectangle 4"/>
              <p:cNvSpPr/>
              <p:nvPr/>
            </p:nvSpPr>
            <p:spPr>
              <a:xfrm>
                <a:off x="533400" y="3276600"/>
                <a:ext cx="8610599" cy="3080395"/>
              </a:xfrm>
              <a:prstGeom prst="rect">
                <a:avLst/>
              </a:prstGeom>
            </p:spPr>
            <p:txBody>
              <a:bodyPr wrap="square">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CN to its own phase conductor: </a:t>
                </a:r>
                <a:r>
                  <a:rPr lang="en-US" sz="2400" dirty="0" smtClean="0"/>
                  <a:t>	</a:t>
                </a:r>
              </a:p>
              <a:p>
                <a:r>
                  <a:rPr lang="en-US" sz="2400" dirty="0" smtClean="0"/>
                  <a:t>			</a:t>
                </a:r>
                <a14:m>
                  <m:oMath xmlns:m="http://schemas.openxmlformats.org/officeDocument/2006/math">
                    <m:sSub>
                      <m:sSubPr>
                        <m:ctrlPr>
                          <a:rPr lang="en-US" sz="2000" i="1" smtClean="0">
                            <a:latin typeface="Cambria Math"/>
                          </a:rPr>
                        </m:ctrlPr>
                      </m:sSubPr>
                      <m:e>
                        <m:r>
                          <a:rPr lang="en-US" sz="2000" i="1">
                            <a:latin typeface="Cambria Math"/>
                          </a:rPr>
                          <m:t>𝐷</m:t>
                        </m:r>
                      </m:e>
                      <m:sub>
                        <m:r>
                          <a:rPr lang="en-US" sz="2000" i="1">
                            <a:latin typeface="Cambria Math"/>
                          </a:rPr>
                          <m:t>𝑖𝑗</m:t>
                        </m:r>
                      </m:sub>
                    </m:sSub>
                    <m:r>
                      <a:rPr lang="en-US" sz="2000" i="1">
                        <a:latin typeface="Cambria Math"/>
                      </a:rPr>
                      <m:t>=</m:t>
                    </m:r>
                    <m:r>
                      <a:rPr lang="en-US" sz="2000" i="1">
                        <a:latin typeface="Cambria Math"/>
                      </a:rPr>
                      <m:t>𝑅</m:t>
                    </m:r>
                  </m:oMath>
                </a14:m>
                <a:endParaRPr lang="en-US" sz="2000" dirty="0" smtClean="0"/>
              </a:p>
              <a:p>
                <a:pPr marL="342900" indent="-342900">
                  <a:buFont typeface="Wingdings" pitchFamily="2" charset="2"/>
                  <a:buChar char="Ø"/>
                </a:pPr>
                <a:endParaRPr lang="en-US" sz="2400" dirty="0"/>
              </a:p>
              <a:p>
                <a:pPr marL="342900" indent="-342900">
                  <a:buFont typeface="Wingdings" pitchFamily="2" charset="2"/>
                  <a:buChar char="Ø"/>
                </a:pPr>
                <a:r>
                  <a:rPr lang="en-US" sz="2400" dirty="0" smtClean="0">
                    <a:latin typeface="Times New Roman" pitchFamily="18" charset="0"/>
                    <a:cs typeface="Times New Roman" pitchFamily="18" charset="0"/>
                  </a:rPr>
                  <a:t>CN to adjacent CN:</a:t>
                </a:r>
                <a:r>
                  <a:rPr lang="en-US" sz="2400" dirty="0" smtClean="0"/>
                  <a:t>	 </a:t>
                </a:r>
              </a:p>
              <a:p>
                <a:pPr algn="just"/>
                <a:r>
                  <a:rPr lang="en-US" sz="2400" dirty="0" smtClean="0"/>
                  <a:t>			</a:t>
                </a:r>
                <a14:m>
                  <m:oMath xmlns:m="http://schemas.openxmlformats.org/officeDocument/2006/math">
                    <m:sSub>
                      <m:sSubPr>
                        <m:ctrlPr>
                          <a:rPr lang="en-US" sz="2000" i="1" smtClean="0">
                            <a:latin typeface="Cambria Math"/>
                          </a:rPr>
                        </m:ctrlPr>
                      </m:sSubPr>
                      <m:e>
                        <m:r>
                          <a:rPr lang="en-US" sz="2000" i="1" smtClean="0">
                            <a:latin typeface="Cambria Math"/>
                          </a:rPr>
                          <m:t> </m:t>
                        </m:r>
                        <m:r>
                          <a:rPr lang="en-US" sz="2000" i="1">
                            <a:latin typeface="Cambria Math"/>
                          </a:rPr>
                          <m:t>𝐷</m:t>
                        </m:r>
                      </m:e>
                      <m:sub>
                        <m:r>
                          <a:rPr lang="en-US" sz="2000" i="1">
                            <a:latin typeface="Cambria Math"/>
                          </a:rPr>
                          <m:t>𝑖𝑗</m:t>
                        </m:r>
                      </m:sub>
                    </m:sSub>
                    <m:r>
                      <a:rPr lang="en-US" sz="2000" b="0" i="1" smtClean="0">
                        <a:latin typeface="Cambria Math"/>
                      </a:rPr>
                      <m:t> = </m:t>
                    </m:r>
                  </m:oMath>
                </a14:m>
                <a:r>
                  <a:rPr lang="en-US" sz="2000" dirty="0" smtClean="0">
                    <a:latin typeface="Times New Roman" pitchFamily="18" charset="0"/>
                    <a:cs typeface="Times New Roman" pitchFamily="18" charset="0"/>
                  </a:rPr>
                  <a:t>Center-to-Center of phase conductors</a:t>
                </a:r>
              </a:p>
              <a:p>
                <a:pPr marL="342900" indent="-342900">
                  <a:buFont typeface="Wingdings" pitchFamily="2" charset="2"/>
                  <a:buChar char="Ø"/>
                </a:pPr>
                <a:endParaRPr lang="en-US" sz="2400" dirty="0"/>
              </a:p>
              <a:p>
                <a:pPr marL="342900" indent="-342900">
                  <a:buFont typeface="Wingdings" pitchFamily="2" charset="2"/>
                  <a:buChar char="Ø"/>
                </a:pPr>
                <a:r>
                  <a:rPr lang="en-US" sz="2400" dirty="0">
                    <a:latin typeface="Times New Roman" pitchFamily="18" charset="0"/>
                    <a:cs typeface="Times New Roman" pitchFamily="18" charset="0"/>
                  </a:rPr>
                  <a:t>CN to adjacent phase conductor: </a:t>
                </a:r>
                <a:r>
                  <a:rPr lang="en-US" sz="2400" dirty="0" smtClean="0"/>
                  <a:t>	</a:t>
                </a:r>
              </a:p>
              <a:p>
                <a:pPr algn="just"/>
                <a:r>
                  <a:rPr lang="en-US" sz="2400" dirty="0" smtClean="0"/>
                  <a:t>			</a:t>
                </a:r>
                <a14:m>
                  <m:oMath xmlns:m="http://schemas.openxmlformats.org/officeDocument/2006/math">
                    <m:sSub>
                      <m:sSubPr>
                        <m:ctrlPr>
                          <a:rPr lang="en-US" sz="2000" i="1">
                            <a:latin typeface="Cambria Math"/>
                          </a:rPr>
                        </m:ctrlPr>
                      </m:sSubPr>
                      <m:e>
                        <m:r>
                          <a:rPr lang="en-US" sz="2000" i="1">
                            <a:latin typeface="Cambria Math"/>
                          </a:rPr>
                          <m:t>𝐷</m:t>
                        </m:r>
                      </m:e>
                      <m:sub>
                        <m:r>
                          <a:rPr lang="en-US" sz="2000" i="1">
                            <a:latin typeface="Cambria Math"/>
                          </a:rPr>
                          <m:t>𝑖𝑗</m:t>
                        </m:r>
                      </m:sub>
                    </m:sSub>
                    <m:r>
                      <a:rPr lang="en-US" sz="2000" i="1">
                        <a:latin typeface="Cambria Math"/>
                      </a:rPr>
                      <m:t>=</m:t>
                    </m:r>
                    <m:rad>
                      <m:radPr>
                        <m:ctrlPr>
                          <a:rPr lang="en-US" sz="2000" i="1">
                            <a:latin typeface="Cambria Math"/>
                          </a:rPr>
                        </m:ctrlPr>
                      </m:radPr>
                      <m:deg>
                        <m:r>
                          <a:rPr lang="en-US" sz="2000" i="1">
                            <a:latin typeface="Cambria Math"/>
                          </a:rPr>
                          <m:t>𝑘</m:t>
                        </m:r>
                      </m:deg>
                      <m:e>
                        <m:sSubSup>
                          <m:sSubSupPr>
                            <m:ctrlPr>
                              <a:rPr lang="en-US" sz="2000" i="1">
                                <a:latin typeface="Cambria Math"/>
                              </a:rPr>
                            </m:ctrlPr>
                          </m:sSubSupPr>
                          <m:e>
                            <m:r>
                              <a:rPr lang="en-US" sz="2000" i="1">
                                <a:latin typeface="Cambria Math"/>
                              </a:rPr>
                              <m:t>𝐷</m:t>
                            </m:r>
                          </m:e>
                          <m:sub>
                            <m:r>
                              <a:rPr lang="en-US" sz="2000" i="1">
                                <a:latin typeface="Cambria Math"/>
                              </a:rPr>
                              <m:t>𝑛𝑚</m:t>
                            </m:r>
                          </m:sub>
                          <m:sup>
                            <m:r>
                              <a:rPr lang="en-US" sz="2000" i="1">
                                <a:latin typeface="Cambria Math"/>
                              </a:rPr>
                              <m:t>𝑘</m:t>
                            </m:r>
                          </m:sup>
                        </m:sSubSup>
                        <m:r>
                          <a:rPr lang="en-US" sz="2000" i="1">
                            <a:latin typeface="Cambria Math"/>
                          </a:rPr>
                          <m:t>−</m:t>
                        </m:r>
                        <m:sSup>
                          <m:sSupPr>
                            <m:ctrlPr>
                              <a:rPr lang="en-US" sz="2000" i="1">
                                <a:latin typeface="Cambria Math"/>
                              </a:rPr>
                            </m:ctrlPr>
                          </m:sSupPr>
                          <m:e>
                            <m:r>
                              <a:rPr lang="en-US" sz="2000" i="1">
                                <a:latin typeface="Cambria Math"/>
                              </a:rPr>
                              <m:t>𝑅</m:t>
                            </m:r>
                          </m:e>
                          <m:sup>
                            <m:r>
                              <a:rPr lang="en-US" sz="2000" i="1">
                                <a:latin typeface="Cambria Math"/>
                              </a:rPr>
                              <m:t>𝑘</m:t>
                            </m:r>
                          </m:sup>
                        </m:sSup>
                      </m:e>
                    </m:rad>
                  </m:oMath>
                </a14:m>
                <a:r>
                  <a:rPr lang="en-US" sz="2000" dirty="0" smtClean="0"/>
                  <a:t>		</a:t>
                </a:r>
                <a:r>
                  <a:rPr lang="en-US" sz="2000" dirty="0" smtClean="0">
                    <a:latin typeface="Times New Roman" pitchFamily="18" charset="0"/>
                    <a:cs typeface="Times New Roman" pitchFamily="18" charset="0"/>
                  </a:rPr>
                  <a:t>(</a:t>
                </a:r>
                <a:r>
                  <a:rPr lang="en-US" sz="2000" dirty="0" smtClean="0">
                    <a:latin typeface="Times New Roman" pitchFamily="18" charset="0"/>
                    <a:cs typeface="Times New Roman" pitchFamily="18" charset="0"/>
                  </a:rPr>
                  <a:t>74)</a:t>
                </a:r>
                <a:endParaRPr lang="en-US" sz="2000" dirty="0">
                  <a:latin typeface="Times New Roman" pitchFamily="18" charset="0"/>
                  <a:cs typeface="Times New Roman" pitchFamily="18" charset="0"/>
                </a:endParaRPr>
              </a:p>
            </p:txBody>
          </p:sp>
        </mc:Choice>
        <mc:Fallback>
          <p:sp>
            <p:nvSpPr>
              <p:cNvPr id="5" name="Rectangle 4"/>
              <p:cNvSpPr>
                <a:spLocks noRot="1" noChangeAspect="1" noMove="1" noResize="1" noEditPoints="1" noAdjustHandles="1" noChangeArrowheads="1" noChangeShapeType="1" noTextEdit="1"/>
              </p:cNvSpPr>
              <p:nvPr/>
            </p:nvSpPr>
            <p:spPr>
              <a:xfrm>
                <a:off x="533400" y="3276600"/>
                <a:ext cx="8610599" cy="3080395"/>
              </a:xfrm>
              <a:prstGeom prst="rect">
                <a:avLst/>
              </a:prstGeom>
              <a:blipFill rotWithShape="1">
                <a:blip r:embed="rId4"/>
                <a:stretch>
                  <a:fillRect l="-992" t="-1782" b="-1584"/>
                </a:stretch>
              </a:blipFill>
            </p:spPr>
            <p:txBody>
              <a:bodyPr/>
              <a:lstStyle/>
              <a:p>
                <a:r>
                  <a:rPr lang="en-US">
                    <a:noFill/>
                  </a:rPr>
                  <a:t> </a:t>
                </a:r>
              </a:p>
            </p:txBody>
          </p:sp>
        </mc:Fallback>
      </mc:AlternateContent>
      <p:sp>
        <p:nvSpPr>
          <p:cNvPr id="6" name="Slide Number Placeholder 5"/>
          <p:cNvSpPr>
            <a:spLocks noGrp="1"/>
          </p:cNvSpPr>
          <p:nvPr>
            <p:ph type="sldNum" sz="quarter" idx="12"/>
          </p:nvPr>
        </p:nvSpPr>
        <p:spPr/>
        <p:txBody>
          <a:bodyPr/>
          <a:lstStyle/>
          <a:p>
            <a:fld id="{B6F15528-21DE-4FAA-801E-634DDDAF4B2B}" type="slidenum">
              <a:rPr lang="en-US" smtClean="0"/>
              <a:pPr/>
              <a:t>71</a:t>
            </a:fld>
            <a:endParaRPr lang="en-US"/>
          </a:p>
        </p:txBody>
      </p:sp>
      <p:sp>
        <p:nvSpPr>
          <p:cNvPr id="7" name="TextBox 6"/>
          <p:cNvSpPr txBox="1"/>
          <p:nvPr/>
        </p:nvSpPr>
        <p:spPr>
          <a:xfrm>
            <a:off x="16932" y="355937"/>
            <a:ext cx="9144000" cy="1077218"/>
          </a:xfrm>
          <a:prstGeom prst="rect">
            <a:avLst/>
          </a:prstGeom>
          <a:noFill/>
        </p:spPr>
        <p:txBody>
          <a:bodyPr wrap="square" rtlCol="0">
            <a:spAutoFit/>
          </a:bodyPr>
          <a:lstStyle/>
          <a:p>
            <a:pPr marL="0" lvl="1" algn="ctr"/>
            <a:r>
              <a:rPr lang="en-US" sz="3200" dirty="0" smtClean="0">
                <a:latin typeface="Times New Roman" pitchFamily="18" charset="0"/>
                <a:cs typeface="Times New Roman" pitchFamily="18" charset="0"/>
              </a:rPr>
              <a:t>Series </a:t>
            </a:r>
            <a:r>
              <a:rPr lang="en-US" sz="3200" dirty="0" smtClean="0">
                <a:latin typeface="Times New Roman" pitchFamily="18" charset="0"/>
                <a:cs typeface="Times New Roman" pitchFamily="18" charset="0"/>
              </a:rPr>
              <a:t>Impedance </a:t>
            </a:r>
            <a:r>
              <a:rPr lang="en-US" sz="3200" dirty="0" smtClean="0">
                <a:latin typeface="Times New Roman" pitchFamily="18" charset="0"/>
                <a:cs typeface="Times New Roman" pitchFamily="18" charset="0"/>
              </a:rPr>
              <a:t>of Underground </a:t>
            </a:r>
            <a:r>
              <a:rPr lang="en-US" sz="3200" dirty="0" smtClean="0">
                <a:latin typeface="Times New Roman" pitchFamily="18" charset="0"/>
                <a:cs typeface="Times New Roman" pitchFamily="18" charset="0"/>
              </a:rPr>
              <a:t>Lines</a:t>
            </a:r>
          </a:p>
          <a:p>
            <a:pPr marL="0" lvl="3" algn="ctr"/>
            <a:r>
              <a:rPr lang="en-US" sz="3200" dirty="0">
                <a:latin typeface="Times New Roman" pitchFamily="18" charset="0"/>
                <a:cs typeface="Times New Roman" pitchFamily="18" charset="0"/>
              </a:rPr>
              <a:t>Concentric Neutral Distances </a:t>
            </a:r>
          </a:p>
        </p:txBody>
      </p:sp>
    </p:spTree>
    <p:extLst>
      <p:ext uri="{BB962C8B-B14F-4D97-AF65-F5344CB8AC3E}">
        <p14:creationId xmlns:p14="http://schemas.microsoft.com/office/powerpoint/2010/main" val="3479371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2: Underground </a:t>
            </a:r>
            <a:r>
              <a:rPr lang="en-US" dirty="0"/>
              <a:t>Lines </a:t>
            </a:r>
          </a:p>
        </p:txBody>
      </p:sp>
      <p:sp>
        <p:nvSpPr>
          <p:cNvPr id="3" name="Content Placeholder 2"/>
          <p:cNvSpPr>
            <a:spLocks noGrp="1"/>
          </p:cNvSpPr>
          <p:nvPr>
            <p:ph idx="1"/>
          </p:nvPr>
        </p:nvSpPr>
        <p:spPr>
          <a:xfrm>
            <a:off x="457200" y="1341437"/>
            <a:ext cx="8229600" cy="4983163"/>
          </a:xfrm>
        </p:spPr>
        <p:txBody>
          <a:bodyPr>
            <a:normAutofit fontScale="25000" lnSpcReduction="20000"/>
          </a:bodyPr>
          <a:lstStyle/>
          <a:p>
            <a:pPr marL="0" indent="0">
              <a:buNone/>
            </a:pPr>
            <a:r>
              <a:rPr lang="en-US" sz="11200" dirty="0"/>
              <a:t>Underground lines</a:t>
            </a:r>
          </a:p>
          <a:p>
            <a:endParaRPr lang="en-US" sz="7400" dirty="0"/>
          </a:p>
          <a:p>
            <a:pPr marL="571500" lvl="2" indent="-283464"/>
            <a:r>
              <a:rPr lang="en-US" sz="7400" dirty="0"/>
              <a:t> 	</a:t>
            </a:r>
            <a:r>
              <a:rPr lang="en-US" sz="9600" dirty="0"/>
              <a:t>Series impedance of Underground Lines</a:t>
            </a:r>
          </a:p>
          <a:p>
            <a:pPr marL="1200150" lvl="1"/>
            <a:r>
              <a:rPr lang="en-US" sz="7800" dirty="0" smtClean="0"/>
              <a:t> Concentric </a:t>
            </a:r>
            <a:r>
              <a:rPr lang="en-US" sz="7800" dirty="0"/>
              <a:t>Neutral Cable</a:t>
            </a:r>
          </a:p>
          <a:p>
            <a:pPr lvl="2"/>
            <a:r>
              <a:rPr lang="en-US" sz="7400" dirty="0" smtClean="0"/>
              <a:t>  </a:t>
            </a:r>
            <a:r>
              <a:rPr lang="en-US" sz="8000" b="1" u="sng" dirty="0" smtClean="0"/>
              <a:t>Tape </a:t>
            </a:r>
            <a:r>
              <a:rPr lang="en-US" sz="8000" b="1" u="sng" dirty="0"/>
              <a:t>Shielded Cables</a:t>
            </a:r>
          </a:p>
          <a:p>
            <a:endParaRPr lang="en-US" sz="7400" dirty="0"/>
          </a:p>
          <a:p>
            <a:pPr lvl="1"/>
            <a:r>
              <a:rPr lang="en-US" sz="7400" dirty="0"/>
              <a:t> 	</a:t>
            </a:r>
            <a:r>
              <a:rPr lang="en-US" sz="9600" dirty="0"/>
              <a:t>Shunt Admittance of Underground Lines</a:t>
            </a:r>
          </a:p>
          <a:p>
            <a:pPr marL="1200150" lvl="1"/>
            <a:r>
              <a:rPr lang="en-US" sz="7800" dirty="0" smtClean="0"/>
              <a:t> Concentric </a:t>
            </a:r>
            <a:r>
              <a:rPr lang="en-US" sz="7800" dirty="0"/>
              <a:t>Neutral Cable</a:t>
            </a:r>
          </a:p>
          <a:p>
            <a:pPr lvl="2"/>
            <a:r>
              <a:rPr lang="en-US" sz="7400" dirty="0"/>
              <a:t>  </a:t>
            </a:r>
            <a:r>
              <a:rPr lang="en-US" sz="8000" dirty="0"/>
              <a:t>Tape Shielded Cables</a:t>
            </a:r>
          </a:p>
          <a:p>
            <a:pPr marL="0" indent="0">
              <a:buNone/>
            </a:pPr>
            <a:r>
              <a:rPr lang="en-US" sz="7400" dirty="0"/>
              <a:t>	</a:t>
            </a:r>
          </a:p>
          <a:p>
            <a:pPr lvl="1"/>
            <a:r>
              <a:rPr lang="en-US" sz="7400" dirty="0"/>
              <a:t> 	</a:t>
            </a:r>
            <a:r>
              <a:rPr lang="en-US" sz="9600" dirty="0"/>
              <a:t>Sequence Admittance</a:t>
            </a:r>
          </a:p>
          <a:p>
            <a:pPr lvl="1"/>
            <a:endParaRPr lang="en-US" sz="7400" dirty="0"/>
          </a:p>
          <a:p>
            <a:pPr lvl="1"/>
            <a:r>
              <a:rPr lang="en-US" sz="7400" dirty="0"/>
              <a:t> 	</a:t>
            </a:r>
            <a:r>
              <a:rPr lang="en-US" sz="9600" dirty="0"/>
              <a:t>Parallel Underground Distribution Lines</a:t>
            </a:r>
          </a:p>
          <a:p>
            <a:pPr lvl="2"/>
            <a:r>
              <a:rPr lang="en-US" sz="8000" dirty="0"/>
              <a:t>  Series impedance</a:t>
            </a:r>
          </a:p>
          <a:p>
            <a:pPr lvl="2"/>
            <a:r>
              <a:rPr lang="en-US" sz="8000" dirty="0"/>
              <a:t>  Shunt Admittance</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72</a:t>
            </a:fld>
            <a:endParaRPr lang="en-US"/>
          </a:p>
        </p:txBody>
      </p:sp>
    </p:spTree>
    <p:extLst>
      <p:ext uri="{BB962C8B-B14F-4D97-AF65-F5344CB8AC3E}">
        <p14:creationId xmlns:p14="http://schemas.microsoft.com/office/powerpoint/2010/main" val="1802672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12" end="12"/>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3" end="13"/>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33401" y="2133600"/>
            <a:ext cx="8229600" cy="3046988"/>
          </a:xfrm>
          <a:prstGeom prst="rect">
            <a:avLst/>
          </a:prstGeom>
          <a:noFill/>
        </p:spPr>
        <p:txBody>
          <a:bodyPr wrap="square" rtlCol="0">
            <a:spAutoFit/>
          </a:bodyPr>
          <a:lstStyle/>
          <a:p>
            <a:pPr marL="342900" lvl="3" indent="-342900" algn="just">
              <a:buFont typeface="Wingdings" pitchFamily="2" charset="2"/>
              <a:buChar char="Ø"/>
            </a:pPr>
            <a:r>
              <a:rPr lang="en-US" sz="2400" dirty="0" smtClean="0">
                <a:latin typeface="Times New Roman" pitchFamily="18" charset="0"/>
                <a:cs typeface="Times New Roman" pitchFamily="18" charset="0"/>
              </a:rPr>
              <a:t>The </a:t>
            </a:r>
            <a:r>
              <a:rPr lang="en-US" sz="2400" dirty="0" smtClean="0">
                <a:latin typeface="Times New Roman" pitchFamily="18" charset="0"/>
                <a:cs typeface="Times New Roman" pitchFamily="18" charset="0"/>
              </a:rPr>
              <a:t>tape shielded cable consists of a central conductor covered by a thin layer of non-metallic semi conducting screen to which is bonded the insulating material.</a:t>
            </a:r>
          </a:p>
          <a:p>
            <a:pPr marL="0" lvl="3" algn="just"/>
            <a:r>
              <a:rPr lang="en-US" sz="2400" dirty="0" smtClean="0">
                <a:latin typeface="Times New Roman" pitchFamily="18" charset="0"/>
                <a:cs typeface="Times New Roman" pitchFamily="18" charset="0"/>
              </a:rPr>
              <a:t> </a:t>
            </a:r>
          </a:p>
          <a:p>
            <a:pPr marL="342900" lvl="3" indent="-342900" algn="just">
              <a:buFont typeface="Wingdings" pitchFamily="2" charset="2"/>
              <a:buChar char="Ø"/>
            </a:pPr>
            <a:r>
              <a:rPr lang="en-US" sz="2400" dirty="0" smtClean="0">
                <a:latin typeface="Times New Roman" pitchFamily="18" charset="0"/>
                <a:cs typeface="Times New Roman" pitchFamily="18" charset="0"/>
              </a:rPr>
              <a:t>The insulation is covered by a semiconducting insulation screen. The shield is bare copper tape.</a:t>
            </a:r>
          </a:p>
          <a:p>
            <a:pPr marL="342900" lvl="3" indent="-342900" algn="just">
              <a:buFont typeface="Wingdings" pitchFamily="2" charset="2"/>
              <a:buChar char="Ø"/>
            </a:pPr>
            <a:endParaRPr lang="en-US" sz="2400" dirty="0">
              <a:latin typeface="Times New Roman" pitchFamily="18" charset="0"/>
              <a:cs typeface="Times New Roman" pitchFamily="18" charset="0"/>
            </a:endParaRPr>
          </a:p>
          <a:p>
            <a:pPr marL="342900" lvl="3" indent="-342900" algn="just">
              <a:buFont typeface="Wingdings" pitchFamily="2" charset="2"/>
              <a:buChar char="Ø"/>
            </a:pPr>
            <a:r>
              <a:rPr lang="en-US" sz="2400" dirty="0" smtClean="0">
                <a:latin typeface="Times New Roman" pitchFamily="18" charset="0"/>
                <a:cs typeface="Times New Roman" pitchFamily="18" charset="0"/>
              </a:rPr>
              <a:t> An insulating jacket encircles the tape shield. </a:t>
            </a:r>
            <a:endParaRPr lang="en-US" sz="2400" dirty="0">
              <a:latin typeface="Times New Roman" pitchFamily="18" charset="0"/>
              <a:cs typeface="Times New Roman" pitchFamily="18" charset="0"/>
            </a:endParaRPr>
          </a:p>
        </p:txBody>
      </p:sp>
      <p:sp>
        <p:nvSpPr>
          <p:cNvPr id="2" name="Slide Number Placeholder 1"/>
          <p:cNvSpPr>
            <a:spLocks noGrp="1"/>
          </p:cNvSpPr>
          <p:nvPr>
            <p:ph type="sldNum" sz="quarter" idx="12"/>
          </p:nvPr>
        </p:nvSpPr>
        <p:spPr/>
        <p:txBody>
          <a:bodyPr/>
          <a:lstStyle/>
          <a:p>
            <a:fld id="{B6F15528-21DE-4FAA-801E-634DDDAF4B2B}" type="slidenum">
              <a:rPr lang="en-US" smtClean="0"/>
              <a:pPr/>
              <a:t>73</a:t>
            </a:fld>
            <a:endParaRPr lang="en-US"/>
          </a:p>
        </p:txBody>
      </p:sp>
      <p:sp>
        <p:nvSpPr>
          <p:cNvPr id="5" name="TextBox 4"/>
          <p:cNvSpPr txBox="1"/>
          <p:nvPr/>
        </p:nvSpPr>
        <p:spPr>
          <a:xfrm>
            <a:off x="16932" y="355937"/>
            <a:ext cx="9144000" cy="1077218"/>
          </a:xfrm>
          <a:prstGeom prst="rect">
            <a:avLst/>
          </a:prstGeom>
          <a:noFill/>
        </p:spPr>
        <p:txBody>
          <a:bodyPr wrap="square" rtlCol="0">
            <a:spAutoFit/>
          </a:bodyPr>
          <a:lstStyle/>
          <a:p>
            <a:pPr marL="0" lvl="1" algn="ctr"/>
            <a:r>
              <a:rPr lang="en-US" sz="3200" dirty="0" smtClean="0">
                <a:latin typeface="Times New Roman" pitchFamily="18" charset="0"/>
                <a:cs typeface="Times New Roman" pitchFamily="18" charset="0"/>
              </a:rPr>
              <a:t>Series </a:t>
            </a:r>
            <a:r>
              <a:rPr lang="en-US" sz="3200" dirty="0" smtClean="0">
                <a:latin typeface="Times New Roman" pitchFamily="18" charset="0"/>
                <a:cs typeface="Times New Roman" pitchFamily="18" charset="0"/>
              </a:rPr>
              <a:t>Impedance </a:t>
            </a:r>
            <a:r>
              <a:rPr lang="en-US" sz="3200" dirty="0" smtClean="0">
                <a:latin typeface="Times New Roman" pitchFamily="18" charset="0"/>
                <a:cs typeface="Times New Roman" pitchFamily="18" charset="0"/>
              </a:rPr>
              <a:t>of Underground </a:t>
            </a:r>
            <a:r>
              <a:rPr lang="en-US" sz="3200" dirty="0" smtClean="0">
                <a:latin typeface="Times New Roman" pitchFamily="18" charset="0"/>
                <a:cs typeface="Times New Roman" pitchFamily="18" charset="0"/>
              </a:rPr>
              <a:t>Lines</a:t>
            </a:r>
          </a:p>
          <a:p>
            <a:pPr marL="0" lvl="1" algn="ctr"/>
            <a:r>
              <a:rPr lang="en-US" sz="3200" dirty="0" smtClean="0">
                <a:solidFill>
                  <a:prstClr val="black"/>
                </a:solidFill>
                <a:latin typeface="Times New Roman" pitchFamily="18" charset="0"/>
                <a:cs typeface="Times New Roman" pitchFamily="18" charset="0"/>
              </a:rPr>
              <a:t>Tape </a:t>
            </a:r>
            <a:r>
              <a:rPr lang="en-US" sz="3200" dirty="0">
                <a:solidFill>
                  <a:prstClr val="black"/>
                </a:solidFill>
                <a:latin typeface="Times New Roman" pitchFamily="18" charset="0"/>
                <a:cs typeface="Times New Roman" pitchFamily="18" charset="0"/>
              </a:rPr>
              <a:t>Shielded Cables</a:t>
            </a:r>
          </a:p>
        </p:txBody>
      </p:sp>
    </p:spTree>
    <p:extLst>
      <p:ext uri="{BB962C8B-B14F-4D97-AF65-F5344CB8AC3E}">
        <p14:creationId xmlns:p14="http://schemas.microsoft.com/office/powerpoint/2010/main" val="951841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95400" y="1828800"/>
            <a:ext cx="6845300" cy="3859432"/>
          </a:xfrm>
          <a:prstGeom prst="rect">
            <a:avLst/>
          </a:prstGeom>
        </p:spPr>
      </p:pic>
      <p:sp>
        <p:nvSpPr>
          <p:cNvPr id="5" name="TextBox 4"/>
          <p:cNvSpPr txBox="1"/>
          <p:nvPr/>
        </p:nvSpPr>
        <p:spPr>
          <a:xfrm>
            <a:off x="5809376" y="5607806"/>
            <a:ext cx="29718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Figure 12.0</a:t>
            </a:r>
            <a:endParaRPr lang="en-US" sz="2000" dirty="0">
              <a:latin typeface="Times New Roman" pitchFamily="18" charset="0"/>
              <a:cs typeface="Times New Roman" pitchFamily="18" charset="0"/>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pPr/>
              <a:t>74</a:t>
            </a:fld>
            <a:endParaRPr lang="en-US"/>
          </a:p>
        </p:txBody>
      </p:sp>
      <p:sp>
        <p:nvSpPr>
          <p:cNvPr id="7" name="TextBox 6"/>
          <p:cNvSpPr txBox="1"/>
          <p:nvPr/>
        </p:nvSpPr>
        <p:spPr>
          <a:xfrm>
            <a:off x="16932" y="355937"/>
            <a:ext cx="9144000" cy="1077218"/>
          </a:xfrm>
          <a:prstGeom prst="rect">
            <a:avLst/>
          </a:prstGeom>
          <a:noFill/>
        </p:spPr>
        <p:txBody>
          <a:bodyPr wrap="square" rtlCol="0">
            <a:spAutoFit/>
          </a:bodyPr>
          <a:lstStyle/>
          <a:p>
            <a:pPr marL="0" lvl="1" algn="ctr"/>
            <a:r>
              <a:rPr lang="en-US" sz="3200" dirty="0" smtClean="0">
                <a:latin typeface="Times New Roman" pitchFamily="18" charset="0"/>
                <a:cs typeface="Times New Roman" pitchFamily="18" charset="0"/>
              </a:rPr>
              <a:t>Series </a:t>
            </a:r>
            <a:r>
              <a:rPr lang="en-US" sz="3200" dirty="0" smtClean="0">
                <a:latin typeface="Times New Roman" pitchFamily="18" charset="0"/>
                <a:cs typeface="Times New Roman" pitchFamily="18" charset="0"/>
              </a:rPr>
              <a:t>Impedance </a:t>
            </a:r>
            <a:r>
              <a:rPr lang="en-US" sz="3200" dirty="0" smtClean="0">
                <a:latin typeface="Times New Roman" pitchFamily="18" charset="0"/>
                <a:cs typeface="Times New Roman" pitchFamily="18" charset="0"/>
              </a:rPr>
              <a:t>of Underground </a:t>
            </a:r>
            <a:r>
              <a:rPr lang="en-US" sz="3200" dirty="0" smtClean="0">
                <a:latin typeface="Times New Roman" pitchFamily="18" charset="0"/>
                <a:cs typeface="Times New Roman" pitchFamily="18" charset="0"/>
              </a:rPr>
              <a:t>Lines</a:t>
            </a:r>
          </a:p>
          <a:p>
            <a:pPr marL="0" lvl="1" algn="ctr"/>
            <a:r>
              <a:rPr lang="en-US" sz="3200" dirty="0" smtClean="0">
                <a:solidFill>
                  <a:prstClr val="black"/>
                </a:solidFill>
                <a:latin typeface="Times New Roman" pitchFamily="18" charset="0"/>
                <a:cs typeface="Times New Roman" pitchFamily="18" charset="0"/>
              </a:rPr>
              <a:t>Tape </a:t>
            </a:r>
            <a:r>
              <a:rPr lang="en-US" sz="3200" dirty="0">
                <a:solidFill>
                  <a:prstClr val="black"/>
                </a:solidFill>
                <a:latin typeface="Times New Roman" pitchFamily="18" charset="0"/>
                <a:cs typeface="Times New Roman" pitchFamily="18" charset="0"/>
              </a:rPr>
              <a:t>Shielded Cables</a:t>
            </a:r>
          </a:p>
        </p:txBody>
      </p:sp>
    </p:spTree>
    <p:extLst>
      <p:ext uri="{BB962C8B-B14F-4D97-AF65-F5344CB8AC3E}">
        <p14:creationId xmlns:p14="http://schemas.microsoft.com/office/powerpoint/2010/main" val="2724576635"/>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457200" y="1848921"/>
            <a:ext cx="8610600" cy="4247079"/>
            <a:chOff x="533400" y="1671935"/>
            <a:chExt cx="8610600" cy="4247079"/>
          </a:xfrm>
        </p:grpSpPr>
        <p:sp>
          <p:nvSpPr>
            <p:cNvPr id="4" name="TextBox 3"/>
            <p:cNvSpPr txBox="1"/>
            <p:nvPr/>
          </p:nvSpPr>
          <p:spPr>
            <a:xfrm>
              <a:off x="533400" y="1671935"/>
              <a:ext cx="8610600" cy="461665"/>
            </a:xfrm>
            <a:prstGeom prst="rect">
              <a:avLst/>
            </a:prstGeom>
            <a:noFill/>
          </p:spPr>
          <p:txBody>
            <a:bodyPr wrap="square" rtlCol="0">
              <a:spAutoFit/>
            </a:bodyPr>
            <a:lstStyle/>
            <a:p>
              <a:pPr marL="342900" lvl="3" indent="-342900" algn="just">
                <a:buFont typeface="Wingdings" pitchFamily="2" charset="2"/>
                <a:buChar char="Ø"/>
              </a:pPr>
              <a:r>
                <a:rPr lang="en-US" sz="2400" dirty="0" smtClean="0">
                  <a:latin typeface="Times New Roman" pitchFamily="18" charset="0"/>
                  <a:cs typeface="Times New Roman" pitchFamily="18" charset="0"/>
                </a:rPr>
                <a:t>Parameters </a:t>
              </a:r>
              <a:r>
                <a:rPr lang="en-US" sz="2400" dirty="0" smtClean="0">
                  <a:latin typeface="Times New Roman" pitchFamily="18" charset="0"/>
                  <a:cs typeface="Times New Roman" pitchFamily="18" charset="0"/>
                </a:rPr>
                <a:t>of the tape shielded cable are:</a:t>
              </a:r>
              <a:endParaRPr lang="en-US" sz="2400" dirty="0">
                <a:latin typeface="Times New Roman" pitchFamily="18" charset="0"/>
                <a:cs typeface="Times New Roman" pitchFamily="18" charset="0"/>
              </a:endParaRPr>
            </a:p>
          </p:txBody>
        </p:sp>
        <p:sp>
          <p:nvSpPr>
            <p:cNvPr id="9" name="Rectangle 8"/>
            <p:cNvSpPr/>
            <p:nvPr/>
          </p:nvSpPr>
          <p:spPr>
            <a:xfrm>
              <a:off x="533400" y="3733800"/>
              <a:ext cx="8610600" cy="2185214"/>
            </a:xfrm>
            <a:prstGeom prst="rect">
              <a:avLst/>
            </a:prstGeom>
          </p:spPr>
          <p:txBody>
            <a:bodyPr wrap="square">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Modified </a:t>
              </a:r>
              <a:r>
                <a:rPr lang="en-US" sz="2400" dirty="0">
                  <a:latin typeface="Times New Roman" pitchFamily="18" charset="0"/>
                  <a:cs typeface="Times New Roman" pitchFamily="18" charset="0"/>
                </a:rPr>
                <a:t>Carson’s Equations will be applied to </a:t>
              </a:r>
              <a:r>
                <a:rPr lang="en-US" sz="2400" dirty="0" smtClean="0">
                  <a:latin typeface="Times New Roman" pitchFamily="18" charset="0"/>
                  <a:cs typeface="Times New Roman" pitchFamily="18" charset="0"/>
                </a:rPr>
                <a:t>calculate:</a:t>
              </a:r>
            </a:p>
            <a:p>
              <a:pPr marL="800100" lvl="1" indent="-342900">
                <a:buFont typeface="Wingdings" pitchFamily="2" charset="2"/>
                <a:buChar char="Ø"/>
              </a:pPr>
              <a:r>
                <a:rPr lang="en-US" sz="2400" dirty="0" smtClean="0">
                  <a:latin typeface="Times New Roman" pitchFamily="18" charset="0"/>
                  <a:cs typeface="Times New Roman" pitchFamily="18" charset="0"/>
                </a:rPr>
                <a:t> </a:t>
              </a:r>
              <a:r>
                <a:rPr lang="en-US" sz="2000" dirty="0" smtClean="0">
                  <a:latin typeface="Times New Roman" pitchFamily="18" charset="0"/>
                  <a:cs typeface="Times New Roman" pitchFamily="18" charset="0"/>
                </a:rPr>
                <a:t>self </a:t>
              </a:r>
              <a:r>
                <a:rPr lang="en-US" sz="2000" dirty="0">
                  <a:latin typeface="Times New Roman" pitchFamily="18" charset="0"/>
                  <a:cs typeface="Times New Roman" pitchFamily="18" charset="0"/>
                </a:rPr>
                <a:t>impedances of the phase conductor and the tape </a:t>
              </a:r>
              <a:r>
                <a:rPr lang="en-US" sz="2000" dirty="0" smtClean="0">
                  <a:latin typeface="Times New Roman" pitchFamily="18" charset="0"/>
                  <a:cs typeface="Times New Roman" pitchFamily="18" charset="0"/>
                </a:rPr>
                <a:t>shield</a:t>
              </a:r>
            </a:p>
            <a:p>
              <a:pPr marL="800100" lvl="1" indent="-342900">
                <a:buFont typeface="Wingdings" pitchFamily="2" charset="2"/>
                <a:buChar char="Ø"/>
              </a:pPr>
              <a:r>
                <a:rPr lang="en-US" sz="2000" dirty="0" smtClean="0">
                  <a:latin typeface="Times New Roman" pitchFamily="18" charset="0"/>
                  <a:cs typeface="Times New Roman" pitchFamily="18" charset="0"/>
                </a:rPr>
                <a:t> mutual </a:t>
              </a:r>
              <a:r>
                <a:rPr lang="en-US" sz="2000" dirty="0">
                  <a:latin typeface="Times New Roman" pitchFamily="18" charset="0"/>
                  <a:cs typeface="Times New Roman" pitchFamily="18" charset="0"/>
                </a:rPr>
                <a:t>impedance between the phase conductor and the tape </a:t>
              </a:r>
              <a:r>
                <a:rPr lang="en-US" sz="2000" dirty="0" smtClean="0">
                  <a:latin typeface="Times New Roman" pitchFamily="18" charset="0"/>
                  <a:cs typeface="Times New Roman" pitchFamily="18" charset="0"/>
                </a:rPr>
                <a:t>shield. </a:t>
              </a:r>
              <a:endParaRPr lang="en-US" sz="2000" dirty="0">
                <a:latin typeface="Times New Roman" pitchFamily="18" charset="0"/>
                <a:cs typeface="Times New Roman" pitchFamily="18" charset="0"/>
              </a:endParaRPr>
            </a:p>
            <a:p>
              <a:pPr>
                <a:buFont typeface="Arial" pitchFamily="34" charset="0"/>
                <a:buChar char="•"/>
              </a:pPr>
              <a:endParaRPr lang="en-US" sz="2000" dirty="0" smtClean="0"/>
            </a:p>
            <a:p>
              <a:pPr marL="342900" indent="-342900">
                <a:buFont typeface="Wingdings" pitchFamily="2" charset="2"/>
                <a:buChar char="Ø"/>
              </a:pPr>
              <a:r>
                <a:rPr lang="en-US" sz="2400" dirty="0" smtClean="0">
                  <a:latin typeface="Times New Roman" pitchFamily="18" charset="0"/>
                  <a:cs typeface="Times New Roman" pitchFamily="18" charset="0"/>
                </a:rPr>
                <a:t>The </a:t>
              </a:r>
              <a:r>
                <a:rPr lang="en-US" sz="2400" dirty="0">
                  <a:latin typeface="Times New Roman" pitchFamily="18" charset="0"/>
                  <a:cs typeface="Times New Roman" pitchFamily="18" charset="0"/>
                </a:rPr>
                <a:t>resistance and GMR of the phase conductor are found in a standard table of conductor </a:t>
              </a:r>
              <a:r>
                <a:rPr lang="en-US" sz="2400" dirty="0" smtClean="0">
                  <a:latin typeface="Times New Roman" pitchFamily="18" charset="0"/>
                  <a:cs typeface="Times New Roman" pitchFamily="18" charset="0"/>
                </a:rPr>
                <a:t>data. </a:t>
              </a:r>
              <a:r>
                <a:rPr lang="en-US" sz="2400" dirty="0">
                  <a:latin typeface="Times New Roman" pitchFamily="18" charset="0"/>
                  <a:cs typeface="Times New Roman" pitchFamily="18" charset="0"/>
                </a:rPr>
                <a:t>(Appendix A in this book</a:t>
              </a:r>
              <a:r>
                <a:rPr lang="en-US" sz="2400" dirty="0" smtClean="0">
                  <a:latin typeface="Times New Roman" pitchFamily="18" charset="0"/>
                  <a:cs typeface="Times New Roman" pitchFamily="18" charset="0"/>
                </a:rPr>
                <a:t>)</a:t>
              </a:r>
              <a:endParaRPr lang="en-US" sz="2400" dirty="0">
                <a:latin typeface="Times New Roman" pitchFamily="18" charset="0"/>
                <a:cs typeface="Times New Roman" pitchFamily="18" charset="0"/>
              </a:endParaRPr>
            </a:p>
          </p:txBody>
        </p:sp>
        <mc:AlternateContent xmlns:mc="http://schemas.openxmlformats.org/markup-compatibility/2006">
          <mc:Choice xmlns:a14="http://schemas.microsoft.com/office/drawing/2010/main" Requires="a14">
            <p:sp>
              <p:nvSpPr>
                <p:cNvPr id="2" name="Rectangle 1"/>
                <p:cNvSpPr/>
                <p:nvPr/>
              </p:nvSpPr>
              <p:spPr>
                <a:xfrm>
                  <a:off x="1955800" y="2257961"/>
                  <a:ext cx="6502400" cy="1323439"/>
                </a:xfrm>
                <a:prstGeom prst="rect">
                  <a:avLst/>
                </a:prstGeom>
              </p:spPr>
              <p:txBody>
                <a:bodyPr wrap="square">
                  <a:spAutoFit/>
                </a:bodyPr>
                <a:lstStyle/>
                <a:p>
                  <a14:m>
                    <m:oMath xmlns:m="http://schemas.openxmlformats.org/officeDocument/2006/math">
                      <m:sSub>
                        <m:sSubPr>
                          <m:ctrlPr>
                            <a:rPr lang="en-US" sz="2000" i="1">
                              <a:latin typeface="Cambria Math"/>
                            </a:rPr>
                          </m:ctrlPr>
                        </m:sSubPr>
                        <m:e>
                          <m:r>
                            <a:rPr lang="en-US" sz="2000" i="1">
                              <a:latin typeface="Cambria Math"/>
                            </a:rPr>
                            <m:t>𝑑</m:t>
                          </m:r>
                        </m:e>
                        <m:sub>
                          <m:r>
                            <a:rPr lang="en-US" sz="2000" i="1">
                              <a:latin typeface="Cambria Math"/>
                            </a:rPr>
                            <m:t>𝑐</m:t>
                          </m:r>
                        </m:sub>
                      </m:sSub>
                      <m:r>
                        <a:rPr lang="en-US" sz="2000" i="1">
                          <a:latin typeface="Cambria Math"/>
                        </a:rPr>
                        <m:t>= </m:t>
                      </m:r>
                    </m:oMath>
                  </a14:m>
                  <a:r>
                    <a:rPr lang="en-US" sz="2000" dirty="0">
                      <a:latin typeface="Times New Roman" pitchFamily="18" charset="0"/>
                      <a:cs typeface="Times New Roman" pitchFamily="18" charset="0"/>
                    </a:rPr>
                    <a:t> diameter of phase conductor (inches)</a:t>
                  </a:r>
                </a:p>
                <a:p>
                  <a14:m>
                    <m:oMath xmlns:m="http://schemas.openxmlformats.org/officeDocument/2006/math">
                      <m:sSub>
                        <m:sSubPr>
                          <m:ctrlPr>
                            <a:rPr lang="en-US" sz="2000" i="1">
                              <a:latin typeface="Cambria Math"/>
                            </a:rPr>
                          </m:ctrlPr>
                        </m:sSubPr>
                        <m:e>
                          <m:r>
                            <a:rPr lang="en-US" sz="2000" i="1">
                              <a:latin typeface="Cambria Math"/>
                            </a:rPr>
                            <m:t>𝑑</m:t>
                          </m:r>
                        </m:e>
                        <m:sub>
                          <m:r>
                            <a:rPr lang="en-US" sz="2000" i="1">
                              <a:latin typeface="Cambria Math"/>
                            </a:rPr>
                            <m:t>𝑠</m:t>
                          </m:r>
                        </m:sub>
                      </m:sSub>
                      <m:r>
                        <a:rPr lang="en-US" sz="2000" i="1">
                          <a:latin typeface="Cambria Math"/>
                        </a:rPr>
                        <m:t>=</m:t>
                      </m:r>
                    </m:oMath>
                  </a14:m>
                  <a:r>
                    <a:rPr lang="en-US" sz="2000" dirty="0">
                      <a:latin typeface="Times New Roman" pitchFamily="18" charset="0"/>
                      <a:cs typeface="Times New Roman" pitchFamily="18" charset="0"/>
                    </a:rPr>
                    <a:t> outside diameter of the tape shield (inches)</a:t>
                  </a:r>
                </a:p>
                <a:p>
                  <a14:m>
                    <m:oMath xmlns:m="http://schemas.openxmlformats.org/officeDocument/2006/math">
                      <m:sSub>
                        <m:sSubPr>
                          <m:ctrlPr>
                            <a:rPr lang="en-US" sz="2000" i="1">
                              <a:latin typeface="Cambria Math"/>
                            </a:rPr>
                          </m:ctrlPr>
                        </m:sSubPr>
                        <m:e>
                          <m:r>
                            <a:rPr lang="en-US" sz="2000" i="1">
                              <a:latin typeface="Cambria Math"/>
                            </a:rPr>
                            <m:t>𝑑</m:t>
                          </m:r>
                        </m:e>
                        <m:sub>
                          <m:r>
                            <a:rPr lang="en-US" sz="2000" i="1">
                              <a:latin typeface="Cambria Math"/>
                            </a:rPr>
                            <m:t>𝑜𝑑</m:t>
                          </m:r>
                        </m:sub>
                      </m:sSub>
                      <m:r>
                        <a:rPr lang="en-US" sz="2000" i="1">
                          <a:latin typeface="Cambria Math"/>
                        </a:rPr>
                        <m:t>= </m:t>
                      </m:r>
                    </m:oMath>
                  </a14:m>
                  <a:r>
                    <a:rPr lang="en-US" sz="2000" dirty="0">
                      <a:latin typeface="Times New Roman" pitchFamily="18" charset="0"/>
                      <a:cs typeface="Times New Roman" pitchFamily="18" charset="0"/>
                    </a:rPr>
                    <a:t> outside diameter over jacket (inches)</a:t>
                  </a:r>
                </a:p>
                <a:p>
                  <a14:m>
                    <m:oMath xmlns:m="http://schemas.openxmlformats.org/officeDocument/2006/math">
                      <m:r>
                        <a:rPr lang="en-US" sz="2000" i="1">
                          <a:latin typeface="Cambria Math"/>
                        </a:rPr>
                        <m:t>𝑇</m:t>
                      </m:r>
                      <m:r>
                        <a:rPr lang="en-US" sz="2000" i="1">
                          <a:latin typeface="Cambria Math"/>
                        </a:rPr>
                        <m:t>=</m:t>
                      </m:r>
                    </m:oMath>
                  </a14:m>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thickness </a:t>
                  </a:r>
                  <a:r>
                    <a:rPr lang="en-US" sz="2000" dirty="0">
                      <a:latin typeface="Times New Roman" pitchFamily="18" charset="0"/>
                      <a:cs typeface="Times New Roman" pitchFamily="18" charset="0"/>
                    </a:rPr>
                    <a:t>of </a:t>
                  </a:r>
                  <a:r>
                    <a:rPr lang="en-US" sz="2000" dirty="0" smtClean="0">
                      <a:latin typeface="Times New Roman" pitchFamily="18" charset="0"/>
                      <a:cs typeface="Times New Roman" pitchFamily="18" charset="0"/>
                    </a:rPr>
                    <a:t>copper </a:t>
                  </a:r>
                  <a:r>
                    <a:rPr lang="en-US" sz="2000" dirty="0">
                      <a:latin typeface="Times New Roman" pitchFamily="18" charset="0"/>
                      <a:cs typeface="Times New Roman" pitchFamily="18" charset="0"/>
                    </a:rPr>
                    <a:t>tape shield </a:t>
                  </a:r>
                  <a:r>
                    <a:rPr lang="en-US" sz="2000" dirty="0" smtClean="0">
                      <a:latin typeface="Times New Roman" pitchFamily="18" charset="0"/>
                      <a:cs typeface="Times New Roman" pitchFamily="18" charset="0"/>
                    </a:rPr>
                    <a:t> (millimeters)</a:t>
                  </a:r>
                  <a:endParaRPr lang="en-US" sz="2000" dirty="0">
                    <a:latin typeface="Times New Roman" pitchFamily="18" charset="0"/>
                    <a:cs typeface="Times New Roman" pitchFamily="18" charset="0"/>
                  </a:endParaRPr>
                </a:p>
              </p:txBody>
            </p:sp>
          </mc:Choice>
          <mc:Fallback>
            <p:sp>
              <p:nvSpPr>
                <p:cNvPr id="2" name="Rectangle 1"/>
                <p:cNvSpPr>
                  <a:spLocks noRot="1" noChangeAspect="1" noMove="1" noResize="1" noEditPoints="1" noAdjustHandles="1" noChangeArrowheads="1" noChangeShapeType="1" noTextEdit="1"/>
                </p:cNvSpPr>
                <p:nvPr/>
              </p:nvSpPr>
              <p:spPr>
                <a:xfrm>
                  <a:off x="1955800" y="2257961"/>
                  <a:ext cx="6502400" cy="1323439"/>
                </a:xfrm>
                <a:prstGeom prst="rect">
                  <a:avLst/>
                </a:prstGeom>
                <a:blipFill rotWithShape="1">
                  <a:blip r:embed="rId3"/>
                  <a:stretch>
                    <a:fillRect t="-2294" b="-6881"/>
                  </a:stretch>
                </a:blipFill>
              </p:spPr>
              <p:txBody>
                <a:bodyPr/>
                <a:lstStyle/>
                <a:p>
                  <a:r>
                    <a:rPr lang="en-US">
                      <a:noFill/>
                    </a:rPr>
                    <a:t> </a:t>
                  </a:r>
                </a:p>
              </p:txBody>
            </p:sp>
          </mc:Fallback>
        </mc:AlternateContent>
      </p:grpSp>
      <p:sp>
        <p:nvSpPr>
          <p:cNvPr id="5" name="Slide Number Placeholder 4"/>
          <p:cNvSpPr>
            <a:spLocks noGrp="1"/>
          </p:cNvSpPr>
          <p:nvPr>
            <p:ph type="sldNum" sz="quarter" idx="12"/>
          </p:nvPr>
        </p:nvSpPr>
        <p:spPr/>
        <p:txBody>
          <a:bodyPr/>
          <a:lstStyle/>
          <a:p>
            <a:fld id="{B6F15528-21DE-4FAA-801E-634DDDAF4B2B}" type="slidenum">
              <a:rPr lang="en-US" smtClean="0"/>
              <a:pPr/>
              <a:t>75</a:t>
            </a:fld>
            <a:endParaRPr lang="en-US"/>
          </a:p>
        </p:txBody>
      </p:sp>
      <p:sp>
        <p:nvSpPr>
          <p:cNvPr id="7" name="TextBox 6"/>
          <p:cNvSpPr txBox="1"/>
          <p:nvPr/>
        </p:nvSpPr>
        <p:spPr>
          <a:xfrm>
            <a:off x="16932" y="355937"/>
            <a:ext cx="9144000" cy="1077218"/>
          </a:xfrm>
          <a:prstGeom prst="rect">
            <a:avLst/>
          </a:prstGeom>
          <a:noFill/>
        </p:spPr>
        <p:txBody>
          <a:bodyPr wrap="square" rtlCol="0">
            <a:spAutoFit/>
          </a:bodyPr>
          <a:lstStyle/>
          <a:p>
            <a:pPr marL="0" lvl="1" algn="ctr"/>
            <a:r>
              <a:rPr lang="en-US" sz="3200" dirty="0" smtClean="0">
                <a:latin typeface="Times New Roman" pitchFamily="18" charset="0"/>
                <a:cs typeface="Times New Roman" pitchFamily="18" charset="0"/>
              </a:rPr>
              <a:t>Series </a:t>
            </a:r>
            <a:r>
              <a:rPr lang="en-US" sz="3200" dirty="0" smtClean="0">
                <a:latin typeface="Times New Roman" pitchFamily="18" charset="0"/>
                <a:cs typeface="Times New Roman" pitchFamily="18" charset="0"/>
              </a:rPr>
              <a:t>Impedance </a:t>
            </a:r>
            <a:r>
              <a:rPr lang="en-US" sz="3200" dirty="0" smtClean="0">
                <a:latin typeface="Times New Roman" pitchFamily="18" charset="0"/>
                <a:cs typeface="Times New Roman" pitchFamily="18" charset="0"/>
              </a:rPr>
              <a:t>of Underground </a:t>
            </a:r>
            <a:r>
              <a:rPr lang="en-US" sz="3200" dirty="0" smtClean="0">
                <a:latin typeface="Times New Roman" pitchFamily="18" charset="0"/>
                <a:cs typeface="Times New Roman" pitchFamily="18" charset="0"/>
              </a:rPr>
              <a:t>Lines</a:t>
            </a:r>
          </a:p>
          <a:p>
            <a:pPr marL="0" lvl="1" algn="ctr"/>
            <a:r>
              <a:rPr lang="en-US" sz="3200" dirty="0" smtClean="0">
                <a:solidFill>
                  <a:prstClr val="black"/>
                </a:solidFill>
                <a:latin typeface="Times New Roman" pitchFamily="18" charset="0"/>
                <a:cs typeface="Times New Roman" pitchFamily="18" charset="0"/>
              </a:rPr>
              <a:t>Tape </a:t>
            </a:r>
            <a:r>
              <a:rPr lang="en-US" sz="3200" dirty="0">
                <a:solidFill>
                  <a:prstClr val="black"/>
                </a:solidFill>
                <a:latin typeface="Times New Roman" pitchFamily="18" charset="0"/>
                <a:cs typeface="Times New Roman" pitchFamily="18" charset="0"/>
              </a:rPr>
              <a:t>Shielded Cables</a:t>
            </a:r>
          </a:p>
        </p:txBody>
      </p:sp>
    </p:spTree>
    <p:extLst>
      <p:ext uri="{BB962C8B-B14F-4D97-AF65-F5344CB8AC3E}">
        <p14:creationId xmlns:p14="http://schemas.microsoft.com/office/powerpoint/2010/main" val="1636091339"/>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TextBox 3"/>
              <p:cNvSpPr txBox="1"/>
              <p:nvPr/>
            </p:nvSpPr>
            <p:spPr>
              <a:xfrm>
                <a:off x="533400" y="1767966"/>
                <a:ext cx="8382000" cy="4937634"/>
              </a:xfrm>
              <a:prstGeom prst="rect">
                <a:avLst/>
              </a:prstGeom>
              <a:noFill/>
            </p:spPr>
            <p:txBody>
              <a:bodyPr wrap="square" rtlCol="0">
                <a:spAutoFit/>
              </a:bodyPr>
              <a:lstStyle/>
              <a:p>
                <a:pPr marL="342900" lvl="3" indent="-342900">
                  <a:buFont typeface="Wingdings" pitchFamily="2" charset="2"/>
                  <a:buChar char="Ø"/>
                </a:pPr>
                <a:r>
                  <a:rPr lang="en-US" sz="2400" dirty="0" smtClean="0">
                    <a:latin typeface="Times New Roman" pitchFamily="18" charset="0"/>
                    <a:cs typeface="Times New Roman" pitchFamily="18" charset="0"/>
                  </a:rPr>
                  <a:t>The </a:t>
                </a:r>
                <a:r>
                  <a:rPr lang="en-US" sz="2400" dirty="0" smtClean="0">
                    <a:latin typeface="Times New Roman" pitchFamily="18" charset="0"/>
                    <a:cs typeface="Times New Roman" pitchFamily="18" charset="0"/>
                  </a:rPr>
                  <a:t>resistance of the tape shield is given by:</a:t>
                </a:r>
              </a:p>
              <a:p>
                <a:pPr marL="0" lvl="3" algn="just">
                  <a:buFont typeface="Arial" pitchFamily="34" charset="0"/>
                  <a:buChar char="•"/>
                </a:pPr>
                <a:endParaRPr lang="en-US" sz="2000" dirty="0" smtClean="0"/>
              </a:p>
              <a:p>
                <a:pPr marL="0" lvl="3" algn="just"/>
                <a:r>
                  <a:rPr lang="en-US" sz="2400" dirty="0" smtClean="0"/>
                  <a:t>	</a:t>
                </a:r>
                <a14:m>
                  <m:oMath xmlns:m="http://schemas.openxmlformats.org/officeDocument/2006/math">
                    <m:sSub>
                      <m:sSubPr>
                        <m:ctrlPr>
                          <a:rPr lang="en-US" sz="2000" i="1">
                            <a:latin typeface="Cambria Math"/>
                          </a:rPr>
                        </m:ctrlPr>
                      </m:sSubPr>
                      <m:e>
                        <m:r>
                          <a:rPr lang="en-US" sz="2000" i="1">
                            <a:latin typeface="Cambria Math"/>
                          </a:rPr>
                          <m:t>𝑟</m:t>
                        </m:r>
                      </m:e>
                      <m:sub>
                        <m:r>
                          <a:rPr lang="en-US" sz="2000" i="1">
                            <a:latin typeface="Cambria Math"/>
                          </a:rPr>
                          <m:t>𝑠h𝑖𝑒𝑙𝑑</m:t>
                        </m:r>
                      </m:sub>
                    </m:sSub>
                    <m:r>
                      <a:rPr lang="en-US" sz="2000" i="1">
                        <a:latin typeface="Cambria Math"/>
                      </a:rPr>
                      <m:t>=7.9385×</m:t>
                    </m:r>
                    <m:sSup>
                      <m:sSupPr>
                        <m:ctrlPr>
                          <a:rPr lang="en-US" sz="2000" i="1">
                            <a:latin typeface="Cambria Math"/>
                          </a:rPr>
                        </m:ctrlPr>
                      </m:sSupPr>
                      <m:e>
                        <m:r>
                          <a:rPr lang="en-US" sz="2000" i="1">
                            <a:latin typeface="Cambria Math"/>
                          </a:rPr>
                          <m:t>10</m:t>
                        </m:r>
                      </m:e>
                      <m:sup>
                        <m:r>
                          <a:rPr lang="en-US" sz="2000" i="1">
                            <a:latin typeface="Cambria Math"/>
                          </a:rPr>
                          <m:t>8</m:t>
                        </m:r>
                      </m:sup>
                    </m:sSup>
                    <m:r>
                      <a:rPr lang="en-US" sz="2000" i="1">
                        <a:latin typeface="Cambria Math"/>
                      </a:rPr>
                      <m:t>∙</m:t>
                    </m:r>
                    <m:f>
                      <m:fPr>
                        <m:ctrlPr>
                          <a:rPr lang="en-US" sz="2000" i="1">
                            <a:latin typeface="Cambria Math"/>
                          </a:rPr>
                        </m:ctrlPr>
                      </m:fPr>
                      <m:num>
                        <m:r>
                          <a:rPr lang="en-US" sz="2000" i="1">
                            <a:latin typeface="Cambria Math"/>
                          </a:rPr>
                          <m:t>𝜌</m:t>
                        </m:r>
                      </m:num>
                      <m:den>
                        <m:sSub>
                          <m:sSubPr>
                            <m:ctrlPr>
                              <a:rPr lang="en-US" sz="2000" i="1">
                                <a:latin typeface="Cambria Math"/>
                              </a:rPr>
                            </m:ctrlPr>
                          </m:sSubPr>
                          <m:e>
                            <m:r>
                              <a:rPr lang="en-US" sz="2000" i="1">
                                <a:latin typeface="Cambria Math"/>
                              </a:rPr>
                              <m:t>𝑑</m:t>
                            </m:r>
                          </m:e>
                          <m:sub>
                            <m:r>
                              <a:rPr lang="en-US" sz="2000" i="1">
                                <a:latin typeface="Cambria Math"/>
                              </a:rPr>
                              <m:t>𝑠</m:t>
                            </m:r>
                          </m:sub>
                        </m:sSub>
                        <m:r>
                          <a:rPr lang="en-US" sz="2000" i="1">
                            <a:latin typeface="Cambria Math"/>
                          </a:rPr>
                          <m:t>∙</m:t>
                        </m:r>
                        <m:r>
                          <a:rPr lang="en-US" sz="2000" i="1">
                            <a:latin typeface="Cambria Math"/>
                          </a:rPr>
                          <m:t>𝑇</m:t>
                        </m:r>
                      </m:den>
                    </m:f>
                  </m:oMath>
                </a14:m>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Ω/mile		(75)</a:t>
                </a:r>
                <a:endParaRPr lang="en-US" sz="2000" dirty="0">
                  <a:latin typeface="Times New Roman" pitchFamily="18" charset="0"/>
                  <a:cs typeface="Times New Roman" pitchFamily="18" charset="0"/>
                </a:endParaRPr>
              </a:p>
              <a:p>
                <a:pPr marL="0" lvl="3" algn="just">
                  <a:buFont typeface="Arial" pitchFamily="34" charset="0"/>
                  <a:buChar char="•"/>
                </a:pPr>
                <a:endParaRPr lang="en-US" sz="2000" dirty="0" smtClean="0"/>
              </a:p>
              <a:p>
                <a:pPr marL="342900" lvl="3" indent="-342900" algn="just">
                  <a:buFont typeface="Wingdings" pitchFamily="2" charset="2"/>
                  <a:buChar char="Ø"/>
                </a:pPr>
                <a:r>
                  <a:rPr lang="en-US" sz="2400" dirty="0" smtClean="0">
                    <a:latin typeface="Times New Roman" pitchFamily="18" charset="0"/>
                    <a:cs typeface="Times New Roman" pitchFamily="18" charset="0"/>
                  </a:rPr>
                  <a:t>Assumptions:</a:t>
                </a:r>
              </a:p>
              <a:p>
                <a:pPr marL="800100" lvl="4" indent="-342900" algn="just">
                  <a:buFont typeface="Wingdings" pitchFamily="2" charset="2"/>
                  <a:buChar char="Ø"/>
                </a:pPr>
                <a:r>
                  <a:rPr lang="en-US" sz="2000" dirty="0" smtClean="0">
                    <a:latin typeface="Times New Roman" pitchFamily="18" charset="0"/>
                    <a:cs typeface="Times New Roman" pitchFamily="18" charset="0"/>
                  </a:rPr>
                  <a:t>Temperature is 50</a:t>
                </a:r>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degrees C</a:t>
                </a:r>
              </a:p>
              <a:p>
                <a:pPr marL="800100" lvl="4" indent="-342900" algn="just">
                  <a:buFont typeface="Wingdings" pitchFamily="2" charset="2"/>
                  <a:buChar char="Ø"/>
                </a:pPr>
                <a:r>
                  <a:rPr lang="en-US" sz="2000" dirty="0" smtClean="0">
                    <a:latin typeface="Times New Roman" pitchFamily="18" charset="0"/>
                    <a:cs typeface="Times New Roman" pitchFamily="18" charset="0"/>
                  </a:rPr>
                  <a:t>Resistivity is 100 </a:t>
                </a:r>
                <a:r>
                  <a:rPr lang="el-GR" sz="2000" dirty="0" smtClean="0">
                    <a:latin typeface="Times New Roman" pitchFamily="18" charset="0"/>
                    <a:cs typeface="Times New Roman" pitchFamily="18" charset="0"/>
                  </a:rPr>
                  <a:t>Ω</a:t>
                </a:r>
                <a:r>
                  <a:rPr lang="en-US" sz="2000" dirty="0" smtClean="0">
                    <a:latin typeface="Times New Roman" pitchFamily="18" charset="0"/>
                    <a:cs typeface="Times New Roman" pitchFamily="18" charset="0"/>
                  </a:rPr>
                  <a:t>-meter</a:t>
                </a:r>
              </a:p>
              <a:p>
                <a:pPr marL="0" lvl="2" indent="-457200" algn="just"/>
                <a:endParaRPr lang="en-US" sz="2000" dirty="0" smtClean="0"/>
              </a:p>
              <a:p>
                <a:pPr marL="342900" lvl="2" indent="-342900" algn="just">
                  <a:buFont typeface="Wingdings" pitchFamily="2" charset="2"/>
                  <a:buChar char="Ø"/>
                </a:pPr>
                <a:r>
                  <a:rPr lang="en-US" sz="2400" dirty="0" smtClean="0">
                    <a:latin typeface="Times New Roman" pitchFamily="18" charset="0"/>
                    <a:cs typeface="Times New Roman" pitchFamily="18" charset="0"/>
                  </a:rPr>
                  <a:t>The GMR of the tape shield is the radius of a circle passing through the middle of the shield and is given by:</a:t>
                </a:r>
              </a:p>
              <a:p>
                <a:pPr marL="342900" lvl="2" indent="-342900" algn="just">
                  <a:buFont typeface="Wingdings" pitchFamily="2" charset="2"/>
                  <a:buChar char="Ø"/>
                </a:pPr>
                <a:endParaRPr lang="en-US" sz="2400" dirty="0" smtClean="0">
                  <a:latin typeface="Times New Roman" pitchFamily="18" charset="0"/>
                  <a:cs typeface="Times New Roman" pitchFamily="18" charset="0"/>
                </a:endParaRPr>
              </a:p>
              <a:p>
                <a:pPr marL="0" lvl="2" algn="just"/>
                <a:r>
                  <a:rPr lang="en-US" sz="2400" dirty="0" smtClean="0"/>
                  <a:t>	</a:t>
                </a:r>
                <a14:m>
                  <m:oMath xmlns:m="http://schemas.openxmlformats.org/officeDocument/2006/math">
                    <m:sSub>
                      <m:sSubPr>
                        <m:ctrlPr>
                          <a:rPr lang="en-US" sz="2000" i="1">
                            <a:latin typeface="Cambria Math"/>
                          </a:rPr>
                        </m:ctrlPr>
                      </m:sSubPr>
                      <m:e>
                        <m:r>
                          <a:rPr lang="en-US" sz="2000" i="1">
                            <a:latin typeface="Cambria Math"/>
                          </a:rPr>
                          <m:t>𝐺𝑀𝑅</m:t>
                        </m:r>
                      </m:e>
                      <m:sub>
                        <m:r>
                          <a:rPr lang="en-US" sz="2000" i="1">
                            <a:latin typeface="Cambria Math"/>
                          </a:rPr>
                          <m:t>𝑠h𝑖𝑒𝑙𝑑</m:t>
                        </m:r>
                      </m:sub>
                    </m:sSub>
                    <m:r>
                      <a:rPr lang="en-US" sz="2000" i="1">
                        <a:latin typeface="Cambria Math"/>
                      </a:rPr>
                      <m:t>=</m:t>
                    </m:r>
                    <m:f>
                      <m:fPr>
                        <m:ctrlPr>
                          <a:rPr lang="en-US" sz="2000" i="1">
                            <a:latin typeface="Cambria Math"/>
                          </a:rPr>
                        </m:ctrlPr>
                      </m:fPr>
                      <m:num>
                        <m:f>
                          <m:fPr>
                            <m:ctrlPr>
                              <a:rPr lang="en-US" sz="2000" i="1">
                                <a:latin typeface="Cambria Math"/>
                              </a:rPr>
                            </m:ctrlPr>
                          </m:fPr>
                          <m:num>
                            <m:sSub>
                              <m:sSubPr>
                                <m:ctrlPr>
                                  <a:rPr lang="en-US" sz="2000" i="1">
                                    <a:latin typeface="Cambria Math"/>
                                  </a:rPr>
                                </m:ctrlPr>
                              </m:sSubPr>
                              <m:e>
                                <m:r>
                                  <a:rPr lang="en-US" sz="2000" i="1">
                                    <a:latin typeface="Cambria Math"/>
                                  </a:rPr>
                                  <m:t>𝑑</m:t>
                                </m:r>
                              </m:e>
                              <m:sub>
                                <m:r>
                                  <a:rPr lang="en-US" sz="2000" i="1">
                                    <a:latin typeface="Cambria Math"/>
                                  </a:rPr>
                                  <m:t>𝑠</m:t>
                                </m:r>
                              </m:sub>
                            </m:sSub>
                          </m:num>
                          <m:den>
                            <m:r>
                              <a:rPr lang="en-US" sz="2000" i="1">
                                <a:latin typeface="Cambria Math"/>
                              </a:rPr>
                              <m:t>2</m:t>
                            </m:r>
                          </m:den>
                        </m:f>
                        <m:r>
                          <a:rPr lang="en-US" sz="2000" i="1">
                            <a:latin typeface="Cambria Math"/>
                          </a:rPr>
                          <m:t>−</m:t>
                        </m:r>
                        <m:f>
                          <m:fPr>
                            <m:ctrlPr>
                              <a:rPr lang="en-US" sz="2000" i="1">
                                <a:latin typeface="Cambria Math"/>
                              </a:rPr>
                            </m:ctrlPr>
                          </m:fPr>
                          <m:num>
                            <m:r>
                              <a:rPr lang="en-US" sz="2000" i="1">
                                <a:latin typeface="Cambria Math"/>
                              </a:rPr>
                              <m:t>𝑇</m:t>
                            </m:r>
                          </m:num>
                          <m:den>
                            <m:r>
                              <a:rPr lang="en-US" sz="2000" i="1">
                                <a:latin typeface="Cambria Math"/>
                              </a:rPr>
                              <m:t>2000</m:t>
                            </m:r>
                          </m:den>
                        </m:f>
                      </m:num>
                      <m:den>
                        <m:r>
                          <a:rPr lang="en-US" sz="2000" i="1">
                            <a:latin typeface="Cambria Math"/>
                          </a:rPr>
                          <m:t>12</m:t>
                        </m:r>
                      </m:den>
                    </m:f>
                  </m:oMath>
                </a14:m>
                <a:r>
                  <a:rPr lang="en-US" sz="2000" dirty="0"/>
                  <a:t>  </a:t>
                </a:r>
                <a:r>
                  <a:rPr lang="en-US" sz="2000" dirty="0" smtClean="0">
                    <a:latin typeface="Times New Roman" pitchFamily="18" charset="0"/>
                    <a:cs typeface="Times New Roman" pitchFamily="18" charset="0"/>
                  </a:rPr>
                  <a:t>ft</a:t>
                </a:r>
                <a:r>
                  <a:rPr lang="en-US" sz="2000" dirty="0" smtClean="0"/>
                  <a:t>				</a:t>
                </a:r>
                <a:r>
                  <a:rPr lang="en-US" sz="2000" dirty="0" smtClean="0">
                    <a:latin typeface="Times New Roman" pitchFamily="18" charset="0"/>
                    <a:cs typeface="Times New Roman" pitchFamily="18" charset="0"/>
                  </a:rPr>
                  <a:t>(76)</a:t>
                </a:r>
                <a:endParaRPr lang="en-US" sz="2000" dirty="0">
                  <a:latin typeface="Times New Roman" pitchFamily="18" charset="0"/>
                  <a:cs typeface="Times New Roman" pitchFamily="18" charset="0"/>
                </a:endParaRPr>
              </a:p>
              <a:p>
                <a:pPr marL="0" lvl="2" indent="-457200" algn="just">
                  <a:buFont typeface="Arial" pitchFamily="34" charset="0"/>
                  <a:buChar char="•"/>
                </a:pPr>
                <a:endParaRPr lang="en-US" sz="2000" dirty="0" smtClean="0"/>
              </a:p>
            </p:txBody>
          </p:sp>
        </mc:Choice>
        <mc:Fallback>
          <p:sp>
            <p:nvSpPr>
              <p:cNvPr id="4" name="TextBox 3"/>
              <p:cNvSpPr txBox="1">
                <a:spLocks noRot="1" noChangeAspect="1" noMove="1" noResize="1" noEditPoints="1" noAdjustHandles="1" noChangeArrowheads="1" noChangeShapeType="1" noTextEdit="1"/>
              </p:cNvSpPr>
              <p:nvPr/>
            </p:nvSpPr>
            <p:spPr>
              <a:xfrm>
                <a:off x="533400" y="1767966"/>
                <a:ext cx="8382000" cy="4937634"/>
              </a:xfrm>
              <a:prstGeom prst="rect">
                <a:avLst/>
              </a:prstGeom>
              <a:blipFill rotWithShape="1">
                <a:blip r:embed="rId3"/>
                <a:stretch>
                  <a:fillRect l="-1018" t="-988" r="-1091"/>
                </a:stretch>
              </a:blipFill>
            </p:spPr>
            <p:txBody>
              <a:bodyPr/>
              <a:lstStyle/>
              <a:p>
                <a:r>
                  <a:rPr lang="en-US">
                    <a:noFill/>
                  </a:rPr>
                  <a:t> </a:t>
                </a:r>
              </a:p>
            </p:txBody>
          </p:sp>
        </mc:Fallback>
      </mc:AlternateContent>
      <p:sp>
        <p:nvSpPr>
          <p:cNvPr id="2" name="Slide Number Placeholder 1"/>
          <p:cNvSpPr>
            <a:spLocks noGrp="1"/>
          </p:cNvSpPr>
          <p:nvPr>
            <p:ph type="sldNum" sz="quarter" idx="12"/>
          </p:nvPr>
        </p:nvSpPr>
        <p:spPr/>
        <p:txBody>
          <a:bodyPr/>
          <a:lstStyle/>
          <a:p>
            <a:fld id="{B6F15528-21DE-4FAA-801E-634DDDAF4B2B}" type="slidenum">
              <a:rPr lang="en-US" smtClean="0"/>
              <a:pPr/>
              <a:t>76</a:t>
            </a:fld>
            <a:endParaRPr lang="en-US"/>
          </a:p>
        </p:txBody>
      </p:sp>
      <p:sp>
        <p:nvSpPr>
          <p:cNvPr id="5" name="TextBox 4"/>
          <p:cNvSpPr txBox="1"/>
          <p:nvPr/>
        </p:nvSpPr>
        <p:spPr>
          <a:xfrm>
            <a:off x="16932" y="355937"/>
            <a:ext cx="9144000" cy="1077218"/>
          </a:xfrm>
          <a:prstGeom prst="rect">
            <a:avLst/>
          </a:prstGeom>
          <a:noFill/>
        </p:spPr>
        <p:txBody>
          <a:bodyPr wrap="square" rtlCol="0">
            <a:spAutoFit/>
          </a:bodyPr>
          <a:lstStyle/>
          <a:p>
            <a:pPr marL="0" lvl="1" algn="ctr"/>
            <a:r>
              <a:rPr lang="en-US" sz="3200" dirty="0" smtClean="0">
                <a:latin typeface="Times New Roman" pitchFamily="18" charset="0"/>
                <a:cs typeface="Times New Roman" pitchFamily="18" charset="0"/>
              </a:rPr>
              <a:t>Series </a:t>
            </a:r>
            <a:r>
              <a:rPr lang="en-US" sz="3200" dirty="0" smtClean="0">
                <a:latin typeface="Times New Roman" pitchFamily="18" charset="0"/>
                <a:cs typeface="Times New Roman" pitchFamily="18" charset="0"/>
              </a:rPr>
              <a:t>Impedance </a:t>
            </a:r>
            <a:r>
              <a:rPr lang="en-US" sz="3200" dirty="0" smtClean="0">
                <a:latin typeface="Times New Roman" pitchFamily="18" charset="0"/>
                <a:cs typeface="Times New Roman" pitchFamily="18" charset="0"/>
              </a:rPr>
              <a:t>of Underground </a:t>
            </a:r>
            <a:r>
              <a:rPr lang="en-US" sz="3200" dirty="0" smtClean="0">
                <a:latin typeface="Times New Roman" pitchFamily="18" charset="0"/>
                <a:cs typeface="Times New Roman" pitchFamily="18" charset="0"/>
              </a:rPr>
              <a:t>Lines</a:t>
            </a:r>
          </a:p>
          <a:p>
            <a:pPr marL="0" lvl="1" algn="ctr"/>
            <a:r>
              <a:rPr lang="en-US" sz="3200" dirty="0" smtClean="0">
                <a:solidFill>
                  <a:prstClr val="black"/>
                </a:solidFill>
                <a:latin typeface="Times New Roman" pitchFamily="18" charset="0"/>
                <a:cs typeface="Times New Roman" pitchFamily="18" charset="0"/>
              </a:rPr>
              <a:t>Tape </a:t>
            </a:r>
            <a:r>
              <a:rPr lang="en-US" sz="3200" dirty="0">
                <a:solidFill>
                  <a:prstClr val="black"/>
                </a:solidFill>
                <a:latin typeface="Times New Roman" pitchFamily="18" charset="0"/>
                <a:cs typeface="Times New Roman" pitchFamily="18" charset="0"/>
              </a:rPr>
              <a:t>Shielded Cables</a:t>
            </a:r>
          </a:p>
        </p:txBody>
      </p:sp>
    </p:spTree>
    <p:extLst>
      <p:ext uri="{BB962C8B-B14F-4D97-AF65-F5344CB8AC3E}">
        <p14:creationId xmlns:p14="http://schemas.microsoft.com/office/powerpoint/2010/main" val="2610082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8" end="8"/>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TextBox 3"/>
              <p:cNvSpPr txBox="1"/>
              <p:nvPr/>
            </p:nvSpPr>
            <p:spPr>
              <a:xfrm>
                <a:off x="457200" y="1652349"/>
                <a:ext cx="8382000" cy="4062651"/>
              </a:xfrm>
              <a:prstGeom prst="rect">
                <a:avLst/>
              </a:prstGeom>
              <a:noFill/>
            </p:spPr>
            <p:txBody>
              <a:bodyPr wrap="square" rtlCol="0">
                <a:spAutoFit/>
              </a:bodyPr>
              <a:lstStyle/>
              <a:p>
                <a:pPr marL="342900" lvl="3" indent="-342900">
                  <a:buFont typeface="Wingdings" pitchFamily="2" charset="2"/>
                  <a:buChar char="Ø"/>
                </a:pPr>
                <a:r>
                  <a:rPr lang="en-US" sz="2400" dirty="0" smtClean="0">
                    <a:latin typeface="Times New Roman" pitchFamily="18" charset="0"/>
                    <a:cs typeface="Times New Roman" pitchFamily="18" charset="0"/>
                  </a:rPr>
                  <a:t>The </a:t>
                </a:r>
                <a:r>
                  <a:rPr lang="en-US" sz="2400" dirty="0" smtClean="0">
                    <a:latin typeface="Times New Roman" pitchFamily="18" charset="0"/>
                    <a:cs typeface="Times New Roman" pitchFamily="18" charset="0"/>
                  </a:rPr>
                  <a:t>various spacings between a tape shield and the conductors and other tape shields are as follows:</a:t>
                </a:r>
              </a:p>
              <a:p>
                <a:pPr marL="0" lvl="3" algn="just"/>
                <a:endParaRPr lang="en-US" sz="2400" dirty="0" smtClean="0"/>
              </a:p>
              <a:p>
                <a:pPr marL="800100" lvl="4" indent="-342900" algn="just">
                  <a:buFont typeface="Wingdings" pitchFamily="2" charset="2"/>
                  <a:buChar char="Ø"/>
                </a:pPr>
                <a:r>
                  <a:rPr lang="en-US" sz="2400" dirty="0" smtClean="0">
                    <a:latin typeface="Times New Roman" pitchFamily="18" charset="0"/>
                    <a:cs typeface="Times New Roman" pitchFamily="18" charset="0"/>
                  </a:rPr>
                  <a:t>Tape shield to its own phase:</a:t>
                </a:r>
              </a:p>
              <a:p>
                <a:pPr marL="457200" lvl="4" algn="just"/>
                <a:r>
                  <a:rPr lang="en-US" sz="2400" dirty="0" smtClean="0"/>
                  <a:t>	</a:t>
                </a:r>
                <a14:m>
                  <m:oMath xmlns:m="http://schemas.openxmlformats.org/officeDocument/2006/math">
                    <m:sSub>
                      <m:sSubPr>
                        <m:ctrlPr>
                          <a:rPr lang="en-US" sz="2000" i="1">
                            <a:latin typeface="Cambria Math"/>
                          </a:rPr>
                        </m:ctrlPr>
                      </m:sSubPr>
                      <m:e>
                        <m:r>
                          <a:rPr lang="en-US" sz="2000" i="1">
                            <a:latin typeface="Cambria Math"/>
                          </a:rPr>
                          <m:t>𝐷</m:t>
                        </m:r>
                      </m:e>
                      <m:sub>
                        <m:r>
                          <a:rPr lang="en-US" sz="2000" i="1">
                            <a:latin typeface="Cambria Math"/>
                          </a:rPr>
                          <m:t>𝑖𝑗</m:t>
                        </m:r>
                      </m:sub>
                    </m:sSub>
                    <m:r>
                      <a:rPr lang="en-US" sz="2000" i="1">
                        <a:latin typeface="Cambria Math"/>
                      </a:rPr>
                      <m:t>=</m:t>
                    </m:r>
                    <m:sSub>
                      <m:sSubPr>
                        <m:ctrlPr>
                          <a:rPr lang="en-US" sz="2000" i="1">
                            <a:latin typeface="Cambria Math"/>
                          </a:rPr>
                        </m:ctrlPr>
                      </m:sSubPr>
                      <m:e>
                        <m:r>
                          <a:rPr lang="en-US" sz="2000" i="1">
                            <a:latin typeface="Cambria Math"/>
                          </a:rPr>
                          <m:t>𝐺𝑀𝑅</m:t>
                        </m:r>
                      </m:e>
                      <m:sub>
                        <m:r>
                          <a:rPr lang="en-US" sz="2000" i="1">
                            <a:latin typeface="Cambria Math"/>
                          </a:rPr>
                          <m:t>𝑠h𝑖𝑒𝑙𝑑</m:t>
                        </m:r>
                      </m:sub>
                    </m:sSub>
                    <m:r>
                      <a:rPr lang="en-US" sz="2000" i="1">
                        <a:latin typeface="Cambria Math"/>
                      </a:rPr>
                      <m:t>=</m:t>
                    </m:r>
                  </m:oMath>
                </a14:m>
                <a:r>
                  <a:rPr lang="en-US" sz="2000" dirty="0">
                    <a:latin typeface="Times New Roman" pitchFamily="18" charset="0"/>
                    <a:cs typeface="Times New Roman" pitchFamily="18" charset="0"/>
                  </a:rPr>
                  <a:t> radius to midpoint of the shield (</a:t>
                </a:r>
                <a:r>
                  <a:rPr lang="en-US" sz="2000" dirty="0" err="1" smtClean="0">
                    <a:latin typeface="Times New Roman" pitchFamily="18" charset="0"/>
                    <a:cs typeface="Times New Roman" pitchFamily="18" charset="0"/>
                  </a:rPr>
                  <a:t>ft</a:t>
                </a:r>
                <a:r>
                  <a:rPr lang="en-US" sz="2000" dirty="0" smtClean="0">
                    <a:latin typeface="Times New Roman" pitchFamily="18" charset="0"/>
                    <a:cs typeface="Times New Roman" pitchFamily="18" charset="0"/>
                  </a:rPr>
                  <a:t>)</a:t>
                </a:r>
              </a:p>
              <a:p>
                <a:pPr marL="800100" lvl="4" indent="-342900" algn="just">
                  <a:buFont typeface="Wingdings" pitchFamily="2" charset="2"/>
                  <a:buChar char="Ø"/>
                </a:pPr>
                <a:endParaRPr lang="en-US" sz="2400" b="1" dirty="0" smtClean="0"/>
              </a:p>
              <a:p>
                <a:pPr marL="800100" lvl="4" indent="-342900" algn="just">
                  <a:buFont typeface="Wingdings" pitchFamily="2" charset="2"/>
                  <a:buChar char="Ø"/>
                </a:pPr>
                <a:r>
                  <a:rPr lang="en-US" sz="2400" dirty="0" smtClean="0">
                    <a:latin typeface="Times New Roman" pitchFamily="18" charset="0"/>
                    <a:cs typeface="Times New Roman" pitchFamily="18" charset="0"/>
                  </a:rPr>
                  <a:t>Tape shield to an adjacent tape shield:</a:t>
                </a:r>
              </a:p>
              <a:p>
                <a:pPr marL="457200" lvl="4" algn="just"/>
                <a:r>
                  <a:rPr lang="en-US" sz="2400" dirty="0" smtClean="0"/>
                  <a:t>	</a:t>
                </a:r>
                <a14:m>
                  <m:oMath xmlns:m="http://schemas.openxmlformats.org/officeDocument/2006/math">
                    <m:sSub>
                      <m:sSubPr>
                        <m:ctrlPr>
                          <a:rPr lang="en-US" sz="2000" i="1">
                            <a:latin typeface="Cambria Math"/>
                          </a:rPr>
                        </m:ctrlPr>
                      </m:sSubPr>
                      <m:e>
                        <m:r>
                          <a:rPr lang="en-US" sz="2000" i="1">
                            <a:latin typeface="Cambria Math"/>
                          </a:rPr>
                          <m:t>𝐷</m:t>
                        </m:r>
                      </m:e>
                      <m:sub>
                        <m:r>
                          <a:rPr lang="en-US" sz="2000" i="1">
                            <a:latin typeface="Cambria Math"/>
                          </a:rPr>
                          <m:t>𝑖𝑗</m:t>
                        </m:r>
                      </m:sub>
                    </m:sSub>
                    <m:r>
                      <a:rPr lang="en-US" sz="2000" i="1">
                        <a:latin typeface="Cambria Math"/>
                      </a:rPr>
                      <m:t>=</m:t>
                    </m:r>
                  </m:oMath>
                </a14:m>
                <a:r>
                  <a:rPr lang="en-US" sz="2000" dirty="0">
                    <a:latin typeface="Times New Roman" pitchFamily="18" charset="0"/>
                    <a:cs typeface="Times New Roman" pitchFamily="18" charset="0"/>
                  </a:rPr>
                  <a:t> center-to-center distance of the phase conductors (</a:t>
                </a:r>
                <a:r>
                  <a:rPr lang="en-US" sz="2000" dirty="0" err="1" smtClean="0">
                    <a:latin typeface="Times New Roman" pitchFamily="18" charset="0"/>
                    <a:cs typeface="Times New Roman" pitchFamily="18" charset="0"/>
                  </a:rPr>
                  <a:t>ft</a:t>
                </a:r>
                <a:r>
                  <a:rPr lang="en-US" sz="2000" dirty="0" smtClean="0">
                    <a:latin typeface="Times New Roman" pitchFamily="18" charset="0"/>
                    <a:cs typeface="Times New Roman" pitchFamily="18" charset="0"/>
                  </a:rPr>
                  <a:t>)</a:t>
                </a:r>
                <a:endParaRPr lang="en-US" sz="2000" b="1" dirty="0" smtClean="0">
                  <a:latin typeface="Times New Roman" pitchFamily="18" charset="0"/>
                  <a:cs typeface="Times New Roman" pitchFamily="18" charset="0"/>
                </a:endParaRPr>
              </a:p>
              <a:p>
                <a:pPr marL="800100" lvl="4" indent="-342900" algn="just">
                  <a:buFont typeface="Wingdings" pitchFamily="2" charset="2"/>
                  <a:buChar char="Ø"/>
                </a:pPr>
                <a:endParaRPr lang="en-US" sz="2400" b="1" dirty="0" smtClean="0"/>
              </a:p>
              <a:p>
                <a:pPr marL="800100" lvl="4" indent="-342900" algn="just">
                  <a:buFont typeface="Wingdings" pitchFamily="2" charset="2"/>
                  <a:buChar char="Ø"/>
                </a:pPr>
                <a:r>
                  <a:rPr lang="en-US" sz="2400" dirty="0" smtClean="0">
                    <a:latin typeface="Times New Roman" pitchFamily="18" charset="0"/>
                    <a:cs typeface="Times New Roman" pitchFamily="18" charset="0"/>
                  </a:rPr>
                  <a:t>Tape shield to an adjacent phase or neutral conductor:</a:t>
                </a:r>
              </a:p>
              <a:p>
                <a:pPr marL="0" lvl="3" algn="just">
                  <a:buFont typeface="Arial" pitchFamily="34" charset="0"/>
                  <a:buChar char="•"/>
                </a:pPr>
                <a:endParaRPr lang="en-US" dirty="0"/>
              </a:p>
            </p:txBody>
          </p:sp>
        </mc:Choice>
        <mc:Fallback>
          <p:sp>
            <p:nvSpPr>
              <p:cNvPr id="4" name="TextBox 3"/>
              <p:cNvSpPr txBox="1">
                <a:spLocks noRot="1" noChangeAspect="1" noMove="1" noResize="1" noEditPoints="1" noAdjustHandles="1" noChangeArrowheads="1" noChangeShapeType="1" noTextEdit="1"/>
              </p:cNvSpPr>
              <p:nvPr/>
            </p:nvSpPr>
            <p:spPr>
              <a:xfrm>
                <a:off x="457200" y="1652349"/>
                <a:ext cx="8382000" cy="4062651"/>
              </a:xfrm>
              <a:prstGeom prst="rect">
                <a:avLst/>
              </a:prstGeom>
              <a:blipFill rotWithShape="1">
                <a:blip r:embed="rId3"/>
                <a:stretch>
                  <a:fillRect l="-945" t="-119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 name="Rectangle 1"/>
              <p:cNvSpPr/>
              <p:nvPr/>
            </p:nvSpPr>
            <p:spPr>
              <a:xfrm>
                <a:off x="1371600" y="5410200"/>
                <a:ext cx="7124700" cy="1101905"/>
              </a:xfrm>
              <a:prstGeom prst="rect">
                <a:avLst/>
              </a:prstGeom>
            </p:spPr>
            <p:txBody>
              <a:bodyPr wrap="square">
                <a:spAutoFit/>
              </a:bodyPr>
              <a:lstStyle/>
              <a:p>
                <a14:m>
                  <m:oMath xmlns:m="http://schemas.openxmlformats.org/officeDocument/2006/math">
                    <m:sSub>
                      <m:sSubPr>
                        <m:ctrlPr>
                          <a:rPr lang="en-US" sz="2000" i="1">
                            <a:latin typeface="Cambria Math"/>
                          </a:rPr>
                        </m:ctrlPr>
                      </m:sSubPr>
                      <m:e>
                        <m:r>
                          <a:rPr lang="en-US" sz="2000" i="1">
                            <a:latin typeface="Cambria Math"/>
                          </a:rPr>
                          <m:t>𝐷</m:t>
                        </m:r>
                      </m:e>
                      <m:sub>
                        <m:r>
                          <a:rPr lang="en-US" sz="2000" i="1">
                            <a:latin typeface="Cambria Math"/>
                          </a:rPr>
                          <m:t>𝑖𝑗</m:t>
                        </m:r>
                      </m:sub>
                    </m:sSub>
                    <m:r>
                      <a:rPr lang="en-US" sz="2000" i="1">
                        <a:latin typeface="Cambria Math"/>
                      </a:rPr>
                      <m:t>=</m:t>
                    </m:r>
                    <m:sSub>
                      <m:sSubPr>
                        <m:ctrlPr>
                          <a:rPr lang="en-US" sz="2000" i="1">
                            <a:latin typeface="Cambria Math"/>
                          </a:rPr>
                        </m:ctrlPr>
                      </m:sSubPr>
                      <m:e>
                        <m:r>
                          <a:rPr lang="en-US" sz="2000" i="1">
                            <a:latin typeface="Cambria Math"/>
                          </a:rPr>
                          <m:t>𝐷</m:t>
                        </m:r>
                      </m:e>
                      <m:sub>
                        <m:r>
                          <a:rPr lang="en-US" sz="2000" i="1">
                            <a:latin typeface="Cambria Math"/>
                          </a:rPr>
                          <m:t>𝑛𝑚</m:t>
                        </m:r>
                      </m:sub>
                    </m:sSub>
                  </m:oMath>
                </a14:m>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ft</a:t>
                </a:r>
                <a:endParaRPr lang="en-US" sz="2000" dirty="0">
                  <a:latin typeface="Times New Roman" pitchFamily="18" charset="0"/>
                  <a:cs typeface="Times New Roman" pitchFamily="18" charset="0"/>
                </a:endParaRPr>
              </a:p>
              <a:p>
                <a:r>
                  <a:rPr lang="en-US" sz="2400" dirty="0" smtClean="0">
                    <a:latin typeface="Times New Roman" pitchFamily="18" charset="0"/>
                    <a:cs typeface="Times New Roman" pitchFamily="18" charset="0"/>
                  </a:rPr>
                  <a:t>	where </a:t>
                </a:r>
                <a14:m>
                  <m:oMath xmlns:m="http://schemas.openxmlformats.org/officeDocument/2006/math">
                    <m:sSub>
                      <m:sSubPr>
                        <m:ctrlPr>
                          <a:rPr lang="en-US" sz="2000" i="1">
                            <a:latin typeface="Cambria Math"/>
                          </a:rPr>
                        </m:ctrlPr>
                      </m:sSubPr>
                      <m:e>
                        <m:r>
                          <a:rPr lang="en-US" sz="2000" i="1">
                            <a:latin typeface="Cambria Math"/>
                          </a:rPr>
                          <m:t>𝐷</m:t>
                        </m:r>
                      </m:e>
                      <m:sub>
                        <m:r>
                          <a:rPr lang="en-US" sz="2000" i="1">
                            <a:latin typeface="Cambria Math"/>
                          </a:rPr>
                          <m:t>𝑛𝑚</m:t>
                        </m:r>
                      </m:sub>
                    </m:sSub>
                    <m:r>
                      <a:rPr lang="en-US" sz="2000" i="1">
                        <a:latin typeface="Cambria Math"/>
                      </a:rPr>
                      <m:t>=</m:t>
                    </m:r>
                  </m:oMath>
                </a14:m>
                <a:r>
                  <a:rPr lang="en-US" sz="2000" dirty="0">
                    <a:latin typeface="Times New Roman" pitchFamily="18" charset="0"/>
                    <a:cs typeface="Times New Roman" pitchFamily="18" charset="0"/>
                  </a:rPr>
                  <a:t> center-to-center distance between phase conductors</a:t>
                </a:r>
              </a:p>
            </p:txBody>
          </p:sp>
        </mc:Choice>
        <mc:Fallback>
          <p:sp>
            <p:nvSpPr>
              <p:cNvPr id="2" name="Rectangle 1"/>
              <p:cNvSpPr>
                <a:spLocks noRot="1" noChangeAspect="1" noMove="1" noResize="1" noEditPoints="1" noAdjustHandles="1" noChangeArrowheads="1" noChangeShapeType="1" noTextEdit="1"/>
              </p:cNvSpPr>
              <p:nvPr/>
            </p:nvSpPr>
            <p:spPr>
              <a:xfrm>
                <a:off x="1371600" y="5410200"/>
                <a:ext cx="7124700" cy="1101905"/>
              </a:xfrm>
              <a:prstGeom prst="rect">
                <a:avLst/>
              </a:prstGeom>
              <a:blipFill rotWithShape="1">
                <a:blip r:embed="rId4"/>
                <a:stretch>
                  <a:fillRect l="-855" t="-2778" b="-8889"/>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B6F15528-21DE-4FAA-801E-634DDDAF4B2B}" type="slidenum">
              <a:rPr lang="en-US" smtClean="0"/>
              <a:pPr/>
              <a:t>77</a:t>
            </a:fld>
            <a:endParaRPr lang="en-US"/>
          </a:p>
        </p:txBody>
      </p:sp>
      <p:sp>
        <p:nvSpPr>
          <p:cNvPr id="6" name="TextBox 5"/>
          <p:cNvSpPr txBox="1"/>
          <p:nvPr/>
        </p:nvSpPr>
        <p:spPr>
          <a:xfrm>
            <a:off x="16932" y="355937"/>
            <a:ext cx="9144000" cy="1077218"/>
          </a:xfrm>
          <a:prstGeom prst="rect">
            <a:avLst/>
          </a:prstGeom>
          <a:noFill/>
        </p:spPr>
        <p:txBody>
          <a:bodyPr wrap="square" rtlCol="0">
            <a:spAutoFit/>
          </a:bodyPr>
          <a:lstStyle/>
          <a:p>
            <a:pPr marL="0" lvl="1" algn="ctr"/>
            <a:r>
              <a:rPr lang="en-US" sz="3200" dirty="0" smtClean="0">
                <a:latin typeface="Times New Roman" pitchFamily="18" charset="0"/>
                <a:cs typeface="Times New Roman" pitchFamily="18" charset="0"/>
              </a:rPr>
              <a:t>Series </a:t>
            </a:r>
            <a:r>
              <a:rPr lang="en-US" sz="3200" dirty="0" smtClean="0">
                <a:latin typeface="Times New Roman" pitchFamily="18" charset="0"/>
                <a:cs typeface="Times New Roman" pitchFamily="18" charset="0"/>
              </a:rPr>
              <a:t>Impedance </a:t>
            </a:r>
            <a:r>
              <a:rPr lang="en-US" sz="3200" dirty="0" smtClean="0">
                <a:latin typeface="Times New Roman" pitchFamily="18" charset="0"/>
                <a:cs typeface="Times New Roman" pitchFamily="18" charset="0"/>
              </a:rPr>
              <a:t>of Underground </a:t>
            </a:r>
            <a:r>
              <a:rPr lang="en-US" sz="3200" dirty="0" smtClean="0">
                <a:latin typeface="Times New Roman" pitchFamily="18" charset="0"/>
                <a:cs typeface="Times New Roman" pitchFamily="18" charset="0"/>
              </a:rPr>
              <a:t>Lines</a:t>
            </a:r>
          </a:p>
          <a:p>
            <a:pPr marL="0" lvl="1" algn="ctr"/>
            <a:r>
              <a:rPr lang="en-US" sz="3200" dirty="0" smtClean="0">
                <a:solidFill>
                  <a:prstClr val="black"/>
                </a:solidFill>
                <a:latin typeface="Times New Roman" pitchFamily="18" charset="0"/>
                <a:cs typeface="Times New Roman" pitchFamily="18" charset="0"/>
              </a:rPr>
              <a:t>Tape </a:t>
            </a:r>
            <a:r>
              <a:rPr lang="en-US" sz="3200" dirty="0">
                <a:solidFill>
                  <a:prstClr val="black"/>
                </a:solidFill>
                <a:latin typeface="Times New Roman" pitchFamily="18" charset="0"/>
                <a:cs typeface="Times New Roman" pitchFamily="18" charset="0"/>
              </a:rPr>
              <a:t>Shielded Cables</a:t>
            </a:r>
          </a:p>
        </p:txBody>
      </p:sp>
    </p:spTree>
    <p:extLst>
      <p:ext uri="{BB962C8B-B14F-4D97-AF65-F5344CB8AC3E}">
        <p14:creationId xmlns:p14="http://schemas.microsoft.com/office/powerpoint/2010/main" val="760213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8" end="8"/>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2: Underground </a:t>
            </a:r>
            <a:r>
              <a:rPr lang="en-US" dirty="0"/>
              <a:t>Lines </a:t>
            </a:r>
          </a:p>
        </p:txBody>
      </p:sp>
      <p:sp>
        <p:nvSpPr>
          <p:cNvPr id="3" name="Content Placeholder 2"/>
          <p:cNvSpPr>
            <a:spLocks noGrp="1"/>
          </p:cNvSpPr>
          <p:nvPr>
            <p:ph idx="1"/>
          </p:nvPr>
        </p:nvSpPr>
        <p:spPr>
          <a:xfrm>
            <a:off x="457200" y="1341437"/>
            <a:ext cx="8229600" cy="4983163"/>
          </a:xfrm>
        </p:spPr>
        <p:txBody>
          <a:bodyPr>
            <a:normAutofit fontScale="25000" lnSpcReduction="20000"/>
          </a:bodyPr>
          <a:lstStyle/>
          <a:p>
            <a:pPr marL="0" indent="0">
              <a:buNone/>
            </a:pPr>
            <a:r>
              <a:rPr lang="en-US" sz="11200" dirty="0"/>
              <a:t>Underground lines</a:t>
            </a:r>
          </a:p>
          <a:p>
            <a:endParaRPr lang="en-US" sz="7400" dirty="0"/>
          </a:p>
          <a:p>
            <a:pPr marL="571500" lvl="2" indent="-283464"/>
            <a:r>
              <a:rPr lang="en-US" sz="7400" dirty="0"/>
              <a:t> 	</a:t>
            </a:r>
            <a:r>
              <a:rPr lang="en-US" sz="9600" dirty="0"/>
              <a:t>Series impedance of Underground Lines</a:t>
            </a:r>
          </a:p>
          <a:p>
            <a:pPr marL="1200150" lvl="1"/>
            <a:r>
              <a:rPr lang="en-US" sz="7800" dirty="0" smtClean="0"/>
              <a:t> Concentric </a:t>
            </a:r>
            <a:r>
              <a:rPr lang="en-US" sz="7800" dirty="0"/>
              <a:t>Neutral Cable</a:t>
            </a:r>
          </a:p>
          <a:p>
            <a:pPr lvl="2"/>
            <a:r>
              <a:rPr lang="en-US" sz="7400" dirty="0" smtClean="0"/>
              <a:t>  </a:t>
            </a:r>
            <a:r>
              <a:rPr lang="en-US" sz="8000" dirty="0"/>
              <a:t>Tape Shielded Cables</a:t>
            </a:r>
          </a:p>
          <a:p>
            <a:endParaRPr lang="en-US" sz="7400" dirty="0"/>
          </a:p>
          <a:p>
            <a:pPr lvl="1"/>
            <a:r>
              <a:rPr lang="en-US" sz="7400" dirty="0"/>
              <a:t> 	</a:t>
            </a:r>
            <a:r>
              <a:rPr lang="en-US" sz="9600" dirty="0"/>
              <a:t>Shunt Admittance of Underground Lines</a:t>
            </a:r>
          </a:p>
          <a:p>
            <a:pPr marL="1200150" lvl="1"/>
            <a:r>
              <a:rPr lang="en-US" sz="7800" dirty="0" smtClean="0"/>
              <a:t> </a:t>
            </a:r>
            <a:r>
              <a:rPr lang="en-US" sz="7800" b="1" u="sng" dirty="0" smtClean="0"/>
              <a:t>Concentric </a:t>
            </a:r>
            <a:r>
              <a:rPr lang="en-US" sz="7800" b="1" u="sng" dirty="0"/>
              <a:t>Neutral Cable</a:t>
            </a:r>
          </a:p>
          <a:p>
            <a:pPr lvl="2"/>
            <a:r>
              <a:rPr lang="en-US" sz="7400" dirty="0"/>
              <a:t>  </a:t>
            </a:r>
            <a:r>
              <a:rPr lang="en-US" sz="8000" dirty="0"/>
              <a:t>Tape Shielded Cables</a:t>
            </a:r>
          </a:p>
          <a:p>
            <a:pPr marL="0" indent="0">
              <a:buNone/>
            </a:pPr>
            <a:r>
              <a:rPr lang="en-US" sz="7400" dirty="0"/>
              <a:t>	</a:t>
            </a:r>
          </a:p>
          <a:p>
            <a:pPr lvl="1"/>
            <a:r>
              <a:rPr lang="en-US" sz="7400" dirty="0"/>
              <a:t> 	</a:t>
            </a:r>
            <a:r>
              <a:rPr lang="en-US" sz="9600" dirty="0"/>
              <a:t>Sequence Admittance</a:t>
            </a:r>
          </a:p>
          <a:p>
            <a:pPr lvl="1"/>
            <a:endParaRPr lang="en-US" sz="7400" dirty="0"/>
          </a:p>
          <a:p>
            <a:pPr lvl="1"/>
            <a:r>
              <a:rPr lang="en-US" sz="7400" dirty="0"/>
              <a:t> 	</a:t>
            </a:r>
            <a:r>
              <a:rPr lang="en-US" sz="9600" dirty="0"/>
              <a:t>Parallel Underground Distribution Lines</a:t>
            </a:r>
          </a:p>
          <a:p>
            <a:pPr lvl="2"/>
            <a:r>
              <a:rPr lang="en-US" sz="7400" dirty="0"/>
              <a:t> </a:t>
            </a:r>
            <a:r>
              <a:rPr lang="en-US" sz="7400" dirty="0" smtClean="0"/>
              <a:t> </a:t>
            </a:r>
            <a:r>
              <a:rPr lang="en-US" sz="8000" dirty="0"/>
              <a:t>Series impedance</a:t>
            </a:r>
          </a:p>
          <a:p>
            <a:pPr lvl="2"/>
            <a:r>
              <a:rPr lang="en-US" sz="8000" dirty="0"/>
              <a:t>  Shunt Admittance</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78</a:t>
            </a:fld>
            <a:endParaRPr lang="en-US"/>
          </a:p>
        </p:txBody>
      </p:sp>
    </p:spTree>
    <p:extLst>
      <p:ext uri="{BB962C8B-B14F-4D97-AF65-F5344CB8AC3E}">
        <p14:creationId xmlns:p14="http://schemas.microsoft.com/office/powerpoint/2010/main" val="2960879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12" end="12"/>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3" end="13"/>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609600"/>
            <a:ext cx="8305800" cy="1754326"/>
          </a:xfrm>
          <a:prstGeom prst="rect">
            <a:avLst/>
          </a:prstGeom>
          <a:noFill/>
        </p:spPr>
        <p:txBody>
          <a:bodyPr wrap="square" rtlCol="0">
            <a:spAutoFit/>
          </a:bodyPr>
          <a:lstStyle/>
          <a:p>
            <a:r>
              <a:rPr lang="en-US" dirty="0" smtClean="0"/>
              <a:t>	</a:t>
            </a:r>
          </a:p>
          <a:p>
            <a:r>
              <a:rPr lang="en-US" dirty="0"/>
              <a:t>	</a:t>
            </a:r>
            <a:endParaRPr lang="en-US" dirty="0" smtClean="0"/>
          </a:p>
          <a:p>
            <a:r>
              <a:rPr lang="en-US" dirty="0" smtClean="0"/>
              <a:t>	</a:t>
            </a:r>
            <a:r>
              <a:rPr lang="en-US" dirty="0"/>
              <a:t>	</a:t>
            </a:r>
            <a:endParaRPr lang="en-US" dirty="0" smtClean="0"/>
          </a:p>
          <a:p>
            <a:r>
              <a:rPr lang="en-US" dirty="0" smtClean="0"/>
              <a:t>	</a:t>
            </a:r>
          </a:p>
          <a:p>
            <a:endParaRPr lang="en-US" dirty="0"/>
          </a:p>
          <a:p>
            <a:endParaRPr lang="en-US" dirty="0"/>
          </a:p>
        </p:txBody>
      </p:sp>
      <p:sp>
        <p:nvSpPr>
          <p:cNvPr id="4" name="TextBox 3"/>
          <p:cNvSpPr txBox="1"/>
          <p:nvPr/>
        </p:nvSpPr>
        <p:spPr>
          <a:xfrm>
            <a:off x="685800" y="1706940"/>
            <a:ext cx="7848600" cy="1569660"/>
          </a:xfrm>
          <a:prstGeom prst="rect">
            <a:avLst/>
          </a:prstGeom>
          <a:noFill/>
        </p:spPr>
        <p:txBody>
          <a:bodyPr wrap="square" rtlCol="0">
            <a:spAutoFit/>
          </a:bodyPr>
          <a:lstStyle/>
          <a:p>
            <a:pPr marL="342900" lvl="3" indent="-342900">
              <a:buFont typeface="Wingdings" pitchFamily="2" charset="2"/>
              <a:buChar char="Ø"/>
            </a:pPr>
            <a:r>
              <a:rPr lang="en-US" sz="2400" dirty="0" smtClean="0">
                <a:latin typeface="Times New Roman" pitchFamily="18" charset="0"/>
                <a:cs typeface="Times New Roman" pitchFamily="18" charset="0"/>
              </a:rPr>
              <a:t>Figure </a:t>
            </a:r>
            <a:r>
              <a:rPr lang="en-US" sz="2400" dirty="0" smtClean="0">
                <a:latin typeface="Times New Roman" pitchFamily="18" charset="0"/>
                <a:cs typeface="Times New Roman" pitchFamily="18" charset="0"/>
              </a:rPr>
              <a:t>shows a basic concentric neutral cable with center conductor being the phase conductor and the concentric neutral strands equally displaced around a circle  of radius of </a:t>
            </a:r>
            <a:r>
              <a:rPr lang="en-US" sz="2400" dirty="0" err="1" smtClean="0">
                <a:latin typeface="Times New Roman" pitchFamily="18" charset="0"/>
                <a:cs typeface="Times New Roman" pitchFamily="18" charset="0"/>
              </a:rPr>
              <a:t>R</a:t>
            </a:r>
            <a:r>
              <a:rPr lang="en-US" sz="2400" baseline="-25000" dirty="0" err="1" smtClean="0">
                <a:latin typeface="Times New Roman" pitchFamily="18" charset="0"/>
                <a:cs typeface="Times New Roman" pitchFamily="18" charset="0"/>
              </a:rPr>
              <a:t>b</a:t>
            </a:r>
            <a:endParaRPr lang="en-US" sz="2400" dirty="0">
              <a:latin typeface="Times New Roman" pitchFamily="18" charset="0"/>
              <a:cs typeface="Times New Roman" pitchFamily="18" charset="0"/>
            </a:endParaRP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19400" y="3033184"/>
            <a:ext cx="3276600" cy="3367616"/>
          </a:xfrm>
          <a:prstGeom prst="rect">
            <a:avLst/>
          </a:prstGeom>
        </p:spPr>
      </p:pic>
      <p:sp>
        <p:nvSpPr>
          <p:cNvPr id="5" name="TextBox 4"/>
          <p:cNvSpPr txBox="1"/>
          <p:nvPr/>
        </p:nvSpPr>
        <p:spPr>
          <a:xfrm>
            <a:off x="5791200" y="5774322"/>
            <a:ext cx="13716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Figure 13.0</a:t>
            </a:r>
            <a:endParaRPr lang="en-US" sz="2000" dirty="0">
              <a:latin typeface="Times New Roman" pitchFamily="18" charset="0"/>
              <a:cs typeface="Times New Roman" pitchFamily="18" charset="0"/>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pPr/>
              <a:t>79</a:t>
            </a:fld>
            <a:endParaRPr lang="en-US"/>
          </a:p>
        </p:txBody>
      </p:sp>
      <p:sp>
        <p:nvSpPr>
          <p:cNvPr id="8" name="TextBox 7"/>
          <p:cNvSpPr txBox="1"/>
          <p:nvPr/>
        </p:nvSpPr>
        <p:spPr>
          <a:xfrm>
            <a:off x="16932" y="355937"/>
            <a:ext cx="9144000" cy="1077218"/>
          </a:xfrm>
          <a:prstGeom prst="rect">
            <a:avLst/>
          </a:prstGeom>
          <a:noFill/>
        </p:spPr>
        <p:txBody>
          <a:bodyPr wrap="square" rtlCol="0">
            <a:spAutoFit/>
          </a:bodyPr>
          <a:lstStyle/>
          <a:p>
            <a:pPr marL="0" lvl="1" algn="ctr"/>
            <a:r>
              <a:rPr lang="en-US" sz="3200" dirty="0">
                <a:latin typeface="Times New Roman" pitchFamily="18" charset="0"/>
                <a:cs typeface="Times New Roman" pitchFamily="18" charset="0"/>
              </a:rPr>
              <a:t>Shunt Admittance of Underground Lines </a:t>
            </a:r>
            <a:endParaRPr lang="en-US" sz="3200" dirty="0" smtClean="0">
              <a:latin typeface="Times New Roman" pitchFamily="18" charset="0"/>
              <a:cs typeface="Times New Roman" pitchFamily="18" charset="0"/>
            </a:endParaRPr>
          </a:p>
          <a:p>
            <a:pPr marL="0" lvl="3" algn="ctr"/>
            <a:r>
              <a:rPr lang="en-US" sz="3200" dirty="0">
                <a:latin typeface="Times New Roman" pitchFamily="18" charset="0"/>
                <a:cs typeface="Times New Roman" pitchFamily="18" charset="0"/>
              </a:rPr>
              <a:t>Concentric Neutral Cable</a:t>
            </a:r>
          </a:p>
        </p:txBody>
      </p:sp>
    </p:spTree>
    <p:extLst>
      <p:ext uri="{BB962C8B-B14F-4D97-AF65-F5344CB8AC3E}">
        <p14:creationId xmlns:p14="http://schemas.microsoft.com/office/powerpoint/2010/main" val="131021501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1: </a:t>
            </a:r>
            <a:r>
              <a:rPr lang="en-US" dirty="0"/>
              <a:t>Overhead Lines </a:t>
            </a:r>
          </a:p>
        </p:txBody>
      </p:sp>
      <p:sp>
        <p:nvSpPr>
          <p:cNvPr id="3" name="Content Placeholder 2"/>
          <p:cNvSpPr>
            <a:spLocks noGrp="1"/>
          </p:cNvSpPr>
          <p:nvPr>
            <p:ph idx="1"/>
          </p:nvPr>
        </p:nvSpPr>
        <p:spPr/>
        <p:txBody>
          <a:bodyPr>
            <a:normAutofit fontScale="77500" lnSpcReduction="20000"/>
          </a:bodyPr>
          <a:lstStyle/>
          <a:p>
            <a:pPr>
              <a:spcAft>
                <a:spcPts val="600"/>
              </a:spcAft>
            </a:pPr>
            <a:r>
              <a:rPr lang="en-US" sz="3100" dirty="0" smtClean="0"/>
              <a:t>Series </a:t>
            </a:r>
            <a:r>
              <a:rPr lang="en-US" sz="3100" dirty="0"/>
              <a:t>impedance of Overhead Lines</a:t>
            </a:r>
          </a:p>
          <a:p>
            <a:pPr marL="971550" lvl="1" indent="-457200">
              <a:spcAft>
                <a:spcPts val="600"/>
              </a:spcAft>
            </a:pPr>
            <a:r>
              <a:rPr lang="en-US" sz="2600" b="1" u="sng" dirty="0"/>
              <a:t>Transposed Three-phase Lines</a:t>
            </a:r>
          </a:p>
          <a:p>
            <a:pPr marL="971550" lvl="1" indent="-457200">
              <a:spcAft>
                <a:spcPts val="600"/>
              </a:spcAft>
            </a:pPr>
            <a:r>
              <a:rPr lang="en-US" sz="2600" dirty="0" err="1"/>
              <a:t>Untransposed</a:t>
            </a:r>
            <a:r>
              <a:rPr lang="en-US" sz="2600" dirty="0"/>
              <a:t> Distribution Lines</a:t>
            </a:r>
          </a:p>
          <a:p>
            <a:pPr marL="971550" lvl="1" indent="-457200">
              <a:spcAft>
                <a:spcPts val="600"/>
              </a:spcAft>
            </a:pPr>
            <a:r>
              <a:rPr lang="en-US" sz="2600" dirty="0"/>
              <a:t>Carson’s Equations</a:t>
            </a:r>
          </a:p>
          <a:p>
            <a:pPr marL="971550" lvl="1" indent="-457200">
              <a:spcAft>
                <a:spcPts val="600"/>
              </a:spcAft>
            </a:pPr>
            <a:r>
              <a:rPr lang="en-US" sz="2600" dirty="0"/>
              <a:t>Modified Carson’s Equations</a:t>
            </a:r>
          </a:p>
          <a:p>
            <a:pPr marL="971550" lvl="1" indent="-457200">
              <a:spcAft>
                <a:spcPts val="600"/>
              </a:spcAft>
            </a:pPr>
            <a:r>
              <a:rPr lang="en-US" sz="2600" dirty="0"/>
              <a:t>Primitive Impedance Matrix for Overhead Lines</a:t>
            </a:r>
          </a:p>
          <a:p>
            <a:pPr marL="971550" lvl="1" indent="-457200">
              <a:spcAft>
                <a:spcPts val="600"/>
              </a:spcAft>
            </a:pPr>
            <a:r>
              <a:rPr lang="en-US" sz="2600" dirty="0"/>
              <a:t>Phase Impedance Matrix for Overhead Lines</a:t>
            </a:r>
          </a:p>
          <a:p>
            <a:pPr marL="971550" lvl="1" indent="-457200">
              <a:spcAft>
                <a:spcPts val="600"/>
              </a:spcAft>
            </a:pPr>
            <a:r>
              <a:rPr lang="en-US" sz="2600" dirty="0"/>
              <a:t>Sequence Impedances</a:t>
            </a:r>
          </a:p>
          <a:p>
            <a:pPr marL="971550" lvl="1" indent="-457200">
              <a:spcAft>
                <a:spcPts val="600"/>
              </a:spcAft>
            </a:pPr>
            <a:r>
              <a:rPr lang="en-US" sz="2600" dirty="0"/>
              <a:t>Parallel Overhead Distribution Lines</a:t>
            </a:r>
          </a:p>
          <a:p>
            <a:pPr>
              <a:spcAft>
                <a:spcPts val="600"/>
              </a:spcAft>
            </a:pPr>
            <a:r>
              <a:rPr lang="en-US" sz="3100" dirty="0"/>
              <a:t>Shunt Admittance of Overhead Parallel Lines</a:t>
            </a:r>
          </a:p>
          <a:p>
            <a:pPr>
              <a:spcAft>
                <a:spcPts val="600"/>
              </a:spcAft>
            </a:pPr>
            <a:r>
              <a:rPr lang="en-US" sz="3100" dirty="0"/>
              <a:t>General Voltage Drop </a:t>
            </a:r>
            <a:r>
              <a:rPr lang="en-US" sz="3100" dirty="0" smtClean="0"/>
              <a:t>Equation</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8</a:t>
            </a:fld>
            <a:endParaRPr lang="en-US"/>
          </a:p>
        </p:txBody>
      </p:sp>
    </p:spTree>
    <p:extLst>
      <p:ext uri="{BB962C8B-B14F-4D97-AF65-F5344CB8AC3E}">
        <p14:creationId xmlns:p14="http://schemas.microsoft.com/office/powerpoint/2010/main" val="1171863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609600"/>
            <a:ext cx="8305800" cy="1754326"/>
          </a:xfrm>
          <a:prstGeom prst="rect">
            <a:avLst/>
          </a:prstGeom>
          <a:noFill/>
        </p:spPr>
        <p:txBody>
          <a:bodyPr wrap="square" rtlCol="0">
            <a:spAutoFit/>
          </a:bodyPr>
          <a:lstStyle/>
          <a:p>
            <a:r>
              <a:rPr lang="en-US" dirty="0" smtClean="0"/>
              <a:t>	</a:t>
            </a:r>
          </a:p>
          <a:p>
            <a:r>
              <a:rPr lang="en-US" dirty="0"/>
              <a:t>	</a:t>
            </a:r>
            <a:endParaRPr lang="en-US" dirty="0" smtClean="0"/>
          </a:p>
          <a:p>
            <a:r>
              <a:rPr lang="en-US" dirty="0" smtClean="0"/>
              <a:t>	</a:t>
            </a:r>
            <a:r>
              <a:rPr lang="en-US" dirty="0"/>
              <a:t>	</a:t>
            </a:r>
            <a:endParaRPr lang="en-US" dirty="0" smtClean="0"/>
          </a:p>
          <a:p>
            <a:r>
              <a:rPr lang="en-US" dirty="0" smtClean="0"/>
              <a:t>	</a:t>
            </a:r>
          </a:p>
          <a:p>
            <a:endParaRPr lang="en-US" dirty="0"/>
          </a:p>
          <a:p>
            <a:endParaRPr lang="en-US" dirty="0"/>
          </a:p>
        </p:txBody>
      </p:sp>
      <mc:AlternateContent xmlns:mc="http://schemas.openxmlformats.org/markup-compatibility/2006">
        <mc:Choice xmlns:a14="http://schemas.microsoft.com/office/drawing/2010/main" Requires="a14">
          <p:sp>
            <p:nvSpPr>
              <p:cNvPr id="4" name="TextBox 3"/>
              <p:cNvSpPr txBox="1"/>
              <p:nvPr/>
            </p:nvSpPr>
            <p:spPr>
              <a:xfrm>
                <a:off x="1066800" y="1905000"/>
                <a:ext cx="7772400" cy="4154984"/>
              </a:xfrm>
              <a:prstGeom prst="rect">
                <a:avLst/>
              </a:prstGeom>
              <a:noFill/>
            </p:spPr>
            <p:txBody>
              <a:bodyPr wrap="square" rtlCol="0">
                <a:spAutoFit/>
              </a:bodyPr>
              <a:lstStyle/>
              <a:p>
                <a:pPr marL="0" lvl="3"/>
                <a:r>
                  <a:rPr lang="en-US" sz="2400" dirty="0" smtClean="0">
                    <a:latin typeface="Times New Roman" pitchFamily="18" charset="0"/>
                    <a:cs typeface="Times New Roman" pitchFamily="18" charset="0"/>
                  </a:rPr>
                  <a:t>where </a:t>
                </a:r>
                <a:endParaRPr lang="en-US" sz="2400" dirty="0" smtClean="0">
                  <a:latin typeface="Times New Roman" pitchFamily="18" charset="0"/>
                  <a:cs typeface="Times New Roman" pitchFamily="18" charset="0"/>
                </a:endParaRPr>
              </a:p>
              <a:p>
                <a:pPr marL="457200" lvl="4"/>
                <a:endParaRPr lang="en-US" sz="2400" dirty="0" smtClean="0">
                  <a:latin typeface="Times New Roman" pitchFamily="18" charset="0"/>
                  <a:cs typeface="Times New Roman" pitchFamily="18" charset="0"/>
                </a:endParaRPr>
              </a:p>
              <a:p>
                <a:pPr marL="457200" lvl="4"/>
                <a14:m>
                  <m:oMath xmlns:m="http://schemas.openxmlformats.org/officeDocument/2006/math">
                    <m:r>
                      <a:rPr lang="en-US" sz="2400" i="1" dirty="0" smtClean="0">
                        <a:latin typeface="Cambria Math"/>
                        <a:cs typeface="Times New Roman" pitchFamily="18" charset="0"/>
                      </a:rPr>
                      <m:t>𝑅</m:t>
                    </m:r>
                    <m:r>
                      <a:rPr lang="en-US" sz="2400" i="1" baseline="-25000" dirty="0" err="1" smtClean="0">
                        <a:latin typeface="Cambria Math"/>
                        <a:cs typeface="Times New Roman" pitchFamily="18" charset="0"/>
                      </a:rPr>
                      <m:t>𝑏</m:t>
                    </m:r>
                  </m:oMath>
                </a14:m>
                <a:r>
                  <a:rPr lang="en-US" sz="2400" baseline="-25000" dirty="0" smtClean="0">
                    <a:latin typeface="Times New Roman" pitchFamily="18" charset="0"/>
                    <a:cs typeface="Times New Roman" pitchFamily="18" charset="0"/>
                  </a:rPr>
                  <a:t> </a:t>
                </a:r>
                <a:r>
                  <a:rPr lang="en-US" sz="2400" dirty="0" smtClean="0">
                    <a:latin typeface="Times New Roman" pitchFamily="18" charset="0"/>
                    <a:cs typeface="Times New Roman" pitchFamily="18" charset="0"/>
                  </a:rPr>
                  <a:t>= Radius of a circle passing through the centers of the neutral strands</a:t>
                </a:r>
              </a:p>
              <a:p>
                <a:pPr marL="457200" lvl="4"/>
                <a:endParaRPr lang="en-US" sz="2400" dirty="0" smtClean="0">
                  <a:latin typeface="Times New Roman" pitchFamily="18" charset="0"/>
                  <a:cs typeface="Times New Roman" pitchFamily="18" charset="0"/>
                </a:endParaRPr>
              </a:p>
              <a:p>
                <a:pPr marL="457200" lvl="4"/>
                <a14:m>
                  <m:oMath xmlns:m="http://schemas.openxmlformats.org/officeDocument/2006/math">
                    <m:r>
                      <a:rPr lang="en-US" sz="2400" i="1" dirty="0" smtClean="0">
                        <a:latin typeface="Cambria Math"/>
                        <a:cs typeface="Times New Roman" pitchFamily="18" charset="0"/>
                      </a:rPr>
                      <m:t>𝑑</m:t>
                    </m:r>
                    <m:r>
                      <a:rPr lang="en-US" sz="2400" i="1" baseline="-25000" dirty="0" smtClean="0">
                        <a:latin typeface="Cambria Math"/>
                        <a:cs typeface="Times New Roman" pitchFamily="18" charset="0"/>
                      </a:rPr>
                      <m:t>𝑐</m:t>
                    </m:r>
                  </m:oMath>
                </a14:m>
                <a:r>
                  <a:rPr lang="en-US" sz="2400" baseline="-25000" dirty="0" smtClean="0">
                    <a:latin typeface="Times New Roman" pitchFamily="18" charset="0"/>
                    <a:cs typeface="Times New Roman" pitchFamily="18" charset="0"/>
                  </a:rPr>
                  <a:t> </a:t>
                </a:r>
                <a:r>
                  <a:rPr lang="en-US" sz="2400" dirty="0" smtClean="0">
                    <a:latin typeface="Times New Roman" pitchFamily="18" charset="0"/>
                    <a:cs typeface="Times New Roman" pitchFamily="18" charset="0"/>
                  </a:rPr>
                  <a:t>= Diameter of the phase conductor</a:t>
                </a:r>
              </a:p>
              <a:p>
                <a:pPr marL="457200" lvl="4"/>
                <a:endParaRPr lang="en-US" sz="2400" dirty="0" smtClean="0">
                  <a:latin typeface="Times New Roman" pitchFamily="18" charset="0"/>
                  <a:cs typeface="Times New Roman" pitchFamily="18" charset="0"/>
                </a:endParaRPr>
              </a:p>
              <a:p>
                <a:pPr marL="457200" lvl="4"/>
                <a14:m>
                  <m:oMath xmlns:m="http://schemas.openxmlformats.org/officeDocument/2006/math">
                    <m:r>
                      <a:rPr lang="en-US" sz="2400" i="1" dirty="0" smtClean="0">
                        <a:latin typeface="Cambria Math"/>
                        <a:cs typeface="Times New Roman" pitchFamily="18" charset="0"/>
                      </a:rPr>
                      <m:t>𝑑</m:t>
                    </m:r>
                    <m:r>
                      <a:rPr lang="en-US" sz="2400" i="1" baseline="-25000" dirty="0" err="1" smtClean="0">
                        <a:latin typeface="Cambria Math"/>
                        <a:cs typeface="Times New Roman" pitchFamily="18" charset="0"/>
                      </a:rPr>
                      <m:t>𝑠</m:t>
                    </m:r>
                  </m:oMath>
                </a14:m>
                <a:r>
                  <a:rPr lang="en-US" sz="2400" baseline="-25000" dirty="0" smtClean="0">
                    <a:latin typeface="Times New Roman" pitchFamily="18" charset="0"/>
                    <a:cs typeface="Times New Roman" pitchFamily="18" charset="0"/>
                  </a:rPr>
                  <a:t> </a:t>
                </a:r>
                <a:r>
                  <a:rPr lang="en-US" sz="2400" dirty="0" smtClean="0">
                    <a:latin typeface="Times New Roman" pitchFamily="18" charset="0"/>
                    <a:cs typeface="Times New Roman" pitchFamily="18" charset="0"/>
                  </a:rPr>
                  <a:t>= Diameter of a neutral strand</a:t>
                </a:r>
              </a:p>
              <a:p>
                <a:pPr marL="457200" lvl="4"/>
                <a:endParaRPr lang="en-US" sz="2400" dirty="0" smtClean="0">
                  <a:latin typeface="Times New Roman" pitchFamily="18" charset="0"/>
                  <a:cs typeface="Times New Roman" pitchFamily="18" charset="0"/>
                </a:endParaRPr>
              </a:p>
              <a:p>
                <a:pPr marL="457200" lvl="4"/>
                <a14:m>
                  <m:oMath xmlns:m="http://schemas.openxmlformats.org/officeDocument/2006/math">
                    <m:r>
                      <a:rPr lang="en-US" sz="2400" i="1" dirty="0" smtClean="0">
                        <a:latin typeface="Cambria Math"/>
                        <a:cs typeface="Times New Roman" pitchFamily="18" charset="0"/>
                      </a:rPr>
                      <m:t>𝑘</m:t>
                    </m:r>
                  </m:oMath>
                </a14:m>
                <a:r>
                  <a:rPr lang="en-US" sz="2400" dirty="0" smtClean="0">
                    <a:latin typeface="Times New Roman" pitchFamily="18" charset="0"/>
                    <a:cs typeface="Times New Roman" pitchFamily="18" charset="0"/>
                  </a:rPr>
                  <a:t> = Total number of neutral strands</a:t>
                </a:r>
              </a:p>
              <a:p>
                <a:pPr marL="457200" lvl="4"/>
                <a:endParaRPr lang="en-US" sz="2000" dirty="0" smtClean="0"/>
              </a:p>
            </p:txBody>
          </p:sp>
        </mc:Choice>
        <mc:Fallback>
          <p:sp>
            <p:nvSpPr>
              <p:cNvPr id="4" name="TextBox 3"/>
              <p:cNvSpPr txBox="1">
                <a:spLocks noRot="1" noChangeAspect="1" noMove="1" noResize="1" noEditPoints="1" noAdjustHandles="1" noChangeArrowheads="1" noChangeShapeType="1" noTextEdit="1"/>
              </p:cNvSpPr>
              <p:nvPr/>
            </p:nvSpPr>
            <p:spPr>
              <a:xfrm>
                <a:off x="1066800" y="1905000"/>
                <a:ext cx="7772400" cy="4154984"/>
              </a:xfrm>
              <a:prstGeom prst="rect">
                <a:avLst/>
              </a:prstGeom>
              <a:blipFill rotWithShape="1">
                <a:blip r:embed="rId3"/>
                <a:stretch>
                  <a:fillRect l="-1176" t="-117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B6F15528-21DE-4FAA-801E-634DDDAF4B2B}" type="slidenum">
              <a:rPr lang="en-US" smtClean="0"/>
              <a:pPr/>
              <a:t>80</a:t>
            </a:fld>
            <a:endParaRPr lang="en-US"/>
          </a:p>
        </p:txBody>
      </p:sp>
      <p:sp>
        <p:nvSpPr>
          <p:cNvPr id="6" name="TextBox 5"/>
          <p:cNvSpPr txBox="1"/>
          <p:nvPr/>
        </p:nvSpPr>
        <p:spPr>
          <a:xfrm>
            <a:off x="16932" y="355937"/>
            <a:ext cx="9144000" cy="1077218"/>
          </a:xfrm>
          <a:prstGeom prst="rect">
            <a:avLst/>
          </a:prstGeom>
          <a:noFill/>
        </p:spPr>
        <p:txBody>
          <a:bodyPr wrap="square" rtlCol="0">
            <a:spAutoFit/>
          </a:bodyPr>
          <a:lstStyle/>
          <a:p>
            <a:pPr marL="0" lvl="1" algn="ctr"/>
            <a:r>
              <a:rPr lang="en-US" sz="3200" dirty="0">
                <a:latin typeface="Times New Roman" pitchFamily="18" charset="0"/>
                <a:cs typeface="Times New Roman" pitchFamily="18" charset="0"/>
              </a:rPr>
              <a:t>Shunt Admittance of Underground Lines </a:t>
            </a:r>
            <a:endParaRPr lang="en-US" sz="3200" dirty="0" smtClean="0">
              <a:latin typeface="Times New Roman" pitchFamily="18" charset="0"/>
              <a:cs typeface="Times New Roman" pitchFamily="18" charset="0"/>
            </a:endParaRPr>
          </a:p>
          <a:p>
            <a:pPr marL="0" lvl="3" algn="ctr"/>
            <a:r>
              <a:rPr lang="en-US" sz="3200" dirty="0">
                <a:latin typeface="Times New Roman" pitchFamily="18" charset="0"/>
                <a:cs typeface="Times New Roman" pitchFamily="18" charset="0"/>
              </a:rPr>
              <a:t>Concentric Neutral Cable</a:t>
            </a:r>
          </a:p>
        </p:txBody>
      </p:sp>
    </p:spTree>
    <p:extLst>
      <p:ext uri="{BB962C8B-B14F-4D97-AF65-F5344CB8AC3E}">
        <p14:creationId xmlns:p14="http://schemas.microsoft.com/office/powerpoint/2010/main" val="1572780680"/>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TextBox 3"/>
              <p:cNvSpPr txBox="1"/>
              <p:nvPr/>
            </p:nvSpPr>
            <p:spPr>
              <a:xfrm>
                <a:off x="533400" y="1905000"/>
                <a:ext cx="8153400" cy="4677306"/>
              </a:xfrm>
              <a:prstGeom prst="rect">
                <a:avLst/>
              </a:prstGeom>
              <a:noFill/>
            </p:spPr>
            <p:txBody>
              <a:bodyPr wrap="square" rtlCol="0">
                <a:spAutoFit/>
              </a:bodyPr>
              <a:lstStyle/>
              <a:p>
                <a:pPr marL="342900" lvl="3" indent="-342900">
                  <a:buFont typeface="Wingdings" pitchFamily="2" charset="2"/>
                  <a:buChar char="Ø"/>
                </a:pPr>
                <a:r>
                  <a:rPr lang="en-US" sz="2400" dirty="0" smtClean="0">
                    <a:latin typeface="Times New Roman" pitchFamily="18" charset="0"/>
                    <a:cs typeface="Times New Roman" pitchFamily="18" charset="0"/>
                  </a:rPr>
                  <a:t>The </a:t>
                </a:r>
                <a:r>
                  <a:rPr lang="en-US" sz="2400" dirty="0" smtClean="0">
                    <a:latin typeface="Times New Roman" pitchFamily="18" charset="0"/>
                    <a:cs typeface="Times New Roman" pitchFamily="18" charset="0"/>
                  </a:rPr>
                  <a:t>concentric neutral strands are grounded so that they are all at the same potential. </a:t>
                </a:r>
              </a:p>
              <a:p>
                <a:pPr marL="0" lvl="2" indent="-457200">
                  <a:buFont typeface="Wingdings" pitchFamily="2" charset="2"/>
                  <a:buChar char="Ø"/>
                </a:pPr>
                <a:endParaRPr lang="en-US" sz="2400" dirty="0" smtClean="0">
                  <a:latin typeface="Times New Roman" pitchFamily="18" charset="0"/>
                  <a:cs typeface="Times New Roman" pitchFamily="18" charset="0"/>
                </a:endParaRPr>
              </a:p>
              <a:p>
                <a:pPr marL="0" lvl="2" indent="-457200">
                  <a:buFont typeface="Wingdings" pitchFamily="2" charset="2"/>
                  <a:buChar char="Ø"/>
                </a:pPr>
                <a:r>
                  <a:rPr lang="en-US" sz="2400" dirty="0" smtClean="0">
                    <a:latin typeface="Times New Roman" pitchFamily="18" charset="0"/>
                    <a:cs typeface="Times New Roman" pitchFamily="18" charset="0"/>
                  </a:rPr>
                  <a:t>Since they are all at the same potential, it is only necessary to determine the potential difference between the phase conductor </a:t>
                </a:r>
                <a14:m>
                  <m:oMath xmlns:m="http://schemas.openxmlformats.org/officeDocument/2006/math">
                    <m:r>
                      <a:rPr lang="en-US" sz="2400" i="1" dirty="0" smtClean="0">
                        <a:latin typeface="Cambria Math"/>
                        <a:cs typeface="Times New Roman" pitchFamily="18" charset="0"/>
                      </a:rPr>
                      <m:t>𝑝</m:t>
                    </m:r>
                  </m:oMath>
                </a14:m>
                <a:r>
                  <a:rPr lang="en-US" sz="2400" dirty="0" smtClean="0">
                    <a:latin typeface="Times New Roman" pitchFamily="18" charset="0"/>
                    <a:cs typeface="Times New Roman" pitchFamily="18" charset="0"/>
                  </a:rPr>
                  <a:t> and strand </a:t>
                </a:r>
                <a14:m>
                  <m:oMath xmlns:m="http://schemas.openxmlformats.org/officeDocument/2006/math">
                    <m:r>
                      <a:rPr lang="en-US" sz="2400" i="1" dirty="0" smtClean="0">
                        <a:latin typeface="Cambria Math"/>
                        <a:cs typeface="Times New Roman" pitchFamily="18" charset="0"/>
                      </a:rPr>
                      <m:t>1</m:t>
                    </m:r>
                  </m:oMath>
                </a14:m>
                <a:r>
                  <a:rPr lang="en-US" sz="2400" dirty="0" smtClean="0">
                    <a:latin typeface="Times New Roman" pitchFamily="18" charset="0"/>
                    <a:cs typeface="Times New Roman" pitchFamily="18" charset="0"/>
                  </a:rPr>
                  <a:t>.</a:t>
                </a:r>
              </a:p>
              <a:p>
                <a:pPr marL="457200" lvl="4"/>
                <a:r>
                  <a:rPr lang="en-US" sz="2000" dirty="0" smtClean="0"/>
                  <a:t> </a:t>
                </a:r>
              </a:p>
              <a:p>
                <a:pPr algn="just"/>
                <a14:m>
                  <m:oMath xmlns:m="http://schemas.openxmlformats.org/officeDocument/2006/math">
                    <m:sSub>
                      <m:sSubPr>
                        <m:ctrlPr>
                          <a:rPr lang="en-US" sz="2000" i="1">
                            <a:latin typeface="Cambria Math"/>
                          </a:rPr>
                        </m:ctrlPr>
                      </m:sSubPr>
                      <m:e>
                        <m:r>
                          <a:rPr lang="en-US" sz="2000" i="1">
                            <a:latin typeface="Cambria Math"/>
                          </a:rPr>
                          <m:t>𝑉</m:t>
                        </m:r>
                      </m:e>
                      <m:sub>
                        <m:r>
                          <a:rPr lang="en-US" sz="2000" i="1">
                            <a:latin typeface="Cambria Math"/>
                          </a:rPr>
                          <m:t>𝑝</m:t>
                        </m:r>
                        <m:r>
                          <a:rPr lang="en-US" sz="2000" i="1">
                            <a:latin typeface="Cambria Math"/>
                          </a:rPr>
                          <m:t>1</m:t>
                        </m:r>
                      </m:sub>
                    </m:sSub>
                    <m:r>
                      <a:rPr lang="en-US" sz="2000" i="1">
                        <a:latin typeface="Cambria Math"/>
                      </a:rPr>
                      <m:t>=</m:t>
                    </m:r>
                    <m:f>
                      <m:fPr>
                        <m:ctrlPr>
                          <a:rPr lang="en-US" sz="2000" i="1">
                            <a:latin typeface="Cambria Math"/>
                          </a:rPr>
                        </m:ctrlPr>
                      </m:fPr>
                      <m:num>
                        <m:r>
                          <a:rPr lang="en-US" sz="2000" i="1">
                            <a:latin typeface="Cambria Math"/>
                          </a:rPr>
                          <m:t>1</m:t>
                        </m:r>
                      </m:num>
                      <m:den>
                        <m:r>
                          <a:rPr lang="en-US" sz="2000" i="1">
                            <a:latin typeface="Cambria Math"/>
                          </a:rPr>
                          <m:t>2</m:t>
                        </m:r>
                        <m:r>
                          <a:rPr lang="en-US" sz="2000" i="1">
                            <a:latin typeface="Cambria Math"/>
                          </a:rPr>
                          <m:t>𝜋𝜀</m:t>
                        </m:r>
                      </m:den>
                    </m:f>
                    <m:d>
                      <m:dPr>
                        <m:ctrlPr>
                          <a:rPr lang="en-US" sz="2000" i="1">
                            <a:latin typeface="Cambria Math"/>
                          </a:rPr>
                        </m:ctrlPr>
                      </m:dPr>
                      <m:e>
                        <m:sSub>
                          <m:sSubPr>
                            <m:ctrlPr>
                              <a:rPr lang="en-US" sz="2000" i="1">
                                <a:latin typeface="Cambria Math"/>
                              </a:rPr>
                            </m:ctrlPr>
                          </m:sSubPr>
                          <m:e>
                            <m:r>
                              <a:rPr lang="en-US" sz="2000" i="1">
                                <a:latin typeface="Cambria Math"/>
                              </a:rPr>
                              <m:t>𝑞</m:t>
                            </m:r>
                          </m:e>
                          <m:sub>
                            <m:r>
                              <a:rPr lang="en-US" sz="2000" i="1">
                                <a:latin typeface="Cambria Math"/>
                              </a:rPr>
                              <m:t>𝑝</m:t>
                            </m:r>
                          </m:sub>
                        </m:sSub>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sSub>
                                  <m:sSubPr>
                                    <m:ctrlPr>
                                      <a:rPr lang="en-US" sz="2000" i="1">
                                        <a:latin typeface="Cambria Math"/>
                                      </a:rPr>
                                    </m:ctrlPr>
                                  </m:sSubPr>
                                  <m:e>
                                    <m:r>
                                      <a:rPr lang="en-US" sz="2000" i="1">
                                        <a:latin typeface="Cambria Math"/>
                                      </a:rPr>
                                      <m:t>𝑅</m:t>
                                    </m:r>
                                  </m:e>
                                  <m:sub>
                                    <m:r>
                                      <a:rPr lang="en-US" sz="2000" i="1">
                                        <a:latin typeface="Cambria Math"/>
                                      </a:rPr>
                                      <m:t>𝑏</m:t>
                                    </m:r>
                                  </m:sub>
                                </m:sSub>
                              </m:num>
                              <m:den>
                                <m:sSub>
                                  <m:sSubPr>
                                    <m:ctrlPr>
                                      <a:rPr lang="en-US" sz="2000" i="1">
                                        <a:latin typeface="Cambria Math"/>
                                      </a:rPr>
                                    </m:ctrlPr>
                                  </m:sSubPr>
                                  <m:e>
                                    <m:r>
                                      <a:rPr lang="en-US" sz="2000" i="1">
                                        <a:latin typeface="Cambria Math"/>
                                      </a:rPr>
                                      <m:t>𝑅𝐷</m:t>
                                    </m:r>
                                  </m:e>
                                  <m:sub>
                                    <m:r>
                                      <a:rPr lang="en-US" sz="2000" i="1">
                                        <a:latin typeface="Cambria Math"/>
                                      </a:rPr>
                                      <m:t>𝑐</m:t>
                                    </m:r>
                                  </m:sub>
                                </m:sSub>
                              </m:den>
                            </m:f>
                          </m:e>
                        </m:func>
                        <m:r>
                          <a:rPr lang="en-US" sz="2000" i="1">
                            <a:latin typeface="Cambria Math"/>
                          </a:rPr>
                          <m:t>+</m:t>
                        </m:r>
                        <m:sSub>
                          <m:sSubPr>
                            <m:ctrlPr>
                              <a:rPr lang="en-US" sz="2000" i="1">
                                <a:latin typeface="Cambria Math"/>
                              </a:rPr>
                            </m:ctrlPr>
                          </m:sSubPr>
                          <m:e>
                            <m:r>
                              <a:rPr lang="en-US" sz="2000" i="1">
                                <a:latin typeface="Cambria Math"/>
                              </a:rPr>
                              <m:t>𝑞</m:t>
                            </m:r>
                          </m:e>
                          <m:sub>
                            <m:r>
                              <a:rPr lang="en-US" sz="2000" i="1">
                                <a:latin typeface="Cambria Math"/>
                              </a:rPr>
                              <m:t>1</m:t>
                            </m:r>
                          </m:sub>
                        </m:sSub>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sSub>
                                  <m:sSubPr>
                                    <m:ctrlPr>
                                      <a:rPr lang="en-US" sz="2000" i="1">
                                        <a:latin typeface="Cambria Math"/>
                                      </a:rPr>
                                    </m:ctrlPr>
                                  </m:sSubPr>
                                  <m:e>
                                    <m:r>
                                      <a:rPr lang="en-US" sz="2000" i="1">
                                        <a:latin typeface="Cambria Math"/>
                                      </a:rPr>
                                      <m:t>𝑅𝐷</m:t>
                                    </m:r>
                                  </m:e>
                                  <m:sub>
                                    <m:r>
                                      <a:rPr lang="en-US" sz="2000" i="1">
                                        <a:latin typeface="Cambria Math"/>
                                      </a:rPr>
                                      <m:t>𝑠</m:t>
                                    </m:r>
                                  </m:sub>
                                </m:sSub>
                              </m:num>
                              <m:den>
                                <m:sSub>
                                  <m:sSubPr>
                                    <m:ctrlPr>
                                      <a:rPr lang="en-US" sz="2000" i="1">
                                        <a:latin typeface="Cambria Math"/>
                                      </a:rPr>
                                    </m:ctrlPr>
                                  </m:sSubPr>
                                  <m:e>
                                    <m:r>
                                      <a:rPr lang="en-US" sz="2000" i="1">
                                        <a:latin typeface="Cambria Math"/>
                                      </a:rPr>
                                      <m:t>𝑅</m:t>
                                    </m:r>
                                  </m:e>
                                  <m:sub>
                                    <m:r>
                                      <a:rPr lang="en-US" sz="2000" i="1">
                                        <a:latin typeface="Cambria Math"/>
                                      </a:rPr>
                                      <m:t>𝑏</m:t>
                                    </m:r>
                                  </m:sub>
                                </m:sSub>
                              </m:den>
                            </m:f>
                          </m:e>
                        </m:func>
                        <m:r>
                          <a:rPr lang="en-US" sz="2000" i="1">
                            <a:latin typeface="Cambria Math"/>
                          </a:rPr>
                          <m:t>+</m:t>
                        </m:r>
                        <m:sSub>
                          <m:sSubPr>
                            <m:ctrlPr>
                              <a:rPr lang="en-US" sz="2000" i="1">
                                <a:latin typeface="Cambria Math"/>
                              </a:rPr>
                            </m:ctrlPr>
                          </m:sSubPr>
                          <m:e>
                            <m:r>
                              <a:rPr lang="en-US" sz="2000" i="1">
                                <a:latin typeface="Cambria Math"/>
                              </a:rPr>
                              <m:t>𝑞</m:t>
                            </m:r>
                          </m:e>
                          <m:sub>
                            <m:r>
                              <a:rPr lang="en-US" sz="2000" i="1">
                                <a:latin typeface="Cambria Math"/>
                              </a:rPr>
                              <m:t>2</m:t>
                            </m:r>
                          </m:sub>
                        </m:sSub>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sSub>
                                  <m:sSubPr>
                                    <m:ctrlPr>
                                      <a:rPr lang="en-US" sz="2000" i="1">
                                        <a:latin typeface="Cambria Math"/>
                                      </a:rPr>
                                    </m:ctrlPr>
                                  </m:sSubPr>
                                  <m:e>
                                    <m:r>
                                      <a:rPr lang="en-US" sz="2000" i="1">
                                        <a:latin typeface="Cambria Math"/>
                                      </a:rPr>
                                      <m:t>𝐷</m:t>
                                    </m:r>
                                  </m:e>
                                  <m:sub>
                                    <m:r>
                                      <a:rPr lang="en-US" sz="2000" i="1">
                                        <a:latin typeface="Cambria Math"/>
                                      </a:rPr>
                                      <m:t>12</m:t>
                                    </m:r>
                                  </m:sub>
                                </m:sSub>
                              </m:num>
                              <m:den>
                                <m:sSub>
                                  <m:sSubPr>
                                    <m:ctrlPr>
                                      <a:rPr lang="en-US" sz="2000" i="1">
                                        <a:latin typeface="Cambria Math"/>
                                      </a:rPr>
                                    </m:ctrlPr>
                                  </m:sSubPr>
                                  <m:e>
                                    <m:r>
                                      <a:rPr lang="en-US" sz="2000" i="1">
                                        <a:latin typeface="Cambria Math"/>
                                      </a:rPr>
                                      <m:t>𝑅</m:t>
                                    </m:r>
                                  </m:e>
                                  <m:sub>
                                    <m:r>
                                      <a:rPr lang="en-US" sz="2000" i="1">
                                        <a:latin typeface="Cambria Math"/>
                                      </a:rPr>
                                      <m:t>𝑏</m:t>
                                    </m:r>
                                  </m:sub>
                                </m:sSub>
                              </m:den>
                            </m:f>
                          </m:e>
                        </m:func>
                        <m:r>
                          <a:rPr lang="en-US" sz="2000" i="1">
                            <a:latin typeface="Cambria Math"/>
                          </a:rPr>
                          <m:t>+⋯+</m:t>
                        </m:r>
                        <m:sSub>
                          <m:sSubPr>
                            <m:ctrlPr>
                              <a:rPr lang="en-US" sz="2000" i="1">
                                <a:latin typeface="Cambria Math"/>
                              </a:rPr>
                            </m:ctrlPr>
                          </m:sSubPr>
                          <m:e>
                            <m:r>
                              <a:rPr lang="en-US" sz="2000" i="1">
                                <a:latin typeface="Cambria Math"/>
                              </a:rPr>
                              <m:t>𝑞</m:t>
                            </m:r>
                          </m:e>
                          <m:sub>
                            <m:r>
                              <a:rPr lang="en-US" sz="2000" i="1">
                                <a:latin typeface="Cambria Math"/>
                              </a:rPr>
                              <m:t>𝑘</m:t>
                            </m:r>
                          </m:sub>
                        </m:sSub>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sSub>
                                  <m:sSubPr>
                                    <m:ctrlPr>
                                      <a:rPr lang="en-US" sz="2000" i="1">
                                        <a:latin typeface="Cambria Math"/>
                                      </a:rPr>
                                    </m:ctrlPr>
                                  </m:sSubPr>
                                  <m:e>
                                    <m:r>
                                      <a:rPr lang="en-US" sz="2000" i="1">
                                        <a:latin typeface="Cambria Math"/>
                                      </a:rPr>
                                      <m:t>𝐷</m:t>
                                    </m:r>
                                  </m:e>
                                  <m:sub>
                                    <m:r>
                                      <a:rPr lang="en-US" sz="2000" i="1">
                                        <a:latin typeface="Cambria Math"/>
                                      </a:rPr>
                                      <m:t>1</m:t>
                                    </m:r>
                                    <m:r>
                                      <a:rPr lang="en-US" sz="2000" i="1">
                                        <a:latin typeface="Cambria Math"/>
                                      </a:rPr>
                                      <m:t>𝑘</m:t>
                                    </m:r>
                                  </m:sub>
                                </m:sSub>
                              </m:num>
                              <m:den>
                                <m:sSub>
                                  <m:sSubPr>
                                    <m:ctrlPr>
                                      <a:rPr lang="en-US" sz="2000" i="1">
                                        <a:latin typeface="Cambria Math"/>
                                      </a:rPr>
                                    </m:ctrlPr>
                                  </m:sSubPr>
                                  <m:e>
                                    <m:r>
                                      <a:rPr lang="en-US" sz="2000" i="1">
                                        <a:latin typeface="Cambria Math"/>
                                      </a:rPr>
                                      <m:t>𝑅</m:t>
                                    </m:r>
                                  </m:e>
                                  <m:sub>
                                    <m:r>
                                      <a:rPr lang="en-US" sz="2000" i="1">
                                        <a:latin typeface="Cambria Math"/>
                                      </a:rPr>
                                      <m:t>𝑏</m:t>
                                    </m:r>
                                  </m:sub>
                                </m:sSub>
                              </m:den>
                            </m:f>
                          </m:e>
                        </m:func>
                      </m:e>
                    </m:d>
                  </m:oMath>
                </a14:m>
                <a:r>
                  <a:rPr lang="en-US" sz="2000" dirty="0" smtClean="0"/>
                  <a:t>	</a:t>
                </a:r>
                <a:r>
                  <a:rPr lang="en-US" sz="2000" dirty="0" smtClean="0"/>
                  <a:t>	</a:t>
                </a:r>
                <a:r>
                  <a:rPr lang="en-US" sz="2000" dirty="0" smtClean="0">
                    <a:latin typeface="Times New Roman" pitchFamily="18" charset="0"/>
                    <a:cs typeface="Times New Roman" pitchFamily="18" charset="0"/>
                  </a:rPr>
                  <a:t>(</a:t>
                </a:r>
                <a:r>
                  <a:rPr lang="en-US" sz="2000" dirty="0" smtClean="0">
                    <a:latin typeface="Times New Roman" pitchFamily="18" charset="0"/>
                    <a:cs typeface="Times New Roman" pitchFamily="18" charset="0"/>
                  </a:rPr>
                  <a:t>77)</a:t>
                </a:r>
              </a:p>
              <a:p>
                <a:endParaRPr lang="en-US" sz="2000" dirty="0" smtClean="0"/>
              </a:p>
              <a:p>
                <a:pPr algn="just"/>
                <a:r>
                  <a:rPr lang="en-US" sz="2400" dirty="0" smtClean="0"/>
                  <a:t>	</a:t>
                </a:r>
                <a:r>
                  <a:rPr lang="en-US" sz="2400" dirty="0" smtClean="0"/>
                  <a:t>		</a:t>
                </a:r>
                <a:r>
                  <a:rPr lang="en-US" sz="2400" dirty="0" smtClean="0">
                    <a:latin typeface="Times New Roman" pitchFamily="18" charset="0"/>
                    <a:cs typeface="Times New Roman" pitchFamily="18" charset="0"/>
                  </a:rPr>
                  <a:t>where </a:t>
                </a:r>
                <a:r>
                  <a:rPr lang="en-US" sz="2400" dirty="0" smtClean="0">
                    <a:latin typeface="Times New Roman" pitchFamily="18" charset="0"/>
                    <a:cs typeface="Times New Roman" pitchFamily="18" charset="0"/>
                  </a:rPr>
                  <a:t>	</a:t>
                </a:r>
                <a14:m>
                  <m:oMath xmlns:m="http://schemas.openxmlformats.org/officeDocument/2006/math">
                    <m:sSub>
                      <m:sSubPr>
                        <m:ctrlPr>
                          <a:rPr lang="en-US" sz="2000" i="1">
                            <a:latin typeface="Cambria Math"/>
                          </a:rPr>
                        </m:ctrlPr>
                      </m:sSubPr>
                      <m:e>
                        <m:r>
                          <a:rPr lang="en-US" sz="2000" i="1">
                            <a:latin typeface="Cambria Math"/>
                          </a:rPr>
                          <m:t>𝑅𝐷</m:t>
                        </m:r>
                      </m:e>
                      <m:sub>
                        <m:r>
                          <a:rPr lang="en-US" sz="2000" i="1">
                            <a:latin typeface="Cambria Math"/>
                          </a:rPr>
                          <m:t>𝑐</m:t>
                        </m:r>
                      </m:sub>
                    </m:sSub>
                    <m:r>
                      <a:rPr lang="en-US" sz="2000" i="1">
                        <a:latin typeface="Cambria Math"/>
                      </a:rPr>
                      <m:t>=</m:t>
                    </m:r>
                    <m:f>
                      <m:fPr>
                        <m:ctrlPr>
                          <a:rPr lang="en-US" sz="2000" i="1">
                            <a:latin typeface="Cambria Math"/>
                          </a:rPr>
                        </m:ctrlPr>
                      </m:fPr>
                      <m:num>
                        <m:sSub>
                          <m:sSubPr>
                            <m:ctrlPr>
                              <a:rPr lang="en-US" sz="2000" i="1">
                                <a:latin typeface="Cambria Math"/>
                              </a:rPr>
                            </m:ctrlPr>
                          </m:sSubPr>
                          <m:e>
                            <m:r>
                              <a:rPr lang="en-US" sz="2000" i="1">
                                <a:latin typeface="Cambria Math"/>
                              </a:rPr>
                              <m:t>𝑑𝑖𝑎</m:t>
                            </m:r>
                          </m:e>
                          <m:sub>
                            <m:r>
                              <a:rPr lang="en-US" sz="2000" i="1">
                                <a:latin typeface="Cambria Math"/>
                              </a:rPr>
                              <m:t>𝑐</m:t>
                            </m:r>
                          </m:sub>
                        </m:sSub>
                      </m:num>
                      <m:den>
                        <m:r>
                          <a:rPr lang="en-US" sz="2000" i="1">
                            <a:latin typeface="Cambria Math"/>
                          </a:rPr>
                          <m:t>2</m:t>
                        </m:r>
                      </m:den>
                    </m:f>
                  </m:oMath>
                </a14:m>
                <a:endParaRPr lang="en-US" sz="2000" dirty="0"/>
              </a:p>
              <a:p>
                <a:pPr algn="just"/>
                <a:r>
                  <a:rPr lang="en-US" sz="2000" dirty="0" smtClean="0"/>
                  <a:t>		</a:t>
                </a:r>
                <a:r>
                  <a:rPr lang="en-US" sz="2000" dirty="0" smtClean="0"/>
                  <a:t>		</a:t>
                </a:r>
                <a14:m>
                  <m:oMath xmlns:m="http://schemas.openxmlformats.org/officeDocument/2006/math">
                    <m:sSub>
                      <m:sSubPr>
                        <m:ctrlPr>
                          <a:rPr lang="en-US" sz="2000" i="1">
                            <a:latin typeface="Cambria Math"/>
                          </a:rPr>
                        </m:ctrlPr>
                      </m:sSubPr>
                      <m:e>
                        <m:r>
                          <a:rPr lang="en-US" sz="2000" i="1">
                            <a:latin typeface="Cambria Math"/>
                          </a:rPr>
                          <m:t>𝑅𝐷</m:t>
                        </m:r>
                      </m:e>
                      <m:sub>
                        <m:r>
                          <a:rPr lang="en-US" sz="2000" i="1">
                            <a:latin typeface="Cambria Math"/>
                          </a:rPr>
                          <m:t>𝑠</m:t>
                        </m:r>
                      </m:sub>
                    </m:sSub>
                    <m:r>
                      <a:rPr lang="en-US" sz="2000" i="1">
                        <a:latin typeface="Cambria Math"/>
                      </a:rPr>
                      <m:t>=</m:t>
                    </m:r>
                    <m:f>
                      <m:fPr>
                        <m:ctrlPr>
                          <a:rPr lang="en-US" sz="2000" i="1">
                            <a:latin typeface="Cambria Math"/>
                          </a:rPr>
                        </m:ctrlPr>
                      </m:fPr>
                      <m:num>
                        <m:sSub>
                          <m:sSubPr>
                            <m:ctrlPr>
                              <a:rPr lang="en-US" sz="2000" i="1">
                                <a:latin typeface="Cambria Math"/>
                              </a:rPr>
                            </m:ctrlPr>
                          </m:sSubPr>
                          <m:e>
                            <m:r>
                              <a:rPr lang="en-US" sz="2000" i="1">
                                <a:latin typeface="Cambria Math"/>
                              </a:rPr>
                              <m:t>𝑑𝑖𝑎</m:t>
                            </m:r>
                          </m:e>
                          <m:sub>
                            <m:r>
                              <a:rPr lang="en-US" sz="2000" i="1">
                                <a:latin typeface="Cambria Math"/>
                              </a:rPr>
                              <m:t>𝑐</m:t>
                            </m:r>
                          </m:sub>
                        </m:sSub>
                      </m:num>
                      <m:den>
                        <m:r>
                          <a:rPr lang="en-US" sz="2000" i="1">
                            <a:latin typeface="Cambria Math"/>
                          </a:rPr>
                          <m:t>2</m:t>
                        </m:r>
                      </m:den>
                    </m:f>
                  </m:oMath>
                </a14:m>
                <a:endParaRPr lang="en-US" sz="2000" dirty="0"/>
              </a:p>
              <a:p>
                <a:pPr marL="457200" lvl="4"/>
                <a:endParaRPr lang="en-US" sz="2000" dirty="0" smtClean="0"/>
              </a:p>
            </p:txBody>
          </p:sp>
        </mc:Choice>
        <mc:Fallback>
          <p:sp>
            <p:nvSpPr>
              <p:cNvPr id="4" name="TextBox 3"/>
              <p:cNvSpPr txBox="1">
                <a:spLocks noRot="1" noChangeAspect="1" noMove="1" noResize="1" noEditPoints="1" noAdjustHandles="1" noChangeArrowheads="1" noChangeShapeType="1" noTextEdit="1"/>
              </p:cNvSpPr>
              <p:nvPr/>
            </p:nvSpPr>
            <p:spPr>
              <a:xfrm>
                <a:off x="533400" y="1905000"/>
                <a:ext cx="8153400" cy="4677306"/>
              </a:xfrm>
              <a:prstGeom prst="rect">
                <a:avLst/>
              </a:prstGeom>
              <a:blipFill rotWithShape="1">
                <a:blip r:embed="rId3"/>
                <a:stretch>
                  <a:fillRect l="-1197" t="-1043" r="-164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B6F15528-21DE-4FAA-801E-634DDDAF4B2B}" type="slidenum">
              <a:rPr lang="en-US" smtClean="0"/>
              <a:pPr/>
              <a:t>81</a:t>
            </a:fld>
            <a:endParaRPr lang="en-US"/>
          </a:p>
        </p:txBody>
      </p:sp>
      <p:sp>
        <p:nvSpPr>
          <p:cNvPr id="6" name="TextBox 5"/>
          <p:cNvSpPr txBox="1"/>
          <p:nvPr/>
        </p:nvSpPr>
        <p:spPr>
          <a:xfrm>
            <a:off x="16932" y="355937"/>
            <a:ext cx="9144000" cy="1077218"/>
          </a:xfrm>
          <a:prstGeom prst="rect">
            <a:avLst/>
          </a:prstGeom>
          <a:noFill/>
        </p:spPr>
        <p:txBody>
          <a:bodyPr wrap="square" rtlCol="0">
            <a:spAutoFit/>
          </a:bodyPr>
          <a:lstStyle/>
          <a:p>
            <a:pPr marL="0" lvl="1" algn="ctr"/>
            <a:r>
              <a:rPr lang="en-US" sz="3200" dirty="0">
                <a:latin typeface="Times New Roman" pitchFamily="18" charset="0"/>
                <a:cs typeface="Times New Roman" pitchFamily="18" charset="0"/>
              </a:rPr>
              <a:t>Shunt Admittance of Underground Lines </a:t>
            </a:r>
            <a:endParaRPr lang="en-US" sz="3200" dirty="0" smtClean="0">
              <a:latin typeface="Times New Roman" pitchFamily="18" charset="0"/>
              <a:cs typeface="Times New Roman" pitchFamily="18" charset="0"/>
            </a:endParaRPr>
          </a:p>
          <a:p>
            <a:pPr marL="0" lvl="3" algn="ctr"/>
            <a:r>
              <a:rPr lang="en-US" sz="3200" dirty="0">
                <a:latin typeface="Times New Roman" pitchFamily="18" charset="0"/>
                <a:cs typeface="Times New Roman" pitchFamily="18" charset="0"/>
              </a:rPr>
              <a:t>Concentric Neutral Cable</a:t>
            </a:r>
          </a:p>
        </p:txBody>
      </p:sp>
    </p:spTree>
    <p:extLst>
      <p:ext uri="{BB962C8B-B14F-4D97-AF65-F5344CB8AC3E}">
        <p14:creationId xmlns:p14="http://schemas.microsoft.com/office/powerpoint/2010/main" val="447735128"/>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609600"/>
            <a:ext cx="8305800" cy="1754326"/>
          </a:xfrm>
          <a:prstGeom prst="rect">
            <a:avLst/>
          </a:prstGeom>
          <a:noFill/>
        </p:spPr>
        <p:txBody>
          <a:bodyPr wrap="square" rtlCol="0">
            <a:spAutoFit/>
          </a:bodyPr>
          <a:lstStyle/>
          <a:p>
            <a:r>
              <a:rPr lang="en-US" dirty="0" smtClean="0"/>
              <a:t>	</a:t>
            </a:r>
          </a:p>
          <a:p>
            <a:r>
              <a:rPr lang="en-US" dirty="0"/>
              <a:t>	</a:t>
            </a:r>
            <a:endParaRPr lang="en-US" dirty="0" smtClean="0"/>
          </a:p>
          <a:p>
            <a:r>
              <a:rPr lang="en-US" dirty="0" smtClean="0"/>
              <a:t>	</a:t>
            </a:r>
            <a:r>
              <a:rPr lang="en-US" dirty="0"/>
              <a:t>	</a:t>
            </a:r>
            <a:endParaRPr lang="en-US" dirty="0" smtClean="0"/>
          </a:p>
          <a:p>
            <a:r>
              <a:rPr lang="en-US" dirty="0" smtClean="0"/>
              <a:t>	</a:t>
            </a:r>
          </a:p>
          <a:p>
            <a:endParaRPr lang="en-US" dirty="0"/>
          </a:p>
          <a:p>
            <a:endParaRPr lang="en-US" dirty="0"/>
          </a:p>
        </p:txBody>
      </p:sp>
      <mc:AlternateContent xmlns:mc="http://schemas.openxmlformats.org/markup-compatibility/2006">
        <mc:Choice xmlns:a14="http://schemas.microsoft.com/office/drawing/2010/main" Requires="a14">
          <p:sp>
            <p:nvSpPr>
              <p:cNvPr id="4" name="TextBox 3"/>
              <p:cNvSpPr txBox="1"/>
              <p:nvPr/>
            </p:nvSpPr>
            <p:spPr>
              <a:xfrm>
                <a:off x="533400" y="1630838"/>
                <a:ext cx="8153400" cy="5150962"/>
              </a:xfrm>
              <a:prstGeom prst="rect">
                <a:avLst/>
              </a:prstGeom>
              <a:noFill/>
            </p:spPr>
            <p:txBody>
              <a:bodyPr wrap="square" rtlCol="0">
                <a:spAutoFit/>
              </a:bodyPr>
              <a:lstStyle/>
              <a:p>
                <a:pPr marL="457200" lvl="3" indent="-457200">
                  <a:buFont typeface="Wingdings" pitchFamily="2" charset="2"/>
                  <a:buChar char="Ø"/>
                </a:pPr>
                <a:r>
                  <a:rPr lang="en-US" sz="2400" dirty="0" smtClean="0">
                    <a:latin typeface="Times New Roman" pitchFamily="18" charset="0"/>
                    <a:cs typeface="Times New Roman" pitchFamily="18" charset="0"/>
                  </a:rPr>
                  <a:t>The</a:t>
                </a:r>
                <a:r>
                  <a:rPr lang="en-US" sz="2400" dirty="0" smtClean="0">
                    <a:solidFill>
                      <a:srgbClr val="FF0000"/>
                    </a:solidFill>
                    <a:latin typeface="Times New Roman" pitchFamily="18" charset="0"/>
                    <a:cs typeface="Times New Roman" pitchFamily="18" charset="0"/>
                  </a:rPr>
                  <a:t> </a:t>
                </a:r>
                <a:r>
                  <a:rPr lang="en-US" sz="2400" dirty="0" smtClean="0">
                    <a:latin typeface="Times New Roman" pitchFamily="18" charset="0"/>
                    <a:cs typeface="Times New Roman" pitchFamily="18" charset="0"/>
                  </a:rPr>
                  <a:t>voltage drop from the phase conductor to neutral strand </a:t>
                </a:r>
                <a14:m>
                  <m:oMath xmlns:m="http://schemas.openxmlformats.org/officeDocument/2006/math">
                    <m:r>
                      <a:rPr lang="en-US" sz="2400" i="1" dirty="0" smtClean="0">
                        <a:latin typeface="Cambria Math"/>
                        <a:cs typeface="Times New Roman" pitchFamily="18" charset="0"/>
                      </a:rPr>
                      <m:t>1</m:t>
                    </m:r>
                  </m:oMath>
                </a14:m>
                <a:r>
                  <a:rPr lang="en-US" sz="2400" dirty="0" smtClean="0">
                    <a:latin typeface="Times New Roman" pitchFamily="18" charset="0"/>
                    <a:cs typeface="Times New Roman" pitchFamily="18" charset="0"/>
                  </a:rPr>
                  <a:t> is then given by</a:t>
                </a:r>
              </a:p>
              <a:p>
                <a:pPr marL="457200" lvl="4" algn="just"/>
                <a:r>
                  <a:rPr lang="en-US" sz="2400" dirty="0" smtClean="0"/>
                  <a:t>		</a:t>
                </a:r>
                <a14:m>
                  <m:oMath xmlns:m="http://schemas.openxmlformats.org/officeDocument/2006/math">
                    <m:sSub>
                      <m:sSubPr>
                        <m:ctrlPr>
                          <a:rPr lang="en-US" sz="2000" i="1">
                            <a:latin typeface="Cambria Math"/>
                          </a:rPr>
                        </m:ctrlPr>
                      </m:sSubPr>
                      <m:e>
                        <m:r>
                          <a:rPr lang="en-US" sz="2000" i="1">
                            <a:latin typeface="Cambria Math"/>
                          </a:rPr>
                          <m:t>𝑉</m:t>
                        </m:r>
                      </m:e>
                      <m:sub>
                        <m:r>
                          <a:rPr lang="en-US" sz="2000" i="1">
                            <a:latin typeface="Cambria Math"/>
                          </a:rPr>
                          <m:t>𝑝</m:t>
                        </m:r>
                        <m:r>
                          <a:rPr lang="en-US" sz="2000" i="1">
                            <a:latin typeface="Cambria Math"/>
                          </a:rPr>
                          <m:t>1</m:t>
                        </m:r>
                      </m:sub>
                    </m:sSub>
                    <m:r>
                      <a:rPr lang="en-US" sz="2000" i="1">
                        <a:latin typeface="Cambria Math"/>
                      </a:rPr>
                      <m:t>=</m:t>
                    </m:r>
                    <m:f>
                      <m:fPr>
                        <m:ctrlPr>
                          <a:rPr lang="en-US" sz="2000" i="1">
                            <a:latin typeface="Cambria Math"/>
                          </a:rPr>
                        </m:ctrlPr>
                      </m:fPr>
                      <m:num>
                        <m:sSub>
                          <m:sSubPr>
                            <m:ctrlPr>
                              <a:rPr lang="en-US" sz="2000" i="1">
                                <a:latin typeface="Cambria Math"/>
                              </a:rPr>
                            </m:ctrlPr>
                          </m:sSubPr>
                          <m:e>
                            <m:r>
                              <a:rPr lang="en-US" sz="2000" i="1">
                                <a:latin typeface="Cambria Math"/>
                              </a:rPr>
                              <m:t>𝑞</m:t>
                            </m:r>
                          </m:e>
                          <m:sub>
                            <m:r>
                              <a:rPr lang="en-US" sz="2000" i="1">
                                <a:latin typeface="Cambria Math"/>
                              </a:rPr>
                              <m:t>𝑝</m:t>
                            </m:r>
                          </m:sub>
                        </m:sSub>
                      </m:num>
                      <m:den>
                        <m:r>
                          <a:rPr lang="en-US" sz="2000" i="1">
                            <a:latin typeface="Cambria Math"/>
                          </a:rPr>
                          <m:t>2</m:t>
                        </m:r>
                        <m:r>
                          <a:rPr lang="en-US" sz="2000" i="1">
                            <a:latin typeface="Cambria Math"/>
                          </a:rPr>
                          <m:t>𝜋𝜀</m:t>
                        </m:r>
                      </m:den>
                    </m:f>
                    <m:d>
                      <m:dPr>
                        <m:ctrlPr>
                          <a:rPr lang="en-US" sz="2000" i="1">
                            <a:latin typeface="Cambria Math"/>
                          </a:rPr>
                        </m:ctrlPr>
                      </m:dPr>
                      <m:e>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sSub>
                                  <m:sSubPr>
                                    <m:ctrlPr>
                                      <a:rPr lang="en-US" sz="2000" i="1">
                                        <a:latin typeface="Cambria Math"/>
                                      </a:rPr>
                                    </m:ctrlPr>
                                  </m:sSubPr>
                                  <m:e>
                                    <m:r>
                                      <a:rPr lang="en-US" sz="2000" i="1">
                                        <a:latin typeface="Cambria Math"/>
                                      </a:rPr>
                                      <m:t>𝑅</m:t>
                                    </m:r>
                                  </m:e>
                                  <m:sub>
                                    <m:r>
                                      <a:rPr lang="en-US" sz="2000" i="1">
                                        <a:latin typeface="Cambria Math"/>
                                      </a:rPr>
                                      <m:t>𝑏</m:t>
                                    </m:r>
                                  </m:sub>
                                </m:sSub>
                              </m:num>
                              <m:den>
                                <m:sSub>
                                  <m:sSubPr>
                                    <m:ctrlPr>
                                      <a:rPr lang="en-US" sz="2000" i="1">
                                        <a:latin typeface="Cambria Math"/>
                                      </a:rPr>
                                    </m:ctrlPr>
                                  </m:sSubPr>
                                  <m:e>
                                    <m:r>
                                      <a:rPr lang="en-US" sz="2000" i="1">
                                        <a:latin typeface="Cambria Math"/>
                                      </a:rPr>
                                      <m:t>𝑅𝐷</m:t>
                                    </m:r>
                                  </m:e>
                                  <m:sub>
                                    <m:r>
                                      <a:rPr lang="en-US" sz="2000" i="1">
                                        <a:latin typeface="Cambria Math"/>
                                      </a:rPr>
                                      <m:t>𝑐</m:t>
                                    </m:r>
                                  </m:sub>
                                </m:sSub>
                              </m:den>
                            </m:f>
                          </m:e>
                        </m:func>
                        <m:r>
                          <a:rPr lang="en-US" sz="2000" i="1">
                            <a:latin typeface="Cambria Math"/>
                          </a:rPr>
                          <m:t>−</m:t>
                        </m:r>
                        <m:f>
                          <m:fPr>
                            <m:ctrlPr>
                              <a:rPr lang="en-US" sz="2000" i="1">
                                <a:latin typeface="Cambria Math"/>
                              </a:rPr>
                            </m:ctrlPr>
                          </m:fPr>
                          <m:num>
                            <m:r>
                              <a:rPr lang="en-US" sz="2000" i="1">
                                <a:latin typeface="Cambria Math"/>
                              </a:rPr>
                              <m:t>1</m:t>
                            </m:r>
                          </m:num>
                          <m:den>
                            <m:r>
                              <a:rPr lang="en-US" sz="2000" i="1">
                                <a:latin typeface="Cambria Math"/>
                              </a:rPr>
                              <m:t>𝑘</m:t>
                            </m:r>
                          </m:den>
                        </m:f>
                        <m:d>
                          <m:dPr>
                            <m:ctrlPr>
                              <a:rPr lang="en-US" sz="2000" i="1">
                                <a:latin typeface="Cambria Math"/>
                              </a:rPr>
                            </m:ctrlPr>
                          </m:dPr>
                          <m:e>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i="1">
                                        <a:latin typeface="Cambria Math"/>
                                      </a:rPr>
                                      <m:t>𝑘</m:t>
                                    </m:r>
                                    <m:r>
                                      <a:rPr lang="en-US" sz="2000" i="1">
                                        <a:latin typeface="Cambria Math"/>
                                      </a:rPr>
                                      <m:t>∙</m:t>
                                    </m:r>
                                    <m:sSub>
                                      <m:sSubPr>
                                        <m:ctrlPr>
                                          <a:rPr lang="en-US" sz="2000" i="1">
                                            <a:latin typeface="Cambria Math"/>
                                          </a:rPr>
                                        </m:ctrlPr>
                                      </m:sSubPr>
                                      <m:e>
                                        <m:r>
                                          <a:rPr lang="en-US" sz="2000" i="1">
                                            <a:latin typeface="Cambria Math"/>
                                          </a:rPr>
                                          <m:t>𝑅𝐷</m:t>
                                        </m:r>
                                      </m:e>
                                      <m:sub>
                                        <m:r>
                                          <a:rPr lang="en-US" sz="2000" i="1">
                                            <a:latin typeface="Cambria Math"/>
                                          </a:rPr>
                                          <m:t>𝑠</m:t>
                                        </m:r>
                                      </m:sub>
                                    </m:sSub>
                                  </m:num>
                                  <m:den>
                                    <m:sSub>
                                      <m:sSubPr>
                                        <m:ctrlPr>
                                          <a:rPr lang="en-US" sz="2000" i="1">
                                            <a:latin typeface="Cambria Math"/>
                                          </a:rPr>
                                        </m:ctrlPr>
                                      </m:sSubPr>
                                      <m:e>
                                        <m:r>
                                          <a:rPr lang="en-US" sz="2000" i="1">
                                            <a:latin typeface="Cambria Math"/>
                                          </a:rPr>
                                          <m:t>𝑅</m:t>
                                        </m:r>
                                      </m:e>
                                      <m:sub>
                                        <m:r>
                                          <a:rPr lang="en-US" sz="2000" i="1">
                                            <a:latin typeface="Cambria Math"/>
                                          </a:rPr>
                                          <m:t>𝑏</m:t>
                                        </m:r>
                                      </m:sub>
                                    </m:sSub>
                                  </m:den>
                                </m:f>
                              </m:e>
                            </m:func>
                          </m:e>
                        </m:d>
                      </m:e>
                    </m:d>
                  </m:oMath>
                </a14:m>
                <a:r>
                  <a:rPr lang="en-US" sz="2000" dirty="0" smtClean="0"/>
                  <a:t>			</a:t>
                </a:r>
                <a:r>
                  <a:rPr lang="en-US" sz="2000" dirty="0" smtClean="0">
                    <a:latin typeface="Times New Roman" pitchFamily="18" charset="0"/>
                    <a:cs typeface="Times New Roman" pitchFamily="18" charset="0"/>
                  </a:rPr>
                  <a:t>(78)</a:t>
                </a:r>
              </a:p>
              <a:p>
                <a:pPr marL="0" lvl="3"/>
                <a:endParaRPr lang="en-US" sz="2000" dirty="0" smtClean="0">
                  <a:latin typeface="Times New Roman" pitchFamily="18" charset="0"/>
                  <a:cs typeface="Times New Roman" pitchFamily="18" charset="0"/>
                </a:endParaRPr>
              </a:p>
              <a:p>
                <a:pPr marL="342900" lvl="3" indent="-342900">
                  <a:buFont typeface="Wingdings" pitchFamily="2" charset="2"/>
                  <a:buChar char="Ø"/>
                </a:pPr>
                <a:r>
                  <a:rPr lang="en-US" sz="2400" dirty="0" smtClean="0">
                    <a:latin typeface="Times New Roman" pitchFamily="18" charset="0"/>
                    <a:cs typeface="Times New Roman" pitchFamily="18" charset="0"/>
                  </a:rPr>
                  <a:t>The electric field of a cable is confined to the insulation material. Cross-Linked </a:t>
                </a:r>
                <a:r>
                  <a:rPr lang="en-US" sz="2400" dirty="0" err="1" smtClean="0">
                    <a:latin typeface="Times New Roman" pitchFamily="18" charset="0"/>
                    <a:cs typeface="Times New Roman" pitchFamily="18" charset="0"/>
                  </a:rPr>
                  <a:t>Polyethlyene</a:t>
                </a:r>
                <a:r>
                  <a:rPr lang="en-US" sz="2400" dirty="0" smtClean="0">
                    <a:latin typeface="Times New Roman" pitchFamily="18" charset="0"/>
                    <a:cs typeface="Times New Roman" pitchFamily="18" charset="0"/>
                  </a:rPr>
                  <a:t> is a very popular insulation material. </a:t>
                </a:r>
                <a:endParaRPr lang="en-US" sz="2400" dirty="0" smtClean="0">
                  <a:latin typeface="Times New Roman" pitchFamily="18" charset="0"/>
                  <a:cs typeface="Times New Roman" pitchFamily="18" charset="0"/>
                </a:endParaRPr>
              </a:p>
              <a:p>
                <a:pPr marL="342900" lvl="3" indent="-342900">
                  <a:buFont typeface="Wingdings" pitchFamily="2" charset="2"/>
                  <a:buChar char="Ø"/>
                </a:pPr>
                <a:endParaRPr lang="en-US" sz="2400" dirty="0" smtClean="0">
                  <a:latin typeface="Times New Roman" pitchFamily="18" charset="0"/>
                  <a:cs typeface="Times New Roman" pitchFamily="18" charset="0"/>
                </a:endParaRPr>
              </a:p>
              <a:p>
                <a:pPr marL="342900" lvl="3" indent="-342900">
                  <a:buFont typeface="Wingdings" pitchFamily="2" charset="2"/>
                  <a:buChar char="Ø"/>
                </a:pPr>
                <a:r>
                  <a:rPr lang="en-US" sz="2400" dirty="0" smtClean="0">
                    <a:latin typeface="Times New Roman" pitchFamily="18" charset="0"/>
                    <a:cs typeface="Times New Roman" pitchFamily="18" charset="0"/>
                  </a:rPr>
                  <a:t>If the minimum value of relative permittivity is assumed, the equation for shunt admittance of the concentric neutral cable is given by</a:t>
                </a:r>
                <a:r>
                  <a:rPr lang="en-US" sz="2000" dirty="0" smtClean="0"/>
                  <a:t>	</a:t>
                </a:r>
              </a:p>
              <a:p>
                <a:pPr marL="457200" lvl="4" algn="just"/>
                <a:r>
                  <a:rPr lang="en-US" sz="2400" dirty="0" smtClean="0"/>
                  <a:t>		</a:t>
                </a:r>
                <a14:m>
                  <m:oMath xmlns:m="http://schemas.openxmlformats.org/officeDocument/2006/math">
                    <m:sSub>
                      <m:sSubPr>
                        <m:ctrlPr>
                          <a:rPr lang="en-US" sz="2000" i="1">
                            <a:latin typeface="Cambria Math"/>
                          </a:rPr>
                        </m:ctrlPr>
                      </m:sSubPr>
                      <m:e>
                        <m:r>
                          <a:rPr lang="en-US" sz="2000" i="1">
                            <a:latin typeface="Cambria Math"/>
                          </a:rPr>
                          <m:t>𝑦</m:t>
                        </m:r>
                      </m:e>
                      <m:sub>
                        <m:r>
                          <a:rPr lang="en-US" sz="2000" i="1">
                            <a:latin typeface="Cambria Math"/>
                          </a:rPr>
                          <m:t>𝑎𝑔</m:t>
                        </m:r>
                      </m:sub>
                    </m:sSub>
                    <m:r>
                      <a:rPr lang="en-US" sz="2000" i="1">
                        <a:latin typeface="Cambria Math"/>
                      </a:rPr>
                      <m:t>=0+</m:t>
                    </m:r>
                    <m:r>
                      <a:rPr lang="en-US" sz="2000" i="1">
                        <a:latin typeface="Cambria Math"/>
                      </a:rPr>
                      <m:t>𝑗</m:t>
                    </m:r>
                    <m:f>
                      <m:fPr>
                        <m:ctrlPr>
                          <a:rPr lang="en-US" sz="2000" i="1">
                            <a:latin typeface="Cambria Math"/>
                          </a:rPr>
                        </m:ctrlPr>
                      </m:fPr>
                      <m:num>
                        <m:r>
                          <a:rPr lang="en-US" sz="2000" i="1">
                            <a:latin typeface="Cambria Math"/>
                          </a:rPr>
                          <m:t>77.3619</m:t>
                        </m:r>
                      </m:num>
                      <m:den>
                        <m:d>
                          <m:dPr>
                            <m:ctrlPr>
                              <a:rPr lang="en-US" sz="2000" i="1">
                                <a:latin typeface="Cambria Math"/>
                              </a:rPr>
                            </m:ctrlPr>
                          </m:dPr>
                          <m:e>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sSub>
                                      <m:sSubPr>
                                        <m:ctrlPr>
                                          <a:rPr lang="en-US" sz="2000" i="1">
                                            <a:latin typeface="Cambria Math"/>
                                          </a:rPr>
                                        </m:ctrlPr>
                                      </m:sSubPr>
                                      <m:e>
                                        <m:r>
                                          <a:rPr lang="en-US" sz="2000" i="1">
                                            <a:latin typeface="Cambria Math"/>
                                          </a:rPr>
                                          <m:t>𝑅</m:t>
                                        </m:r>
                                      </m:e>
                                      <m:sub>
                                        <m:r>
                                          <a:rPr lang="en-US" sz="2000" i="1">
                                            <a:latin typeface="Cambria Math"/>
                                          </a:rPr>
                                          <m:t>𝑏</m:t>
                                        </m:r>
                                      </m:sub>
                                    </m:sSub>
                                  </m:num>
                                  <m:den>
                                    <m:sSub>
                                      <m:sSubPr>
                                        <m:ctrlPr>
                                          <a:rPr lang="en-US" sz="2000" i="1">
                                            <a:latin typeface="Cambria Math"/>
                                          </a:rPr>
                                        </m:ctrlPr>
                                      </m:sSubPr>
                                      <m:e>
                                        <m:r>
                                          <a:rPr lang="en-US" sz="2000" i="1">
                                            <a:latin typeface="Cambria Math"/>
                                          </a:rPr>
                                          <m:t>𝑅𝐷</m:t>
                                        </m:r>
                                      </m:e>
                                      <m:sub>
                                        <m:r>
                                          <a:rPr lang="en-US" sz="2000" i="1">
                                            <a:latin typeface="Cambria Math"/>
                                          </a:rPr>
                                          <m:t>𝑐</m:t>
                                        </m:r>
                                      </m:sub>
                                    </m:sSub>
                                  </m:den>
                                </m:f>
                              </m:e>
                            </m:func>
                            <m:r>
                              <a:rPr lang="en-US" sz="2000" i="1">
                                <a:latin typeface="Cambria Math"/>
                              </a:rPr>
                              <m:t>−</m:t>
                            </m:r>
                            <m:f>
                              <m:fPr>
                                <m:ctrlPr>
                                  <a:rPr lang="en-US" sz="2000" i="1">
                                    <a:latin typeface="Cambria Math"/>
                                  </a:rPr>
                                </m:ctrlPr>
                              </m:fPr>
                              <m:num>
                                <m:r>
                                  <a:rPr lang="en-US" sz="2000" i="1">
                                    <a:latin typeface="Cambria Math"/>
                                  </a:rPr>
                                  <m:t>1</m:t>
                                </m:r>
                              </m:num>
                              <m:den>
                                <m:r>
                                  <a:rPr lang="en-US" sz="2000" i="1">
                                    <a:latin typeface="Cambria Math"/>
                                  </a:rPr>
                                  <m:t>𝑘</m:t>
                                </m:r>
                              </m:den>
                            </m:f>
                            <m:d>
                              <m:dPr>
                                <m:ctrlPr>
                                  <a:rPr lang="en-US" sz="2000" i="1">
                                    <a:latin typeface="Cambria Math"/>
                                  </a:rPr>
                                </m:ctrlPr>
                              </m:dPr>
                              <m:e>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i="1">
                                            <a:latin typeface="Cambria Math"/>
                                          </a:rPr>
                                          <m:t>𝑘</m:t>
                                        </m:r>
                                        <m:r>
                                          <a:rPr lang="en-US" sz="2000" i="1">
                                            <a:latin typeface="Cambria Math"/>
                                          </a:rPr>
                                          <m:t>∙</m:t>
                                        </m:r>
                                        <m:sSub>
                                          <m:sSubPr>
                                            <m:ctrlPr>
                                              <a:rPr lang="en-US" sz="2000" i="1">
                                                <a:latin typeface="Cambria Math"/>
                                              </a:rPr>
                                            </m:ctrlPr>
                                          </m:sSubPr>
                                          <m:e>
                                            <m:r>
                                              <a:rPr lang="en-US" sz="2000" i="1">
                                                <a:latin typeface="Cambria Math"/>
                                              </a:rPr>
                                              <m:t>𝑅𝐷</m:t>
                                            </m:r>
                                          </m:e>
                                          <m:sub>
                                            <m:r>
                                              <a:rPr lang="en-US" sz="2000" i="1">
                                                <a:latin typeface="Cambria Math"/>
                                              </a:rPr>
                                              <m:t>𝑠</m:t>
                                            </m:r>
                                          </m:sub>
                                        </m:sSub>
                                      </m:num>
                                      <m:den>
                                        <m:sSub>
                                          <m:sSubPr>
                                            <m:ctrlPr>
                                              <a:rPr lang="en-US" sz="2000" i="1">
                                                <a:latin typeface="Cambria Math"/>
                                              </a:rPr>
                                            </m:ctrlPr>
                                          </m:sSubPr>
                                          <m:e>
                                            <m:r>
                                              <a:rPr lang="en-US" sz="2000" i="1">
                                                <a:latin typeface="Cambria Math"/>
                                              </a:rPr>
                                              <m:t>𝑅</m:t>
                                            </m:r>
                                          </m:e>
                                          <m:sub>
                                            <m:r>
                                              <a:rPr lang="en-US" sz="2000" i="1">
                                                <a:latin typeface="Cambria Math"/>
                                              </a:rPr>
                                              <m:t>𝑏</m:t>
                                            </m:r>
                                          </m:sub>
                                        </m:sSub>
                                      </m:den>
                                    </m:f>
                                  </m:e>
                                </m:func>
                              </m:e>
                            </m:d>
                          </m:e>
                        </m:d>
                      </m:den>
                    </m:f>
                  </m:oMath>
                </a14:m>
                <a:r>
                  <a:rPr lang="en-US" sz="2000" dirty="0">
                    <a:latin typeface="Times New Roman" pitchFamily="18" charset="0"/>
                    <a:cs typeface="Times New Roman" pitchFamily="18" charset="0"/>
                  </a:rPr>
                  <a:t>  </a:t>
                </a:r>
                <a14:m>
                  <m:oMath xmlns:m="http://schemas.openxmlformats.org/officeDocument/2006/math">
                    <m:r>
                      <a:rPr lang="en-US" sz="2000" i="1">
                        <a:latin typeface="Cambria Math"/>
                      </a:rPr>
                      <m:t>𝜇</m:t>
                    </m:r>
                  </m:oMath>
                </a14:m>
                <a:r>
                  <a:rPr lang="en-US" sz="2000" dirty="0" smtClean="0">
                    <a:latin typeface="Times New Roman" pitchFamily="18" charset="0"/>
                    <a:cs typeface="Times New Roman" pitchFamily="18" charset="0"/>
                  </a:rPr>
                  <a:t>S/mile		(79</a:t>
                </a:r>
                <a:r>
                  <a:rPr lang="en-US" sz="2000" dirty="0" smtClean="0">
                    <a:latin typeface="Times New Roman" pitchFamily="18" charset="0"/>
                    <a:cs typeface="Times New Roman" pitchFamily="18" charset="0"/>
                  </a:rPr>
                  <a:t>)</a:t>
                </a:r>
                <a:endParaRPr lang="en-US" sz="2000" dirty="0">
                  <a:latin typeface="Times New Roman" pitchFamily="18" charset="0"/>
                  <a:cs typeface="Times New Roman" pitchFamily="18" charset="0"/>
                </a:endParaRPr>
              </a:p>
            </p:txBody>
          </p:sp>
        </mc:Choice>
        <mc:Fallback>
          <p:sp>
            <p:nvSpPr>
              <p:cNvPr id="4" name="TextBox 3"/>
              <p:cNvSpPr txBox="1">
                <a:spLocks noRot="1" noChangeAspect="1" noMove="1" noResize="1" noEditPoints="1" noAdjustHandles="1" noChangeArrowheads="1" noChangeShapeType="1" noTextEdit="1"/>
              </p:cNvSpPr>
              <p:nvPr/>
            </p:nvSpPr>
            <p:spPr>
              <a:xfrm>
                <a:off x="533400" y="1630838"/>
                <a:ext cx="8153400" cy="5150962"/>
              </a:xfrm>
              <a:prstGeom prst="rect">
                <a:avLst/>
              </a:prstGeom>
              <a:blipFill rotWithShape="1">
                <a:blip r:embed="rId3"/>
                <a:stretch>
                  <a:fillRect l="-1047" t="-947"/>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B6F15528-21DE-4FAA-801E-634DDDAF4B2B}" type="slidenum">
              <a:rPr lang="en-US" smtClean="0"/>
              <a:pPr/>
              <a:t>82</a:t>
            </a:fld>
            <a:endParaRPr lang="en-US"/>
          </a:p>
        </p:txBody>
      </p:sp>
      <p:sp>
        <p:nvSpPr>
          <p:cNvPr id="6" name="TextBox 5"/>
          <p:cNvSpPr txBox="1"/>
          <p:nvPr/>
        </p:nvSpPr>
        <p:spPr>
          <a:xfrm>
            <a:off x="16932" y="355937"/>
            <a:ext cx="9144000" cy="1077218"/>
          </a:xfrm>
          <a:prstGeom prst="rect">
            <a:avLst/>
          </a:prstGeom>
          <a:noFill/>
        </p:spPr>
        <p:txBody>
          <a:bodyPr wrap="square" rtlCol="0">
            <a:spAutoFit/>
          </a:bodyPr>
          <a:lstStyle/>
          <a:p>
            <a:pPr marL="0" lvl="1" algn="ctr"/>
            <a:r>
              <a:rPr lang="en-US" sz="3200" dirty="0">
                <a:latin typeface="Times New Roman" pitchFamily="18" charset="0"/>
                <a:cs typeface="Times New Roman" pitchFamily="18" charset="0"/>
              </a:rPr>
              <a:t>Shunt Admittance of Underground Lines </a:t>
            </a:r>
            <a:endParaRPr lang="en-US" sz="3200" dirty="0" smtClean="0">
              <a:latin typeface="Times New Roman" pitchFamily="18" charset="0"/>
              <a:cs typeface="Times New Roman" pitchFamily="18" charset="0"/>
            </a:endParaRPr>
          </a:p>
          <a:p>
            <a:pPr marL="0" lvl="3" algn="ctr"/>
            <a:r>
              <a:rPr lang="en-US" sz="3200" dirty="0">
                <a:latin typeface="Times New Roman" pitchFamily="18" charset="0"/>
                <a:cs typeface="Times New Roman" pitchFamily="18" charset="0"/>
              </a:rPr>
              <a:t>Concentric Neutral Cable</a:t>
            </a:r>
          </a:p>
        </p:txBody>
      </p:sp>
    </p:spTree>
    <p:extLst>
      <p:ext uri="{BB962C8B-B14F-4D97-AF65-F5344CB8AC3E}">
        <p14:creationId xmlns:p14="http://schemas.microsoft.com/office/powerpoint/2010/main" val="1710577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609600"/>
            <a:ext cx="8305800" cy="1754326"/>
          </a:xfrm>
          <a:prstGeom prst="rect">
            <a:avLst/>
          </a:prstGeom>
          <a:noFill/>
        </p:spPr>
        <p:txBody>
          <a:bodyPr wrap="square" rtlCol="0">
            <a:spAutoFit/>
          </a:bodyPr>
          <a:lstStyle/>
          <a:p>
            <a:r>
              <a:rPr lang="en-US" dirty="0" smtClean="0"/>
              <a:t>	</a:t>
            </a:r>
          </a:p>
          <a:p>
            <a:r>
              <a:rPr lang="en-US" dirty="0"/>
              <a:t>	</a:t>
            </a:r>
            <a:endParaRPr lang="en-US" dirty="0" smtClean="0"/>
          </a:p>
          <a:p>
            <a:r>
              <a:rPr lang="en-US" dirty="0" smtClean="0"/>
              <a:t>	</a:t>
            </a:r>
            <a:r>
              <a:rPr lang="en-US" dirty="0"/>
              <a:t>	</a:t>
            </a:r>
            <a:endParaRPr lang="en-US" dirty="0" smtClean="0"/>
          </a:p>
          <a:p>
            <a:r>
              <a:rPr lang="en-US" dirty="0" smtClean="0"/>
              <a:t>	</a:t>
            </a:r>
          </a:p>
          <a:p>
            <a:endParaRPr lang="en-US" dirty="0"/>
          </a:p>
          <a:p>
            <a:endParaRPr lang="en-US" dirty="0"/>
          </a:p>
        </p:txBody>
      </p:sp>
      <p:sp>
        <p:nvSpPr>
          <p:cNvPr id="3" name="TextBox 2"/>
          <p:cNvSpPr txBox="1"/>
          <p:nvPr/>
        </p:nvSpPr>
        <p:spPr>
          <a:xfrm>
            <a:off x="-228600" y="533400"/>
            <a:ext cx="9144000" cy="584775"/>
          </a:xfrm>
          <a:prstGeom prst="rect">
            <a:avLst/>
          </a:prstGeom>
          <a:noFill/>
        </p:spPr>
        <p:txBody>
          <a:bodyPr wrap="square" rtlCol="0">
            <a:spAutoFit/>
          </a:bodyPr>
          <a:lstStyle/>
          <a:p>
            <a:pPr marL="0" lvl="1" algn="ctr"/>
            <a:r>
              <a:rPr lang="en-US" sz="3200" dirty="0" smtClean="0">
                <a:latin typeface="Times New Roman" pitchFamily="18" charset="0"/>
                <a:cs typeface="Times New Roman" pitchFamily="18" charset="0"/>
              </a:rPr>
              <a:t>Typical Values of Relative Permittivity </a:t>
            </a:r>
            <a:endParaRPr lang="en-US" sz="3200" dirty="0">
              <a:latin typeface="Times New Roman" pitchFamily="18" charset="0"/>
              <a:cs typeface="Times New Roman" pitchFamily="18" charset="0"/>
            </a:endParaRPr>
          </a:p>
        </p:txBody>
      </p:sp>
      <p:graphicFrame>
        <p:nvGraphicFramePr>
          <p:cNvPr id="7" name="Object 6"/>
          <p:cNvGraphicFramePr>
            <a:graphicFrameLocks noChangeAspect="1"/>
          </p:cNvGraphicFramePr>
          <p:nvPr>
            <p:extLst>
              <p:ext uri="{D42A27DB-BD31-4B8C-83A1-F6EECF244321}">
                <p14:modId xmlns:p14="http://schemas.microsoft.com/office/powerpoint/2010/main" val="2254447830"/>
              </p:ext>
            </p:extLst>
          </p:nvPr>
        </p:nvGraphicFramePr>
        <p:xfrm>
          <a:off x="7605623" y="561382"/>
          <a:ext cx="685800" cy="528810"/>
        </p:xfrm>
        <a:graphic>
          <a:graphicData uri="http://schemas.openxmlformats.org/presentationml/2006/ole">
            <mc:AlternateContent xmlns:mc="http://schemas.openxmlformats.org/markup-compatibility/2006">
              <mc:Choice xmlns:v="urn:schemas-microsoft-com:vml" Requires="v">
                <p:oleObj spid="_x0000_s7250" name="Equation" r:id="rId4" imgW="279279" imgH="215806" progId="Equation.3">
                  <p:embed/>
                </p:oleObj>
              </mc:Choice>
              <mc:Fallback>
                <p:oleObj name="Equation" r:id="rId4" imgW="279279" imgH="215806"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05623" y="561382"/>
                        <a:ext cx="685800" cy="52881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 name="Table 4"/>
          <p:cNvGraphicFramePr>
            <a:graphicFrameLocks noGrp="1"/>
          </p:cNvGraphicFramePr>
          <p:nvPr>
            <p:extLst>
              <p:ext uri="{D42A27DB-BD31-4B8C-83A1-F6EECF244321}">
                <p14:modId xmlns:p14="http://schemas.microsoft.com/office/powerpoint/2010/main" val="2398215954"/>
              </p:ext>
            </p:extLst>
          </p:nvPr>
        </p:nvGraphicFramePr>
        <p:xfrm>
          <a:off x="609600" y="2057400"/>
          <a:ext cx="8153400" cy="2944368"/>
        </p:xfrm>
        <a:graphic>
          <a:graphicData uri="http://schemas.openxmlformats.org/drawingml/2006/table">
            <a:tbl>
              <a:tblPr firstRow="1" firstCol="1" bandRow="1">
                <a:tableStyleId>{5C22544A-7EE6-4342-B048-85BDC9FD1C3A}</a:tableStyleId>
              </a:tblPr>
              <a:tblGrid>
                <a:gridCol w="4617855"/>
                <a:gridCol w="3535545"/>
              </a:tblGrid>
              <a:tr h="343101">
                <a:tc>
                  <a:txBody>
                    <a:bodyPr/>
                    <a:lstStyle/>
                    <a:p>
                      <a:pPr marL="0" marR="0">
                        <a:lnSpc>
                          <a:spcPct val="115000"/>
                        </a:lnSpc>
                        <a:spcBef>
                          <a:spcPts val="0"/>
                        </a:spcBef>
                        <a:spcAft>
                          <a:spcPts val="0"/>
                        </a:spcAft>
                      </a:pPr>
                      <a:r>
                        <a:rPr lang="en-US" sz="2400" dirty="0">
                          <a:ln>
                            <a:noFill/>
                          </a:ln>
                          <a:solidFill>
                            <a:schemeClr val="tx1"/>
                          </a:solidFill>
                          <a:effectLst/>
                          <a:latin typeface="Times New Roman" pitchFamily="18" charset="0"/>
                          <a:cs typeface="Times New Roman" pitchFamily="18" charset="0"/>
                        </a:rPr>
                        <a:t>Material</a:t>
                      </a:r>
                      <a:endParaRPr lang="en-US" sz="2400" dirty="0">
                        <a:ln>
                          <a:noFill/>
                        </a:ln>
                        <a:solidFill>
                          <a:schemeClr val="tx1"/>
                        </a:solidFill>
                        <a:effectLst/>
                        <a:latin typeface="Times New Roman" pitchFamily="18" charset="0"/>
                        <a:ea typeface="Calibri"/>
                        <a:cs typeface="Times New Roman" pitchFamily="18" charset="0"/>
                      </a:endParaRPr>
                    </a:p>
                  </a:txBody>
                  <a:tcPr marL="68580" marR="68580" marT="0" marB="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algn="l">
                        <a:lnSpc>
                          <a:spcPct val="115000"/>
                        </a:lnSpc>
                        <a:spcBef>
                          <a:spcPts val="0"/>
                        </a:spcBef>
                        <a:spcAft>
                          <a:spcPts val="0"/>
                        </a:spcAft>
                      </a:pPr>
                      <a:r>
                        <a:rPr lang="en-US" sz="2400" dirty="0">
                          <a:ln>
                            <a:noFill/>
                          </a:ln>
                          <a:solidFill>
                            <a:schemeClr val="tx1"/>
                          </a:solidFill>
                          <a:effectLst/>
                          <a:latin typeface="Times New Roman" pitchFamily="18" charset="0"/>
                          <a:cs typeface="Times New Roman" pitchFamily="18" charset="0"/>
                        </a:rPr>
                        <a:t>Relative Permittivity</a:t>
                      </a:r>
                      <a:endParaRPr lang="en-US" sz="2400" dirty="0">
                        <a:ln>
                          <a:noFill/>
                        </a:ln>
                        <a:solidFill>
                          <a:schemeClr val="tx1"/>
                        </a:solidFill>
                        <a:effectLst/>
                        <a:latin typeface="Times New Roman" pitchFamily="18" charset="0"/>
                        <a:ea typeface="Calibri"/>
                        <a:cs typeface="Times New Roman" pitchFamily="18" charset="0"/>
                      </a:endParaRPr>
                    </a:p>
                  </a:txBody>
                  <a:tcPr marL="68580" marR="68580" marT="0" marB="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tr>
              <a:tr h="355930">
                <a:tc>
                  <a:txBody>
                    <a:bodyPr/>
                    <a:lstStyle/>
                    <a:p>
                      <a:pPr marL="0" marR="0">
                        <a:lnSpc>
                          <a:spcPct val="115000"/>
                        </a:lnSpc>
                        <a:spcBef>
                          <a:spcPts val="0"/>
                        </a:spcBef>
                        <a:spcAft>
                          <a:spcPts val="0"/>
                        </a:spcAft>
                      </a:pPr>
                      <a:r>
                        <a:rPr lang="en-US" sz="2400" dirty="0">
                          <a:ln>
                            <a:noFill/>
                          </a:ln>
                          <a:solidFill>
                            <a:schemeClr val="tx1"/>
                          </a:solidFill>
                          <a:effectLst/>
                          <a:latin typeface="Times New Roman" pitchFamily="18" charset="0"/>
                          <a:cs typeface="Times New Roman" pitchFamily="18" charset="0"/>
                        </a:rPr>
                        <a:t>Polyvinyl Chloride (PVC)</a:t>
                      </a:r>
                      <a:endParaRPr lang="en-US" sz="2400" dirty="0">
                        <a:ln>
                          <a:noFill/>
                        </a:ln>
                        <a:solidFill>
                          <a:schemeClr val="tx1"/>
                        </a:solidFill>
                        <a:effectLst/>
                        <a:latin typeface="Times New Roman" pitchFamily="18" charset="0"/>
                        <a:ea typeface="Calibri"/>
                        <a:cs typeface="Times New Roman" pitchFamily="18" charset="0"/>
                      </a:endParaRPr>
                    </a:p>
                  </a:txBody>
                  <a:tcPr marL="68580" marR="68580" marT="0" marB="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marL="0" marR="0" algn="l">
                        <a:lnSpc>
                          <a:spcPct val="115000"/>
                        </a:lnSpc>
                        <a:spcBef>
                          <a:spcPts val="0"/>
                        </a:spcBef>
                        <a:spcAft>
                          <a:spcPts val="0"/>
                        </a:spcAft>
                      </a:pPr>
                      <a:r>
                        <a:rPr lang="en-US" sz="2400" dirty="0">
                          <a:ln>
                            <a:noFill/>
                          </a:ln>
                          <a:solidFill>
                            <a:schemeClr val="tx1"/>
                          </a:solidFill>
                          <a:effectLst/>
                          <a:latin typeface="Times New Roman" pitchFamily="18" charset="0"/>
                          <a:cs typeface="Times New Roman" pitchFamily="18" charset="0"/>
                        </a:rPr>
                        <a:t>3.4-8.0</a:t>
                      </a:r>
                      <a:endParaRPr lang="en-US" sz="2400" dirty="0">
                        <a:ln>
                          <a:noFill/>
                        </a:ln>
                        <a:solidFill>
                          <a:schemeClr val="tx1"/>
                        </a:solidFill>
                        <a:effectLst/>
                        <a:latin typeface="Times New Roman" pitchFamily="18" charset="0"/>
                        <a:ea typeface="Calibri"/>
                        <a:cs typeface="Times New Roman" pitchFamily="18" charset="0"/>
                      </a:endParaRPr>
                    </a:p>
                  </a:txBody>
                  <a:tcPr marL="68580" marR="68580" marT="0" marB="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r>
              <a:tr h="355930">
                <a:tc>
                  <a:txBody>
                    <a:bodyPr/>
                    <a:lstStyle/>
                    <a:p>
                      <a:pPr marL="0" marR="0">
                        <a:lnSpc>
                          <a:spcPct val="115000"/>
                        </a:lnSpc>
                        <a:spcBef>
                          <a:spcPts val="0"/>
                        </a:spcBef>
                        <a:spcAft>
                          <a:spcPts val="0"/>
                        </a:spcAft>
                      </a:pPr>
                      <a:r>
                        <a:rPr lang="en-US" sz="2400" dirty="0">
                          <a:ln>
                            <a:noFill/>
                          </a:ln>
                          <a:solidFill>
                            <a:schemeClr val="tx1"/>
                          </a:solidFill>
                          <a:effectLst/>
                          <a:latin typeface="Times New Roman" pitchFamily="18" charset="0"/>
                          <a:cs typeface="Times New Roman" pitchFamily="18" charset="0"/>
                        </a:rPr>
                        <a:t>Ethylene-Propylene Rubber (EPR)</a:t>
                      </a:r>
                      <a:endParaRPr lang="en-US" sz="2400" dirty="0">
                        <a:ln>
                          <a:noFill/>
                        </a:ln>
                        <a:solidFill>
                          <a:schemeClr val="tx1"/>
                        </a:solidFill>
                        <a:effectLst/>
                        <a:latin typeface="Times New Roman" pitchFamily="18" charset="0"/>
                        <a:ea typeface="Calibri"/>
                        <a:cs typeface="Times New Roman" pitchFamily="18" charset="0"/>
                      </a:endParaRPr>
                    </a:p>
                  </a:txBody>
                  <a:tcPr marL="68580" marR="68580" marT="0" marB="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marL="0" marR="0" algn="l">
                        <a:lnSpc>
                          <a:spcPct val="115000"/>
                        </a:lnSpc>
                        <a:spcBef>
                          <a:spcPts val="0"/>
                        </a:spcBef>
                        <a:spcAft>
                          <a:spcPts val="0"/>
                        </a:spcAft>
                      </a:pPr>
                      <a:r>
                        <a:rPr lang="en-US" sz="2400" dirty="0">
                          <a:ln>
                            <a:noFill/>
                          </a:ln>
                          <a:solidFill>
                            <a:schemeClr val="tx1"/>
                          </a:solidFill>
                          <a:effectLst/>
                          <a:latin typeface="Times New Roman" pitchFamily="18" charset="0"/>
                          <a:cs typeface="Times New Roman" pitchFamily="18" charset="0"/>
                        </a:rPr>
                        <a:t>2.5-3.5</a:t>
                      </a:r>
                      <a:endParaRPr lang="en-US" sz="2400" dirty="0">
                        <a:ln>
                          <a:noFill/>
                        </a:ln>
                        <a:solidFill>
                          <a:schemeClr val="tx1"/>
                        </a:solidFill>
                        <a:effectLst/>
                        <a:latin typeface="Times New Roman" pitchFamily="18" charset="0"/>
                        <a:ea typeface="Calibri"/>
                        <a:cs typeface="Times New Roman" pitchFamily="18" charset="0"/>
                      </a:endParaRPr>
                    </a:p>
                  </a:txBody>
                  <a:tcPr marL="68580" marR="68580" marT="0" marB="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r>
              <a:tr h="355930">
                <a:tc>
                  <a:txBody>
                    <a:bodyPr/>
                    <a:lstStyle/>
                    <a:p>
                      <a:pPr marL="0" marR="0">
                        <a:lnSpc>
                          <a:spcPct val="115000"/>
                        </a:lnSpc>
                        <a:spcBef>
                          <a:spcPts val="0"/>
                        </a:spcBef>
                        <a:spcAft>
                          <a:spcPts val="0"/>
                        </a:spcAft>
                      </a:pPr>
                      <a:r>
                        <a:rPr lang="en-US" sz="2400" dirty="0">
                          <a:ln>
                            <a:noFill/>
                          </a:ln>
                          <a:solidFill>
                            <a:schemeClr val="tx1"/>
                          </a:solidFill>
                          <a:effectLst/>
                          <a:latin typeface="Times New Roman" pitchFamily="18" charset="0"/>
                          <a:cs typeface="Times New Roman" pitchFamily="18" charset="0"/>
                        </a:rPr>
                        <a:t>Polyethylene (PE)</a:t>
                      </a:r>
                      <a:endParaRPr lang="en-US" sz="2400" dirty="0">
                        <a:ln>
                          <a:noFill/>
                        </a:ln>
                        <a:solidFill>
                          <a:schemeClr val="tx1"/>
                        </a:solidFill>
                        <a:effectLst/>
                        <a:latin typeface="Times New Roman" pitchFamily="18" charset="0"/>
                        <a:ea typeface="Calibri"/>
                        <a:cs typeface="Times New Roman" pitchFamily="18" charset="0"/>
                      </a:endParaRPr>
                    </a:p>
                  </a:txBody>
                  <a:tcPr marL="68580" marR="68580" marT="0" marB="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marL="0" marR="0" algn="l">
                        <a:lnSpc>
                          <a:spcPct val="115000"/>
                        </a:lnSpc>
                        <a:spcBef>
                          <a:spcPts val="0"/>
                        </a:spcBef>
                        <a:spcAft>
                          <a:spcPts val="0"/>
                        </a:spcAft>
                      </a:pPr>
                      <a:r>
                        <a:rPr lang="en-US" sz="2400" dirty="0">
                          <a:ln>
                            <a:noFill/>
                          </a:ln>
                          <a:solidFill>
                            <a:schemeClr val="tx1"/>
                          </a:solidFill>
                          <a:effectLst/>
                          <a:latin typeface="Times New Roman" pitchFamily="18" charset="0"/>
                          <a:cs typeface="Times New Roman" pitchFamily="18" charset="0"/>
                        </a:rPr>
                        <a:t>2.5-2.6</a:t>
                      </a:r>
                      <a:endParaRPr lang="en-US" sz="2400" dirty="0">
                        <a:ln>
                          <a:noFill/>
                        </a:ln>
                        <a:solidFill>
                          <a:schemeClr val="tx1"/>
                        </a:solidFill>
                        <a:effectLst/>
                        <a:latin typeface="Times New Roman" pitchFamily="18" charset="0"/>
                        <a:ea typeface="Calibri"/>
                        <a:cs typeface="Times New Roman" pitchFamily="18" charset="0"/>
                      </a:endParaRPr>
                    </a:p>
                  </a:txBody>
                  <a:tcPr marL="68580" marR="68580" marT="0" marB="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r>
              <a:tr h="355930">
                <a:tc>
                  <a:txBody>
                    <a:bodyPr/>
                    <a:lstStyle/>
                    <a:p>
                      <a:pPr marL="0" marR="0">
                        <a:lnSpc>
                          <a:spcPct val="115000"/>
                        </a:lnSpc>
                        <a:spcBef>
                          <a:spcPts val="0"/>
                        </a:spcBef>
                        <a:spcAft>
                          <a:spcPts val="0"/>
                        </a:spcAft>
                      </a:pPr>
                      <a:r>
                        <a:rPr lang="en-US" sz="2400" dirty="0">
                          <a:ln>
                            <a:noFill/>
                          </a:ln>
                          <a:solidFill>
                            <a:schemeClr val="tx1"/>
                          </a:solidFill>
                          <a:effectLst/>
                          <a:latin typeface="Times New Roman" pitchFamily="18" charset="0"/>
                          <a:cs typeface="Times New Roman" pitchFamily="18" charset="0"/>
                        </a:rPr>
                        <a:t>Cross-Linked Polyethylene (XLPE)</a:t>
                      </a:r>
                      <a:endParaRPr lang="en-US" sz="2400" dirty="0">
                        <a:ln>
                          <a:noFill/>
                        </a:ln>
                        <a:solidFill>
                          <a:schemeClr val="tx1"/>
                        </a:solidFill>
                        <a:effectLst/>
                        <a:latin typeface="Times New Roman" pitchFamily="18" charset="0"/>
                        <a:ea typeface="Calibri"/>
                        <a:cs typeface="Times New Roman" pitchFamily="18" charset="0"/>
                      </a:endParaRPr>
                    </a:p>
                  </a:txBody>
                  <a:tcPr marL="68580" marR="68580" marT="0" marB="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marL="0" marR="0" algn="l">
                        <a:lnSpc>
                          <a:spcPct val="115000"/>
                        </a:lnSpc>
                        <a:spcBef>
                          <a:spcPts val="0"/>
                        </a:spcBef>
                        <a:spcAft>
                          <a:spcPts val="0"/>
                        </a:spcAft>
                      </a:pPr>
                      <a:r>
                        <a:rPr lang="en-US" sz="2400" dirty="0">
                          <a:ln>
                            <a:noFill/>
                          </a:ln>
                          <a:solidFill>
                            <a:schemeClr val="tx1"/>
                          </a:solidFill>
                          <a:effectLst/>
                          <a:latin typeface="Times New Roman" pitchFamily="18" charset="0"/>
                          <a:cs typeface="Times New Roman" pitchFamily="18" charset="0"/>
                        </a:rPr>
                        <a:t>2.3-6.0</a:t>
                      </a:r>
                      <a:endParaRPr lang="en-US" sz="2400" dirty="0">
                        <a:ln>
                          <a:noFill/>
                        </a:ln>
                        <a:solidFill>
                          <a:schemeClr val="tx1"/>
                        </a:solidFill>
                        <a:effectLst/>
                        <a:latin typeface="Times New Roman" pitchFamily="18" charset="0"/>
                        <a:ea typeface="Calibri"/>
                        <a:cs typeface="Times New Roman" pitchFamily="18" charset="0"/>
                      </a:endParaRPr>
                    </a:p>
                  </a:txBody>
                  <a:tcPr marL="68580" marR="68580" marT="0" marB="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r>
            </a:tbl>
          </a:graphicData>
        </a:graphic>
      </p:graphicFrame>
      <p:sp>
        <p:nvSpPr>
          <p:cNvPr id="6" name="Rectangle 5"/>
          <p:cNvSpPr>
            <a:spLocks noChangeArrowheads="1"/>
          </p:cNvSpPr>
          <p:nvPr/>
        </p:nvSpPr>
        <p:spPr bwMode="auto">
          <a:xfrm>
            <a:off x="1531938" y="3381375"/>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8" name="Slide Number Placeholder 7"/>
          <p:cNvSpPr>
            <a:spLocks noGrp="1"/>
          </p:cNvSpPr>
          <p:nvPr>
            <p:ph type="sldNum" sz="quarter" idx="12"/>
          </p:nvPr>
        </p:nvSpPr>
        <p:spPr/>
        <p:txBody>
          <a:bodyPr/>
          <a:lstStyle/>
          <a:p>
            <a:fld id="{B6F15528-21DE-4FAA-801E-634DDDAF4B2B}" type="slidenum">
              <a:rPr lang="en-US" smtClean="0"/>
              <a:pPr/>
              <a:t>83</a:t>
            </a:fld>
            <a:endParaRPr lang="en-US"/>
          </a:p>
        </p:txBody>
      </p:sp>
    </p:spTree>
    <p:extLst>
      <p:ext uri="{BB962C8B-B14F-4D97-AF65-F5344CB8AC3E}">
        <p14:creationId xmlns:p14="http://schemas.microsoft.com/office/powerpoint/2010/main" val="1083082783"/>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2: Underground </a:t>
            </a:r>
            <a:r>
              <a:rPr lang="en-US" dirty="0"/>
              <a:t>Lines </a:t>
            </a:r>
          </a:p>
        </p:txBody>
      </p:sp>
      <p:sp>
        <p:nvSpPr>
          <p:cNvPr id="3" name="Content Placeholder 2"/>
          <p:cNvSpPr>
            <a:spLocks noGrp="1"/>
          </p:cNvSpPr>
          <p:nvPr>
            <p:ph idx="1"/>
          </p:nvPr>
        </p:nvSpPr>
        <p:spPr>
          <a:xfrm>
            <a:off x="457200" y="1341437"/>
            <a:ext cx="8229600" cy="4983163"/>
          </a:xfrm>
        </p:spPr>
        <p:txBody>
          <a:bodyPr>
            <a:normAutofit fontScale="25000" lnSpcReduction="20000"/>
          </a:bodyPr>
          <a:lstStyle/>
          <a:p>
            <a:pPr marL="0" indent="0">
              <a:buNone/>
            </a:pPr>
            <a:r>
              <a:rPr lang="en-US" sz="11200" dirty="0"/>
              <a:t>Underground lines</a:t>
            </a:r>
          </a:p>
          <a:p>
            <a:endParaRPr lang="en-US" sz="7400" dirty="0"/>
          </a:p>
          <a:p>
            <a:pPr marL="571500" lvl="2" indent="-283464"/>
            <a:r>
              <a:rPr lang="en-US" sz="7400" dirty="0"/>
              <a:t> 	</a:t>
            </a:r>
            <a:r>
              <a:rPr lang="en-US" sz="9600" dirty="0"/>
              <a:t>Series impedance of Underground Lines</a:t>
            </a:r>
          </a:p>
          <a:p>
            <a:pPr marL="1200150" lvl="1"/>
            <a:r>
              <a:rPr lang="en-US" sz="7800" dirty="0" smtClean="0"/>
              <a:t> Concentric </a:t>
            </a:r>
            <a:r>
              <a:rPr lang="en-US" sz="7800" dirty="0"/>
              <a:t>Neutral Cable</a:t>
            </a:r>
          </a:p>
          <a:p>
            <a:pPr lvl="2"/>
            <a:r>
              <a:rPr lang="en-US" sz="7400" dirty="0" smtClean="0"/>
              <a:t>  </a:t>
            </a:r>
            <a:r>
              <a:rPr lang="en-US" sz="8000" dirty="0"/>
              <a:t>Tape Shielded Cables</a:t>
            </a:r>
          </a:p>
          <a:p>
            <a:endParaRPr lang="en-US" sz="7400" dirty="0"/>
          </a:p>
          <a:p>
            <a:pPr lvl="1"/>
            <a:r>
              <a:rPr lang="en-US" sz="7400" dirty="0"/>
              <a:t> 	</a:t>
            </a:r>
            <a:r>
              <a:rPr lang="en-US" sz="9600" dirty="0"/>
              <a:t>Shunt Admittance of Underground Lines</a:t>
            </a:r>
          </a:p>
          <a:p>
            <a:pPr marL="1200150" lvl="1"/>
            <a:r>
              <a:rPr lang="en-US" sz="7800" dirty="0" smtClean="0"/>
              <a:t> Concentric </a:t>
            </a:r>
            <a:r>
              <a:rPr lang="en-US" sz="7800" dirty="0"/>
              <a:t>Neutral Cable</a:t>
            </a:r>
          </a:p>
          <a:p>
            <a:pPr lvl="2"/>
            <a:r>
              <a:rPr lang="en-US" sz="7400" dirty="0"/>
              <a:t>  </a:t>
            </a:r>
            <a:r>
              <a:rPr lang="en-US" sz="8000" b="1" u="sng" dirty="0"/>
              <a:t>Tape Shielded Cables</a:t>
            </a:r>
          </a:p>
          <a:p>
            <a:pPr marL="0" indent="0">
              <a:buNone/>
            </a:pPr>
            <a:r>
              <a:rPr lang="en-US" sz="7400" dirty="0"/>
              <a:t>	</a:t>
            </a:r>
          </a:p>
          <a:p>
            <a:pPr lvl="1"/>
            <a:r>
              <a:rPr lang="en-US" sz="7400" dirty="0"/>
              <a:t> 	</a:t>
            </a:r>
            <a:r>
              <a:rPr lang="en-US" sz="9600" dirty="0"/>
              <a:t>Sequence Admittance</a:t>
            </a:r>
          </a:p>
          <a:p>
            <a:pPr lvl="1"/>
            <a:endParaRPr lang="en-US" sz="7400" dirty="0"/>
          </a:p>
          <a:p>
            <a:pPr lvl="1"/>
            <a:r>
              <a:rPr lang="en-US" sz="7400" dirty="0"/>
              <a:t> 	</a:t>
            </a:r>
            <a:r>
              <a:rPr lang="en-US" sz="9600" dirty="0"/>
              <a:t>Parallel Underground Distribution Lines</a:t>
            </a:r>
          </a:p>
          <a:p>
            <a:pPr lvl="2"/>
            <a:r>
              <a:rPr lang="en-US" sz="7400" dirty="0"/>
              <a:t> </a:t>
            </a:r>
            <a:r>
              <a:rPr lang="en-US" sz="7400" dirty="0" smtClean="0"/>
              <a:t> </a:t>
            </a:r>
            <a:r>
              <a:rPr lang="en-US" sz="8000" dirty="0"/>
              <a:t>Series impedance</a:t>
            </a:r>
          </a:p>
          <a:p>
            <a:pPr lvl="2"/>
            <a:r>
              <a:rPr lang="en-US" sz="8000" dirty="0"/>
              <a:t>  Shunt Admittance</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84</a:t>
            </a:fld>
            <a:endParaRPr lang="en-US"/>
          </a:p>
        </p:txBody>
      </p:sp>
    </p:spTree>
    <p:extLst>
      <p:ext uri="{BB962C8B-B14F-4D97-AF65-F5344CB8AC3E}">
        <p14:creationId xmlns:p14="http://schemas.microsoft.com/office/powerpoint/2010/main" val="1748831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12" end="12"/>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3" end="13"/>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8600" y="1354496"/>
            <a:ext cx="8305800" cy="2031325"/>
          </a:xfrm>
          <a:prstGeom prst="rect">
            <a:avLst/>
          </a:prstGeom>
          <a:noFill/>
        </p:spPr>
        <p:txBody>
          <a:bodyPr wrap="square" rtlCol="0">
            <a:spAutoFit/>
          </a:bodyPr>
          <a:lstStyle/>
          <a:p>
            <a:r>
              <a:rPr lang="en-US" dirty="0" smtClean="0"/>
              <a:t>	</a:t>
            </a:r>
          </a:p>
          <a:p>
            <a:r>
              <a:rPr lang="en-US" dirty="0"/>
              <a:t>	</a:t>
            </a:r>
            <a:endParaRPr lang="en-US" dirty="0" smtClean="0"/>
          </a:p>
          <a:p>
            <a:r>
              <a:rPr lang="en-US" dirty="0" smtClean="0"/>
              <a:t>	</a:t>
            </a:r>
          </a:p>
          <a:p>
            <a:pPr lvl="1"/>
            <a:r>
              <a:rPr lang="en-US" dirty="0"/>
              <a:t>	</a:t>
            </a:r>
            <a:endParaRPr lang="en-US" dirty="0" smtClean="0"/>
          </a:p>
          <a:p>
            <a:r>
              <a:rPr lang="en-US" dirty="0" smtClean="0"/>
              <a:t>	</a:t>
            </a:r>
          </a:p>
          <a:p>
            <a:endParaRPr lang="en-US" dirty="0"/>
          </a:p>
          <a:p>
            <a:endParaRPr lang="en-US" dirty="0"/>
          </a:p>
        </p:txBody>
      </p:sp>
      <mc:AlternateContent xmlns:mc="http://schemas.openxmlformats.org/markup-compatibility/2006">
        <mc:Choice xmlns:a14="http://schemas.microsoft.com/office/drawing/2010/main" Requires="a14">
          <p:sp>
            <p:nvSpPr>
              <p:cNvPr id="5" name="TextBox 4"/>
              <p:cNvSpPr txBox="1"/>
              <p:nvPr/>
            </p:nvSpPr>
            <p:spPr>
              <a:xfrm>
                <a:off x="609600" y="1695271"/>
                <a:ext cx="8305800" cy="1200329"/>
              </a:xfrm>
              <a:prstGeom prst="rect">
                <a:avLst/>
              </a:prstGeom>
              <a:noFill/>
            </p:spPr>
            <p:txBody>
              <a:bodyPr wrap="square" rtlCol="0">
                <a:spAutoFit/>
              </a:bodyPr>
              <a:lstStyle/>
              <a:p>
                <a:pPr marL="342900" lvl="3" indent="-342900">
                  <a:buFont typeface="Wingdings" pitchFamily="2" charset="2"/>
                  <a:buChar char="Ø"/>
                </a:pPr>
                <a:r>
                  <a:rPr lang="en-US" sz="2400" dirty="0" smtClean="0">
                    <a:latin typeface="Times New Roman" pitchFamily="18" charset="0"/>
                    <a:cs typeface="Times New Roman" pitchFamily="18" charset="0"/>
                  </a:rPr>
                  <a:t>The </a:t>
                </a:r>
                <a:r>
                  <a:rPr lang="en-US" sz="2400" dirty="0" smtClean="0">
                    <a:latin typeface="Times New Roman" pitchFamily="18" charset="0"/>
                    <a:cs typeface="Times New Roman" pitchFamily="18" charset="0"/>
                  </a:rPr>
                  <a:t>tape-shielded  cable is shown in Figure 14.0. </a:t>
                </a:r>
                <a14:m>
                  <m:oMath xmlns:m="http://schemas.openxmlformats.org/officeDocument/2006/math">
                    <m:sSub>
                      <m:sSubPr>
                        <m:ctrlPr>
                          <a:rPr lang="en-US" sz="2400" i="1" smtClean="0">
                            <a:latin typeface="Cambria Math"/>
                          </a:rPr>
                        </m:ctrlPr>
                      </m:sSubPr>
                      <m:e>
                        <m:r>
                          <a:rPr lang="en-US" sz="2400" b="0" i="1" smtClean="0">
                            <a:latin typeface="Cambria Math"/>
                          </a:rPr>
                          <m:t>𝑅</m:t>
                        </m:r>
                      </m:e>
                      <m:sub>
                        <m:r>
                          <a:rPr lang="en-US" sz="2400" b="0" i="1" smtClean="0">
                            <a:latin typeface="Cambria Math"/>
                          </a:rPr>
                          <m:t>𝑏</m:t>
                        </m:r>
                      </m:sub>
                    </m:sSub>
                  </m:oMath>
                </a14:m>
                <a:r>
                  <a:rPr lang="en-US" sz="2400" dirty="0" smtClean="0">
                    <a:latin typeface="Times New Roman" pitchFamily="18" charset="0"/>
                    <a:cs typeface="Times New Roman" pitchFamily="18" charset="0"/>
                  </a:rPr>
                  <a:t> is the radius of the circle passing through the center of the tape-shield. </a:t>
                </a:r>
              </a:p>
            </p:txBody>
          </p:sp>
        </mc:Choice>
        <mc:Fallback>
          <p:sp>
            <p:nvSpPr>
              <p:cNvPr id="5" name="TextBox 4"/>
              <p:cNvSpPr txBox="1">
                <a:spLocks noRot="1" noChangeAspect="1" noMove="1" noResize="1" noEditPoints="1" noAdjustHandles="1" noChangeArrowheads="1" noChangeShapeType="1" noTextEdit="1"/>
              </p:cNvSpPr>
              <p:nvPr/>
            </p:nvSpPr>
            <p:spPr>
              <a:xfrm>
                <a:off x="609600" y="1695271"/>
                <a:ext cx="8305800" cy="1200329"/>
              </a:xfrm>
              <a:prstGeom prst="rect">
                <a:avLst/>
              </a:prstGeom>
              <a:blipFill rotWithShape="1">
                <a:blip r:embed="rId3"/>
                <a:stretch>
                  <a:fillRect l="-954" t="-4061" b="-10660"/>
                </a:stretch>
              </a:blipFill>
            </p:spPr>
            <p:txBody>
              <a:bodyPr/>
              <a:lstStyle/>
              <a:p>
                <a:r>
                  <a:rPr lang="en-US">
                    <a:noFill/>
                  </a:rPr>
                  <a:t> </a:t>
                </a:r>
              </a:p>
            </p:txBody>
          </p:sp>
        </mc:Fallback>
      </mc:AlternateContent>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86000" y="2895600"/>
            <a:ext cx="4409364" cy="3357130"/>
          </a:xfrm>
          <a:prstGeom prst="rect">
            <a:avLst/>
          </a:prstGeom>
        </p:spPr>
      </p:pic>
      <p:sp>
        <p:nvSpPr>
          <p:cNvPr id="4" name="TextBox 3"/>
          <p:cNvSpPr txBox="1"/>
          <p:nvPr/>
        </p:nvSpPr>
        <p:spPr>
          <a:xfrm>
            <a:off x="6019800" y="5700220"/>
            <a:ext cx="15240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Figure 14.0</a:t>
            </a:r>
            <a:endParaRPr lang="en-US" sz="2000" dirty="0">
              <a:latin typeface="Times New Roman" pitchFamily="18" charset="0"/>
              <a:cs typeface="Times New Roman" pitchFamily="18" charset="0"/>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pPr/>
              <a:t>85</a:t>
            </a:fld>
            <a:endParaRPr lang="en-US"/>
          </a:p>
        </p:txBody>
      </p:sp>
      <p:sp>
        <p:nvSpPr>
          <p:cNvPr id="8" name="TextBox 7"/>
          <p:cNvSpPr txBox="1"/>
          <p:nvPr/>
        </p:nvSpPr>
        <p:spPr>
          <a:xfrm>
            <a:off x="16932" y="355937"/>
            <a:ext cx="9144000" cy="1077218"/>
          </a:xfrm>
          <a:prstGeom prst="rect">
            <a:avLst/>
          </a:prstGeom>
          <a:noFill/>
        </p:spPr>
        <p:txBody>
          <a:bodyPr wrap="square" rtlCol="0">
            <a:spAutoFit/>
          </a:bodyPr>
          <a:lstStyle/>
          <a:p>
            <a:pPr marL="0" lvl="1" algn="ctr"/>
            <a:r>
              <a:rPr lang="en-US" sz="3200" dirty="0">
                <a:latin typeface="Times New Roman" pitchFamily="18" charset="0"/>
                <a:cs typeface="Times New Roman" pitchFamily="18" charset="0"/>
              </a:rPr>
              <a:t>Shunt Admittance of Underground Lines </a:t>
            </a:r>
            <a:endParaRPr lang="en-US" sz="3200" dirty="0" smtClean="0">
              <a:latin typeface="Times New Roman" pitchFamily="18" charset="0"/>
              <a:cs typeface="Times New Roman" pitchFamily="18" charset="0"/>
            </a:endParaRPr>
          </a:p>
          <a:p>
            <a:pPr marL="0" lvl="3" algn="ctr"/>
            <a:r>
              <a:rPr lang="en-US" sz="3200" dirty="0">
                <a:latin typeface="Times New Roman" pitchFamily="18" charset="0"/>
                <a:cs typeface="Times New Roman" pitchFamily="18" charset="0"/>
              </a:rPr>
              <a:t>Tape Shielded Cables</a:t>
            </a:r>
          </a:p>
        </p:txBody>
      </p:sp>
    </p:spTree>
    <p:extLst>
      <p:ext uri="{BB962C8B-B14F-4D97-AF65-F5344CB8AC3E}">
        <p14:creationId xmlns:p14="http://schemas.microsoft.com/office/powerpoint/2010/main" val="3025296139"/>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8600" y="1354496"/>
            <a:ext cx="8305800" cy="2031325"/>
          </a:xfrm>
          <a:prstGeom prst="rect">
            <a:avLst/>
          </a:prstGeom>
          <a:noFill/>
        </p:spPr>
        <p:txBody>
          <a:bodyPr wrap="square" rtlCol="0">
            <a:spAutoFit/>
          </a:bodyPr>
          <a:lstStyle/>
          <a:p>
            <a:r>
              <a:rPr lang="en-US" dirty="0" smtClean="0"/>
              <a:t>	</a:t>
            </a:r>
          </a:p>
          <a:p>
            <a:r>
              <a:rPr lang="en-US" dirty="0"/>
              <a:t>	</a:t>
            </a:r>
            <a:endParaRPr lang="en-US" dirty="0" smtClean="0"/>
          </a:p>
          <a:p>
            <a:r>
              <a:rPr lang="en-US" dirty="0" smtClean="0"/>
              <a:t>	</a:t>
            </a:r>
          </a:p>
          <a:p>
            <a:pPr lvl="1"/>
            <a:r>
              <a:rPr lang="en-US" dirty="0"/>
              <a:t>	</a:t>
            </a:r>
            <a:endParaRPr lang="en-US" dirty="0" smtClean="0"/>
          </a:p>
          <a:p>
            <a:r>
              <a:rPr lang="en-US" dirty="0" smtClean="0"/>
              <a:t>	</a:t>
            </a:r>
          </a:p>
          <a:p>
            <a:endParaRPr lang="en-US" dirty="0"/>
          </a:p>
          <a:p>
            <a:endParaRPr lang="en-US" dirty="0"/>
          </a:p>
        </p:txBody>
      </p:sp>
      <mc:AlternateContent xmlns:mc="http://schemas.openxmlformats.org/markup-compatibility/2006">
        <mc:Choice xmlns:a14="http://schemas.microsoft.com/office/drawing/2010/main" Requires="a14">
          <p:sp>
            <p:nvSpPr>
              <p:cNvPr id="5" name="TextBox 4"/>
              <p:cNvSpPr txBox="1"/>
              <p:nvPr/>
            </p:nvSpPr>
            <p:spPr>
              <a:xfrm>
                <a:off x="533400" y="1771353"/>
                <a:ext cx="8153400" cy="4705647"/>
              </a:xfrm>
              <a:prstGeom prst="rect">
                <a:avLst/>
              </a:prstGeom>
              <a:noFill/>
            </p:spPr>
            <p:txBody>
              <a:bodyPr wrap="square" rtlCol="0">
                <a:spAutoFit/>
              </a:bodyPr>
              <a:lstStyle/>
              <a:p>
                <a:pPr marL="342900" lvl="3" indent="-342900">
                  <a:buFont typeface="Wingdings" pitchFamily="2" charset="2"/>
                  <a:buChar char="Ø"/>
                </a:pPr>
                <a:r>
                  <a:rPr lang="en-US" sz="2400" dirty="0" smtClean="0">
                    <a:latin typeface="Times New Roman" pitchFamily="18" charset="0"/>
                    <a:cs typeface="Times New Roman" pitchFamily="18" charset="0"/>
                  </a:rPr>
                  <a:t>As </a:t>
                </a:r>
                <a:r>
                  <a:rPr lang="en-US" sz="2400" dirty="0" smtClean="0">
                    <a:latin typeface="Times New Roman" pitchFamily="18" charset="0"/>
                    <a:cs typeface="Times New Roman" pitchFamily="18" charset="0"/>
                  </a:rPr>
                  <a:t>with the concentric neutral cable, the electric field is confined to the insulation so that the relative permittivity of Table 1.0 will apply. </a:t>
                </a:r>
              </a:p>
              <a:p>
                <a:pPr marL="342900" lvl="3" indent="-342900" algn="just">
                  <a:buFont typeface="Wingdings" pitchFamily="2" charset="2"/>
                  <a:buChar char="Ø"/>
                </a:pPr>
                <a:endParaRPr lang="en-US" sz="2400" dirty="0" smtClean="0">
                  <a:latin typeface="Times New Roman" pitchFamily="18" charset="0"/>
                  <a:cs typeface="Times New Roman" pitchFamily="18" charset="0"/>
                </a:endParaRPr>
              </a:p>
              <a:p>
                <a:pPr marL="342900" lvl="3" indent="-342900" algn="just">
                  <a:buFont typeface="Wingdings" pitchFamily="2" charset="2"/>
                  <a:buChar char="Ø"/>
                </a:pPr>
                <a:r>
                  <a:rPr lang="en-US" sz="2400" dirty="0" smtClean="0">
                    <a:latin typeface="Times New Roman" pitchFamily="18" charset="0"/>
                    <a:cs typeface="Times New Roman" pitchFamily="18" charset="0"/>
                  </a:rPr>
                  <a:t>The tape-shielded  conductor can be visualized as a concentric neutral cable where the number of strands </a:t>
                </a:r>
                <a14:m>
                  <m:oMath xmlns:m="http://schemas.openxmlformats.org/officeDocument/2006/math">
                    <m:r>
                      <a:rPr lang="en-US" sz="2400" i="1" dirty="0" smtClean="0">
                        <a:latin typeface="Cambria Math"/>
                      </a:rPr>
                      <m:t>𝑘</m:t>
                    </m:r>
                    <m:r>
                      <a:rPr lang="en-US" sz="2400" i="1" dirty="0" smtClean="0">
                        <a:latin typeface="Cambria Math"/>
                      </a:rPr>
                      <m:t> </m:t>
                    </m:r>
                  </m:oMath>
                </a14:m>
                <a:r>
                  <a:rPr lang="en-US" sz="2400" dirty="0" smtClean="0">
                    <a:latin typeface="Times New Roman" pitchFamily="18" charset="0"/>
                    <a:cs typeface="Times New Roman" pitchFamily="18" charset="0"/>
                  </a:rPr>
                  <a:t>has become infinite. </a:t>
                </a:r>
              </a:p>
              <a:p>
                <a:pPr marL="342900" lvl="3" indent="-342900" algn="just">
                  <a:buFont typeface="Wingdings" pitchFamily="2" charset="2"/>
                  <a:buChar char="Ø"/>
                </a:pPr>
                <a:endParaRPr lang="en-US" sz="2400" dirty="0" smtClean="0">
                  <a:latin typeface="Times New Roman" pitchFamily="18" charset="0"/>
                  <a:cs typeface="Times New Roman" pitchFamily="18" charset="0"/>
                </a:endParaRPr>
              </a:p>
              <a:p>
                <a:pPr marL="342900" lvl="3" indent="-342900" algn="just">
                  <a:buFont typeface="Wingdings" pitchFamily="2" charset="2"/>
                  <a:buChar char="Ø"/>
                </a:pPr>
                <a:r>
                  <a:rPr lang="en-US" sz="2400" dirty="0" smtClean="0">
                    <a:latin typeface="Times New Roman" pitchFamily="18" charset="0"/>
                    <a:cs typeface="Times New Roman" pitchFamily="18" charset="0"/>
                  </a:rPr>
                  <a:t>Therefore, the equation for the shunt admittance of a tape-shielded conductor becomes:</a:t>
                </a:r>
              </a:p>
              <a:p>
                <a:pPr marL="0" lvl="3" algn="ctr"/>
                <a:endParaRPr lang="en-US" sz="2000" i="1" dirty="0"/>
              </a:p>
              <a:p>
                <a:pPr marL="0" lvl="3" algn="just"/>
                <a:r>
                  <a:rPr lang="en-US" sz="2400" dirty="0" smtClean="0"/>
                  <a:t>		</a:t>
                </a:r>
                <a:r>
                  <a:rPr lang="en-US" sz="2000" dirty="0" smtClean="0"/>
                  <a:t>    </a:t>
                </a:r>
                <a14:m>
                  <m:oMath xmlns:m="http://schemas.openxmlformats.org/officeDocument/2006/math">
                    <m:sSub>
                      <m:sSubPr>
                        <m:ctrlPr>
                          <a:rPr lang="en-US" sz="2000" i="1">
                            <a:latin typeface="Cambria Math"/>
                          </a:rPr>
                        </m:ctrlPr>
                      </m:sSubPr>
                      <m:e>
                        <m:r>
                          <a:rPr lang="en-US" sz="2000" i="1">
                            <a:latin typeface="Cambria Math"/>
                          </a:rPr>
                          <m:t>𝑦</m:t>
                        </m:r>
                      </m:e>
                      <m:sub>
                        <m:r>
                          <a:rPr lang="en-US" sz="2000" i="1">
                            <a:latin typeface="Cambria Math"/>
                          </a:rPr>
                          <m:t>𝑎𝑔</m:t>
                        </m:r>
                      </m:sub>
                    </m:sSub>
                    <m:r>
                      <a:rPr lang="en-US" sz="2000" i="1">
                        <a:latin typeface="Cambria Math"/>
                      </a:rPr>
                      <m:t>=0+</m:t>
                    </m:r>
                    <m:r>
                      <a:rPr lang="en-US" sz="2000" i="1">
                        <a:latin typeface="Cambria Math"/>
                      </a:rPr>
                      <m:t>𝑗</m:t>
                    </m:r>
                    <m:f>
                      <m:fPr>
                        <m:ctrlPr>
                          <a:rPr lang="en-US" sz="2000" i="1">
                            <a:latin typeface="Cambria Math"/>
                          </a:rPr>
                        </m:ctrlPr>
                      </m:fPr>
                      <m:num>
                        <m:r>
                          <a:rPr lang="en-US" sz="2000" i="1">
                            <a:latin typeface="Cambria Math"/>
                          </a:rPr>
                          <m:t>77.3619</m:t>
                        </m:r>
                      </m:num>
                      <m:den>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sSub>
                                  <m:sSubPr>
                                    <m:ctrlPr>
                                      <a:rPr lang="en-US" sz="2000" i="1">
                                        <a:latin typeface="Cambria Math"/>
                                      </a:rPr>
                                    </m:ctrlPr>
                                  </m:sSubPr>
                                  <m:e>
                                    <m:r>
                                      <a:rPr lang="en-US" sz="2000" i="1">
                                        <a:latin typeface="Cambria Math"/>
                                      </a:rPr>
                                      <m:t>𝑅</m:t>
                                    </m:r>
                                  </m:e>
                                  <m:sub>
                                    <m:r>
                                      <a:rPr lang="en-US" sz="2000" i="1">
                                        <a:latin typeface="Cambria Math"/>
                                      </a:rPr>
                                      <m:t>𝑏</m:t>
                                    </m:r>
                                  </m:sub>
                                </m:sSub>
                              </m:num>
                              <m:den>
                                <m:sSub>
                                  <m:sSubPr>
                                    <m:ctrlPr>
                                      <a:rPr lang="en-US" sz="2000" i="1">
                                        <a:latin typeface="Cambria Math"/>
                                      </a:rPr>
                                    </m:ctrlPr>
                                  </m:sSubPr>
                                  <m:e>
                                    <m:r>
                                      <a:rPr lang="en-US" sz="2000" i="1">
                                        <a:latin typeface="Cambria Math"/>
                                      </a:rPr>
                                      <m:t>𝑅𝐷</m:t>
                                    </m:r>
                                  </m:e>
                                  <m:sub>
                                    <m:r>
                                      <a:rPr lang="en-US" sz="2000" i="1">
                                        <a:latin typeface="Cambria Math"/>
                                      </a:rPr>
                                      <m:t>𝑐</m:t>
                                    </m:r>
                                  </m:sub>
                                </m:sSub>
                              </m:den>
                            </m:f>
                          </m:e>
                        </m:func>
                      </m:den>
                    </m:f>
                  </m:oMath>
                </a14:m>
                <a:r>
                  <a:rPr lang="en-US" sz="2000" dirty="0">
                    <a:latin typeface="Times New Roman" pitchFamily="18" charset="0"/>
                    <a:cs typeface="Times New Roman" pitchFamily="18" charset="0"/>
                  </a:rPr>
                  <a:t>  </a:t>
                </a:r>
                <a14:m>
                  <m:oMath xmlns:m="http://schemas.openxmlformats.org/officeDocument/2006/math">
                    <m:r>
                      <a:rPr lang="en-US" sz="2000" i="1">
                        <a:latin typeface="Cambria Math"/>
                      </a:rPr>
                      <m:t>𝜇</m:t>
                    </m:r>
                  </m:oMath>
                </a14:m>
                <a:r>
                  <a:rPr lang="en-US" sz="2000" dirty="0" smtClean="0">
                    <a:latin typeface="Times New Roman" pitchFamily="18" charset="0"/>
                    <a:cs typeface="Times New Roman" pitchFamily="18" charset="0"/>
                  </a:rPr>
                  <a:t>S/mile			(80</a:t>
                </a:r>
                <a:r>
                  <a:rPr lang="en-US" sz="2000" dirty="0" smtClean="0">
                    <a:latin typeface="Times New Roman" pitchFamily="18" charset="0"/>
                    <a:cs typeface="Times New Roman" pitchFamily="18" charset="0"/>
                  </a:rPr>
                  <a:t>)</a:t>
                </a:r>
                <a:endParaRPr lang="en-US" sz="2000" dirty="0">
                  <a:latin typeface="Times New Roman" pitchFamily="18" charset="0"/>
                  <a:cs typeface="Times New Roman" pitchFamily="18" charset="0"/>
                </a:endParaRPr>
              </a:p>
            </p:txBody>
          </p:sp>
        </mc:Choice>
        <mc:Fallback>
          <p:sp>
            <p:nvSpPr>
              <p:cNvPr id="5" name="TextBox 4"/>
              <p:cNvSpPr txBox="1">
                <a:spLocks noRot="1" noChangeAspect="1" noMove="1" noResize="1" noEditPoints="1" noAdjustHandles="1" noChangeArrowheads="1" noChangeShapeType="1" noTextEdit="1"/>
              </p:cNvSpPr>
              <p:nvPr/>
            </p:nvSpPr>
            <p:spPr>
              <a:xfrm>
                <a:off x="533400" y="1771353"/>
                <a:ext cx="8153400" cy="4705647"/>
              </a:xfrm>
              <a:prstGeom prst="rect">
                <a:avLst/>
              </a:prstGeom>
              <a:blipFill rotWithShape="1">
                <a:blip r:embed="rId3"/>
                <a:stretch>
                  <a:fillRect l="-1047" t="-1036" r="-1122"/>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B6F15528-21DE-4FAA-801E-634DDDAF4B2B}" type="slidenum">
              <a:rPr lang="en-US" smtClean="0"/>
              <a:pPr/>
              <a:t>86</a:t>
            </a:fld>
            <a:endParaRPr lang="en-US"/>
          </a:p>
        </p:txBody>
      </p:sp>
      <p:sp>
        <p:nvSpPr>
          <p:cNvPr id="7" name="TextBox 6"/>
          <p:cNvSpPr txBox="1"/>
          <p:nvPr/>
        </p:nvSpPr>
        <p:spPr>
          <a:xfrm>
            <a:off x="16932" y="355937"/>
            <a:ext cx="9144000" cy="1077218"/>
          </a:xfrm>
          <a:prstGeom prst="rect">
            <a:avLst/>
          </a:prstGeom>
          <a:noFill/>
        </p:spPr>
        <p:txBody>
          <a:bodyPr wrap="square" rtlCol="0">
            <a:spAutoFit/>
          </a:bodyPr>
          <a:lstStyle/>
          <a:p>
            <a:pPr marL="0" lvl="1" algn="ctr"/>
            <a:r>
              <a:rPr lang="en-US" sz="3200" dirty="0">
                <a:latin typeface="Times New Roman" pitchFamily="18" charset="0"/>
                <a:cs typeface="Times New Roman" pitchFamily="18" charset="0"/>
              </a:rPr>
              <a:t>Shunt Admittance of Underground Lines </a:t>
            </a:r>
            <a:endParaRPr lang="en-US" sz="3200" dirty="0" smtClean="0">
              <a:latin typeface="Times New Roman" pitchFamily="18" charset="0"/>
              <a:cs typeface="Times New Roman" pitchFamily="18" charset="0"/>
            </a:endParaRPr>
          </a:p>
          <a:p>
            <a:pPr marL="0" lvl="3" algn="ctr"/>
            <a:r>
              <a:rPr lang="en-US" sz="3200" dirty="0">
                <a:latin typeface="Times New Roman" pitchFamily="18" charset="0"/>
                <a:cs typeface="Times New Roman" pitchFamily="18" charset="0"/>
              </a:rPr>
              <a:t>Tape Shielded Cables</a:t>
            </a:r>
          </a:p>
        </p:txBody>
      </p:sp>
    </p:spTree>
    <p:extLst>
      <p:ext uri="{BB962C8B-B14F-4D97-AF65-F5344CB8AC3E}">
        <p14:creationId xmlns:p14="http://schemas.microsoft.com/office/powerpoint/2010/main" val="762325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2: Underground </a:t>
            </a:r>
            <a:r>
              <a:rPr lang="en-US" dirty="0"/>
              <a:t>Lines </a:t>
            </a:r>
          </a:p>
        </p:txBody>
      </p:sp>
      <p:sp>
        <p:nvSpPr>
          <p:cNvPr id="3" name="Content Placeholder 2"/>
          <p:cNvSpPr>
            <a:spLocks noGrp="1"/>
          </p:cNvSpPr>
          <p:nvPr>
            <p:ph idx="1"/>
          </p:nvPr>
        </p:nvSpPr>
        <p:spPr>
          <a:xfrm>
            <a:off x="457200" y="1341437"/>
            <a:ext cx="8229600" cy="4983163"/>
          </a:xfrm>
        </p:spPr>
        <p:txBody>
          <a:bodyPr>
            <a:normAutofit fontScale="25000" lnSpcReduction="20000"/>
          </a:bodyPr>
          <a:lstStyle/>
          <a:p>
            <a:pPr marL="0" indent="0">
              <a:buNone/>
            </a:pPr>
            <a:r>
              <a:rPr lang="en-US" sz="11200" dirty="0"/>
              <a:t>Underground lines</a:t>
            </a:r>
          </a:p>
          <a:p>
            <a:endParaRPr lang="en-US" sz="7400" dirty="0"/>
          </a:p>
          <a:p>
            <a:pPr marL="571500" lvl="2" indent="-283464"/>
            <a:r>
              <a:rPr lang="en-US" sz="7400" dirty="0"/>
              <a:t> 	</a:t>
            </a:r>
            <a:r>
              <a:rPr lang="en-US" sz="9600" dirty="0"/>
              <a:t>Series impedance of Underground Lines</a:t>
            </a:r>
          </a:p>
          <a:p>
            <a:pPr marL="1200150" lvl="1"/>
            <a:r>
              <a:rPr lang="en-US" sz="7800" dirty="0" smtClean="0"/>
              <a:t> Concentric </a:t>
            </a:r>
            <a:r>
              <a:rPr lang="en-US" sz="7800" dirty="0"/>
              <a:t>Neutral Cable</a:t>
            </a:r>
          </a:p>
          <a:p>
            <a:pPr lvl="2"/>
            <a:r>
              <a:rPr lang="en-US" sz="7400" dirty="0" smtClean="0"/>
              <a:t>  </a:t>
            </a:r>
            <a:r>
              <a:rPr lang="en-US" sz="8000" dirty="0"/>
              <a:t>Tape Shielded Cables</a:t>
            </a:r>
          </a:p>
          <a:p>
            <a:endParaRPr lang="en-US" sz="7400" dirty="0"/>
          </a:p>
          <a:p>
            <a:pPr lvl="1"/>
            <a:r>
              <a:rPr lang="en-US" sz="7400" dirty="0"/>
              <a:t> 	</a:t>
            </a:r>
            <a:r>
              <a:rPr lang="en-US" sz="9600" dirty="0"/>
              <a:t>Shunt Admittance of Underground Lines</a:t>
            </a:r>
          </a:p>
          <a:p>
            <a:pPr marL="1200150" lvl="1"/>
            <a:r>
              <a:rPr lang="en-US" sz="7800" dirty="0" smtClean="0"/>
              <a:t> Concentric </a:t>
            </a:r>
            <a:r>
              <a:rPr lang="en-US" sz="7800" dirty="0"/>
              <a:t>Neutral Cable</a:t>
            </a:r>
          </a:p>
          <a:p>
            <a:pPr lvl="2"/>
            <a:r>
              <a:rPr lang="en-US" sz="7400" dirty="0"/>
              <a:t>  </a:t>
            </a:r>
            <a:r>
              <a:rPr lang="en-US" sz="8000" dirty="0"/>
              <a:t>Tape Shielded Cables</a:t>
            </a:r>
          </a:p>
          <a:p>
            <a:pPr marL="0" indent="0">
              <a:buNone/>
            </a:pPr>
            <a:r>
              <a:rPr lang="en-US" sz="7400" dirty="0"/>
              <a:t>	</a:t>
            </a:r>
          </a:p>
          <a:p>
            <a:pPr lvl="1"/>
            <a:r>
              <a:rPr lang="en-US" sz="7400" dirty="0"/>
              <a:t> 	</a:t>
            </a:r>
            <a:r>
              <a:rPr lang="en-US" sz="9600" b="1" u="sng" dirty="0"/>
              <a:t>Sequence Admittance</a:t>
            </a:r>
          </a:p>
          <a:p>
            <a:pPr lvl="1"/>
            <a:endParaRPr lang="en-US" sz="7400" dirty="0"/>
          </a:p>
          <a:p>
            <a:pPr lvl="1"/>
            <a:r>
              <a:rPr lang="en-US" sz="7400" dirty="0"/>
              <a:t> 	</a:t>
            </a:r>
            <a:r>
              <a:rPr lang="en-US" sz="9600" dirty="0"/>
              <a:t>Parallel Underground Distribution Lines</a:t>
            </a:r>
          </a:p>
          <a:p>
            <a:pPr lvl="2"/>
            <a:r>
              <a:rPr lang="en-US" sz="7400" dirty="0"/>
              <a:t> </a:t>
            </a:r>
            <a:r>
              <a:rPr lang="en-US" sz="7400" dirty="0" smtClean="0"/>
              <a:t> </a:t>
            </a:r>
            <a:r>
              <a:rPr lang="en-US" sz="8000" dirty="0"/>
              <a:t>Series impedance</a:t>
            </a:r>
          </a:p>
          <a:p>
            <a:pPr lvl="2"/>
            <a:r>
              <a:rPr lang="en-US" sz="8000" dirty="0"/>
              <a:t>  Shunt Admittance</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87</a:t>
            </a:fld>
            <a:endParaRPr lang="en-US"/>
          </a:p>
        </p:txBody>
      </p:sp>
    </p:spTree>
    <p:extLst>
      <p:ext uri="{BB962C8B-B14F-4D97-AF65-F5344CB8AC3E}">
        <p14:creationId xmlns:p14="http://schemas.microsoft.com/office/powerpoint/2010/main" val="668053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12" end="12"/>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3" end="13"/>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04800" y="1806476"/>
            <a:ext cx="8610600" cy="2308324"/>
          </a:xfrm>
          <a:prstGeom prst="rect">
            <a:avLst/>
          </a:prstGeom>
          <a:noFill/>
        </p:spPr>
        <p:txBody>
          <a:bodyPr wrap="square" rtlCol="0">
            <a:spAutoFit/>
          </a:bodyPr>
          <a:lstStyle/>
          <a:p>
            <a:pPr marL="342900" lvl="3" indent="-342900">
              <a:buFont typeface="Wingdings" pitchFamily="2" charset="2"/>
              <a:buChar char="Ø"/>
            </a:pPr>
            <a:r>
              <a:rPr lang="en-US" sz="2400" dirty="0" smtClean="0">
                <a:latin typeface="Times New Roman" pitchFamily="18" charset="0"/>
                <a:cs typeface="Times New Roman" pitchFamily="18" charset="0"/>
              </a:rPr>
              <a:t>The </a:t>
            </a:r>
            <a:r>
              <a:rPr lang="en-US" sz="2400" dirty="0" smtClean="0">
                <a:latin typeface="Times New Roman" pitchFamily="18" charset="0"/>
                <a:cs typeface="Times New Roman" pitchFamily="18" charset="0"/>
              </a:rPr>
              <a:t>sequence admittances of a three-phase line can be determined in much the same manner as the sequence impedances.</a:t>
            </a:r>
          </a:p>
          <a:p>
            <a:pPr marL="342900" lvl="3" indent="-342900" algn="just">
              <a:buFont typeface="Wingdings" pitchFamily="2" charset="2"/>
              <a:buChar char="Ø"/>
            </a:pPr>
            <a:endParaRPr lang="en-US" sz="2400" dirty="0" smtClean="0">
              <a:latin typeface="Times New Roman" pitchFamily="18" charset="0"/>
              <a:cs typeface="Times New Roman" pitchFamily="18" charset="0"/>
            </a:endParaRPr>
          </a:p>
          <a:p>
            <a:pPr marL="342900" lvl="3" indent="-342900" algn="just">
              <a:buFont typeface="Wingdings" pitchFamily="2" charset="2"/>
              <a:buChar char="Ø"/>
            </a:pPr>
            <a:r>
              <a:rPr lang="en-US" sz="2400" dirty="0" smtClean="0">
                <a:latin typeface="Times New Roman" pitchFamily="18" charset="0"/>
                <a:cs typeface="Times New Roman" pitchFamily="18" charset="0"/>
              </a:rPr>
              <a:t>Assume that the 3 X 3 admittance matrix is given in S/mile. Then the three phase capacitance currents as a function of the line-to ground voltages is given by:</a:t>
            </a:r>
          </a:p>
        </p:txBody>
      </p:sp>
      <p:grpSp>
        <p:nvGrpSpPr>
          <p:cNvPr id="8" name="Group 7"/>
          <p:cNvGrpSpPr/>
          <p:nvPr/>
        </p:nvGrpSpPr>
        <p:grpSpPr>
          <a:xfrm>
            <a:off x="762000" y="4495800"/>
            <a:ext cx="7315200" cy="1828800"/>
            <a:chOff x="-1" y="4495800"/>
            <a:chExt cx="9144000" cy="1828800"/>
          </a:xfrm>
        </p:grpSpPr>
        <mc:AlternateContent xmlns:mc="http://schemas.openxmlformats.org/markup-compatibility/2006">
          <mc:Choice xmlns:a14="http://schemas.microsoft.com/office/drawing/2010/main" Requires="a14">
            <p:sp>
              <p:nvSpPr>
                <p:cNvPr id="2" name="Rectangle 1"/>
                <p:cNvSpPr/>
                <p:nvPr/>
              </p:nvSpPr>
              <p:spPr>
                <a:xfrm>
                  <a:off x="-1" y="4495800"/>
                  <a:ext cx="9143999" cy="1073435"/>
                </a:xfrm>
                <a:prstGeom prst="rect">
                  <a:avLst/>
                </a:prstGeom>
              </p:spPr>
              <p:txBody>
                <a:bodyPr wrap="square">
                  <a:spAutoFit/>
                </a:bodyPr>
                <a:lstStyle/>
                <a:p>
                  <a:pPr algn="just"/>
                  <a:r>
                    <a:rPr lang="en-US" sz="2000" dirty="0" smtClean="0"/>
                    <a:t>		</a:t>
                  </a: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𝐼𝑐𝑎𝑝</m:t>
                                    </m:r>
                                  </m:e>
                                  <m:sub>
                                    <m:r>
                                      <a:rPr lang="en-US" sz="2000" i="1">
                                        <a:latin typeface="Cambria Math"/>
                                      </a:rPr>
                                      <m:t>𝑎</m:t>
                                    </m:r>
                                  </m:sub>
                                </m:sSub>
                              </m:e>
                            </m:mr>
                            <m:mr>
                              <m:e>
                                <m:sSub>
                                  <m:sSubPr>
                                    <m:ctrlPr>
                                      <a:rPr lang="en-US" sz="2000" i="1">
                                        <a:latin typeface="Cambria Math"/>
                                      </a:rPr>
                                    </m:ctrlPr>
                                  </m:sSubPr>
                                  <m:e>
                                    <m:r>
                                      <a:rPr lang="en-US" sz="2000" i="1">
                                        <a:latin typeface="Cambria Math"/>
                                      </a:rPr>
                                      <m:t>𝐼𝑐𝑎𝑝</m:t>
                                    </m:r>
                                  </m:e>
                                  <m:sub>
                                    <m:r>
                                      <a:rPr lang="en-US" sz="2000" i="1">
                                        <a:latin typeface="Cambria Math"/>
                                      </a:rPr>
                                      <m:t>𝑏</m:t>
                                    </m:r>
                                  </m:sub>
                                </m:sSub>
                              </m:e>
                            </m:mr>
                            <m:mr>
                              <m:e>
                                <m:sSub>
                                  <m:sSubPr>
                                    <m:ctrlPr>
                                      <a:rPr lang="en-US" sz="2000" i="1">
                                        <a:latin typeface="Cambria Math"/>
                                      </a:rPr>
                                    </m:ctrlPr>
                                  </m:sSubPr>
                                  <m:e>
                                    <m:r>
                                      <a:rPr lang="en-US" sz="2000" i="1">
                                        <a:latin typeface="Cambria Math"/>
                                      </a:rPr>
                                      <m:t>𝐼𝑐𝑎𝑝</m:t>
                                    </m:r>
                                  </m:e>
                                  <m:sub>
                                    <m:r>
                                      <a:rPr lang="en-US" sz="2000" i="1">
                                        <a:latin typeface="Cambria Math"/>
                                      </a:rPr>
                                      <m:t>𝑐</m:t>
                                    </m:r>
                                  </m:sub>
                                </m:sSub>
                              </m:e>
                            </m:mr>
                          </m:m>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𝑦</m:t>
                                    </m:r>
                                  </m:e>
                                  <m:sub>
                                    <m:r>
                                      <a:rPr lang="en-US" sz="2000" i="1">
                                        <a:latin typeface="Cambria Math"/>
                                      </a:rPr>
                                      <m:t>𝑎𝑎</m:t>
                                    </m:r>
                                  </m:sub>
                                </m:sSub>
                              </m:e>
                              <m:e>
                                <m:sSub>
                                  <m:sSubPr>
                                    <m:ctrlPr>
                                      <a:rPr lang="en-US" sz="2000" i="1">
                                        <a:latin typeface="Cambria Math"/>
                                      </a:rPr>
                                    </m:ctrlPr>
                                  </m:sSubPr>
                                  <m:e>
                                    <m:r>
                                      <a:rPr lang="en-US" sz="2000" i="1">
                                        <a:latin typeface="Cambria Math"/>
                                      </a:rPr>
                                      <m:t>𝑦</m:t>
                                    </m:r>
                                  </m:e>
                                  <m:sub>
                                    <m:r>
                                      <a:rPr lang="en-US" sz="2000" i="1">
                                        <a:latin typeface="Cambria Math"/>
                                      </a:rPr>
                                      <m:t>𝑎𝑏</m:t>
                                    </m:r>
                                  </m:sub>
                                </m:sSub>
                              </m:e>
                              <m:e>
                                <m:sSub>
                                  <m:sSubPr>
                                    <m:ctrlPr>
                                      <a:rPr lang="en-US" sz="2000" i="1">
                                        <a:latin typeface="Cambria Math"/>
                                      </a:rPr>
                                    </m:ctrlPr>
                                  </m:sSubPr>
                                  <m:e>
                                    <m:r>
                                      <a:rPr lang="en-US" sz="2000" i="1">
                                        <a:latin typeface="Cambria Math"/>
                                      </a:rPr>
                                      <m:t>𝑦</m:t>
                                    </m:r>
                                  </m:e>
                                  <m:sub>
                                    <m:r>
                                      <a:rPr lang="en-US" sz="2000" i="1">
                                        <a:latin typeface="Cambria Math"/>
                                      </a:rPr>
                                      <m:t>𝑎𝑐</m:t>
                                    </m:r>
                                  </m:sub>
                                </m:sSub>
                              </m:e>
                            </m:mr>
                            <m:mr>
                              <m:e>
                                <m:sSub>
                                  <m:sSubPr>
                                    <m:ctrlPr>
                                      <a:rPr lang="en-US" sz="2000" i="1">
                                        <a:latin typeface="Cambria Math"/>
                                      </a:rPr>
                                    </m:ctrlPr>
                                  </m:sSubPr>
                                  <m:e>
                                    <m:r>
                                      <a:rPr lang="en-US" sz="2000" i="1">
                                        <a:latin typeface="Cambria Math"/>
                                      </a:rPr>
                                      <m:t>𝑦</m:t>
                                    </m:r>
                                  </m:e>
                                  <m:sub>
                                    <m:r>
                                      <a:rPr lang="en-US" sz="2000" i="1">
                                        <a:latin typeface="Cambria Math"/>
                                      </a:rPr>
                                      <m:t>𝑏𝑎</m:t>
                                    </m:r>
                                  </m:sub>
                                </m:sSub>
                              </m:e>
                              <m:e>
                                <m:sSub>
                                  <m:sSubPr>
                                    <m:ctrlPr>
                                      <a:rPr lang="en-US" sz="2000" i="1">
                                        <a:latin typeface="Cambria Math"/>
                                      </a:rPr>
                                    </m:ctrlPr>
                                  </m:sSubPr>
                                  <m:e>
                                    <m:r>
                                      <a:rPr lang="en-US" sz="2000" i="1">
                                        <a:latin typeface="Cambria Math"/>
                                      </a:rPr>
                                      <m:t>𝑦</m:t>
                                    </m:r>
                                  </m:e>
                                  <m:sub>
                                    <m:r>
                                      <a:rPr lang="en-US" sz="2000" i="1">
                                        <a:latin typeface="Cambria Math"/>
                                      </a:rPr>
                                      <m:t>𝑏𝑏</m:t>
                                    </m:r>
                                  </m:sub>
                                </m:sSub>
                              </m:e>
                              <m:e>
                                <m:sSub>
                                  <m:sSubPr>
                                    <m:ctrlPr>
                                      <a:rPr lang="en-US" sz="2000" i="1">
                                        <a:latin typeface="Cambria Math"/>
                                      </a:rPr>
                                    </m:ctrlPr>
                                  </m:sSubPr>
                                  <m:e>
                                    <m:r>
                                      <a:rPr lang="en-US" sz="2000" i="1">
                                        <a:latin typeface="Cambria Math"/>
                                      </a:rPr>
                                      <m:t>𝑦</m:t>
                                    </m:r>
                                  </m:e>
                                  <m:sub>
                                    <m:r>
                                      <a:rPr lang="en-US" sz="2000" i="1">
                                        <a:latin typeface="Cambria Math"/>
                                      </a:rPr>
                                      <m:t>𝑏𝑐</m:t>
                                    </m:r>
                                  </m:sub>
                                </m:sSub>
                              </m:e>
                            </m:mr>
                            <m:mr>
                              <m:e>
                                <m:sSub>
                                  <m:sSubPr>
                                    <m:ctrlPr>
                                      <a:rPr lang="en-US" sz="2000" i="1">
                                        <a:latin typeface="Cambria Math"/>
                                      </a:rPr>
                                    </m:ctrlPr>
                                  </m:sSubPr>
                                  <m:e>
                                    <m:r>
                                      <a:rPr lang="en-US" sz="2000" i="1">
                                        <a:latin typeface="Cambria Math"/>
                                      </a:rPr>
                                      <m:t>𝑦</m:t>
                                    </m:r>
                                  </m:e>
                                  <m:sub>
                                    <m:r>
                                      <a:rPr lang="en-US" sz="2000" i="1">
                                        <a:latin typeface="Cambria Math"/>
                                      </a:rPr>
                                      <m:t>𝑐𝑎</m:t>
                                    </m:r>
                                  </m:sub>
                                </m:sSub>
                              </m:e>
                              <m:e>
                                <m:sSub>
                                  <m:sSubPr>
                                    <m:ctrlPr>
                                      <a:rPr lang="en-US" sz="2000" i="1">
                                        <a:latin typeface="Cambria Math"/>
                                      </a:rPr>
                                    </m:ctrlPr>
                                  </m:sSubPr>
                                  <m:e>
                                    <m:r>
                                      <a:rPr lang="en-US" sz="2000" i="1">
                                        <a:latin typeface="Cambria Math"/>
                                      </a:rPr>
                                      <m:t>𝑦</m:t>
                                    </m:r>
                                  </m:e>
                                  <m:sub>
                                    <m:r>
                                      <a:rPr lang="en-US" sz="2000" i="1">
                                        <a:latin typeface="Cambria Math"/>
                                      </a:rPr>
                                      <m:t>𝑐𝑏</m:t>
                                    </m:r>
                                  </m:sub>
                                </m:sSub>
                              </m:e>
                              <m:e>
                                <m:sSub>
                                  <m:sSubPr>
                                    <m:ctrlPr>
                                      <a:rPr lang="en-US" sz="2000" i="1">
                                        <a:latin typeface="Cambria Math"/>
                                      </a:rPr>
                                    </m:ctrlPr>
                                  </m:sSubPr>
                                  <m:e>
                                    <m:r>
                                      <a:rPr lang="en-US" sz="2000" i="1">
                                        <a:latin typeface="Cambria Math"/>
                                      </a:rPr>
                                      <m:t>𝑦</m:t>
                                    </m:r>
                                  </m:e>
                                  <m:sub>
                                    <m:r>
                                      <a:rPr lang="en-US" sz="2000" i="1">
                                        <a:latin typeface="Cambria Math"/>
                                      </a:rPr>
                                      <m:t>𝑐𝑐</m:t>
                                    </m:r>
                                  </m:sub>
                                </m:sSub>
                              </m:e>
                            </m:mr>
                          </m:m>
                        </m:e>
                      </m:d>
                      <m:r>
                        <a:rPr lang="en-US" sz="2000" i="1">
                          <a:latin typeface="Cambria Math"/>
                        </a:rPr>
                        <m:t>∙</m:t>
                      </m:r>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m:t>
                                    </m:r>
                                  </m:e>
                                  <m:sub>
                                    <m:r>
                                      <a:rPr lang="en-US" sz="2000" i="1">
                                        <a:latin typeface="Cambria Math"/>
                                      </a:rPr>
                                      <m:t>𝑎𝑔</m:t>
                                    </m:r>
                                  </m:sub>
                                </m:sSub>
                              </m:e>
                            </m:mr>
                            <m:mr>
                              <m:e>
                                <m:sSub>
                                  <m:sSubPr>
                                    <m:ctrlPr>
                                      <a:rPr lang="en-US" sz="2000" i="1">
                                        <a:latin typeface="Cambria Math"/>
                                      </a:rPr>
                                    </m:ctrlPr>
                                  </m:sSubPr>
                                  <m:e>
                                    <m:r>
                                      <a:rPr lang="en-US" sz="2000" i="1">
                                        <a:latin typeface="Cambria Math"/>
                                      </a:rPr>
                                      <m:t>𝑉</m:t>
                                    </m:r>
                                  </m:e>
                                  <m:sub>
                                    <m:r>
                                      <a:rPr lang="en-US" sz="2000" i="1">
                                        <a:latin typeface="Cambria Math"/>
                                      </a:rPr>
                                      <m:t>𝑏𝑔</m:t>
                                    </m:r>
                                  </m:sub>
                                </m:sSub>
                              </m:e>
                            </m:mr>
                            <m:mr>
                              <m:e>
                                <m:sSub>
                                  <m:sSubPr>
                                    <m:ctrlPr>
                                      <a:rPr lang="en-US" sz="2000" i="1">
                                        <a:latin typeface="Cambria Math"/>
                                      </a:rPr>
                                    </m:ctrlPr>
                                  </m:sSubPr>
                                  <m:e>
                                    <m:r>
                                      <a:rPr lang="en-US" sz="2000" i="1">
                                        <a:latin typeface="Cambria Math"/>
                                      </a:rPr>
                                      <m:t>𝑉</m:t>
                                    </m:r>
                                  </m:e>
                                  <m:sub>
                                    <m:r>
                                      <a:rPr lang="en-US" sz="2000" i="1">
                                        <a:latin typeface="Cambria Math"/>
                                      </a:rPr>
                                      <m:t>𝑐𝑔</m:t>
                                    </m:r>
                                  </m:sub>
                                </m:sSub>
                              </m:e>
                            </m:mr>
                          </m:m>
                        </m:e>
                      </m:d>
                    </m:oMath>
                  </a14:m>
                  <a:r>
                    <a:rPr lang="en-US" sz="2000" dirty="0" smtClean="0"/>
                    <a:t>	</a:t>
                  </a:r>
                  <a:r>
                    <a:rPr lang="en-US" sz="2000" dirty="0" smtClean="0">
                      <a:latin typeface="Times New Roman" pitchFamily="18" charset="0"/>
                      <a:cs typeface="Times New Roman" pitchFamily="18" charset="0"/>
                    </a:rPr>
                    <a:t>(</a:t>
                  </a:r>
                  <a:r>
                    <a:rPr lang="en-US" sz="2000" dirty="0" smtClean="0">
                      <a:latin typeface="Times New Roman" pitchFamily="18" charset="0"/>
                      <a:cs typeface="Times New Roman" pitchFamily="18" charset="0"/>
                    </a:rPr>
                    <a:t>81)</a:t>
                  </a:r>
                  <a:endParaRPr lang="en-US" sz="2000" dirty="0">
                    <a:latin typeface="Times New Roman" pitchFamily="18" charset="0"/>
                    <a:cs typeface="Times New Roman" pitchFamily="18" charset="0"/>
                  </a:endParaRPr>
                </a:p>
              </p:txBody>
            </p:sp>
          </mc:Choice>
          <mc:Fallback>
            <p:sp>
              <p:nvSpPr>
                <p:cNvPr id="2" name="Rectangle 1"/>
                <p:cNvSpPr>
                  <a:spLocks noRot="1" noChangeAspect="1" noMove="1" noResize="1" noEditPoints="1" noAdjustHandles="1" noChangeArrowheads="1" noChangeShapeType="1" noTextEdit="1"/>
                </p:cNvSpPr>
                <p:nvPr/>
              </p:nvSpPr>
              <p:spPr>
                <a:xfrm>
                  <a:off x="-1" y="4495800"/>
                  <a:ext cx="9143999" cy="1073435"/>
                </a:xfrm>
                <a:prstGeom prst="rect">
                  <a:avLst/>
                </a:prstGeom>
                <a:blipFill rotWithShape="1">
                  <a:blip r:embed="rId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Rectangle 5"/>
                <p:cNvSpPr/>
                <p:nvPr/>
              </p:nvSpPr>
              <p:spPr>
                <a:xfrm>
                  <a:off x="0" y="5924490"/>
                  <a:ext cx="9143999" cy="400110"/>
                </a:xfrm>
                <a:prstGeom prst="rect">
                  <a:avLst/>
                </a:prstGeom>
              </p:spPr>
              <p:txBody>
                <a:bodyPr wrap="square">
                  <a:spAutoFit/>
                </a:bodyPr>
                <a:lstStyle/>
                <a:p>
                  <a:pPr algn="just"/>
                  <a:r>
                    <a:rPr lang="en-US" sz="20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𝐼𝑐𝑎𝑝</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𝑦</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𝑉𝐿𝐺</m:t>
                              </m:r>
                            </m:e>
                            <m:sub>
                              <m:r>
                                <a:rPr lang="en-US" sz="2000" i="1">
                                  <a:latin typeface="Cambria Math"/>
                                </a:rPr>
                                <m:t>𝑎𝑏𝑐</m:t>
                              </m:r>
                            </m:sub>
                          </m:sSub>
                        </m:e>
                      </m:d>
                    </m:oMath>
                  </a14:m>
                  <a:r>
                    <a:rPr lang="en-US" sz="2000" dirty="0" smtClean="0"/>
                    <a:t>		</a:t>
                  </a:r>
                  <a:r>
                    <a:rPr lang="en-US" sz="2000" dirty="0" smtClean="0">
                      <a:latin typeface="Times New Roman" pitchFamily="18" charset="0"/>
                      <a:cs typeface="Times New Roman" pitchFamily="18" charset="0"/>
                    </a:rPr>
                    <a:t>(</a:t>
                  </a:r>
                  <a:r>
                    <a:rPr lang="en-US" sz="2000" dirty="0" smtClean="0">
                      <a:latin typeface="Times New Roman" pitchFamily="18" charset="0"/>
                      <a:cs typeface="Times New Roman" pitchFamily="18" charset="0"/>
                    </a:rPr>
                    <a:t>82)</a:t>
                  </a:r>
                  <a:endParaRPr lang="en-US" sz="2000" dirty="0">
                    <a:latin typeface="Times New Roman" pitchFamily="18" charset="0"/>
                    <a:cs typeface="Times New Roman" pitchFamily="18" charset="0"/>
                  </a:endParaRPr>
                </a:p>
              </p:txBody>
            </p:sp>
          </mc:Choice>
          <mc:Fallback>
            <p:sp>
              <p:nvSpPr>
                <p:cNvPr id="6" name="Rectangle 5"/>
                <p:cNvSpPr>
                  <a:spLocks noRot="1" noChangeAspect="1" noMove="1" noResize="1" noEditPoints="1" noAdjustHandles="1" noChangeArrowheads="1" noChangeShapeType="1" noTextEdit="1"/>
                </p:cNvSpPr>
                <p:nvPr/>
              </p:nvSpPr>
              <p:spPr>
                <a:xfrm>
                  <a:off x="0" y="5924490"/>
                  <a:ext cx="9143999" cy="400110"/>
                </a:xfrm>
                <a:prstGeom prst="rect">
                  <a:avLst/>
                </a:prstGeom>
                <a:blipFill rotWithShape="1">
                  <a:blip r:embed="rId4"/>
                  <a:stretch>
                    <a:fillRect t="-9091" b="-24242"/>
                  </a:stretch>
                </a:blipFill>
              </p:spPr>
              <p:txBody>
                <a:bodyPr/>
                <a:lstStyle/>
                <a:p>
                  <a:r>
                    <a:rPr lang="en-US">
                      <a:noFill/>
                    </a:rPr>
                    <a:t> </a:t>
                  </a:r>
                </a:p>
              </p:txBody>
            </p:sp>
          </mc:Fallback>
        </mc:AlternateContent>
      </p:grpSp>
      <p:sp>
        <p:nvSpPr>
          <p:cNvPr id="5" name="Slide Number Placeholder 4"/>
          <p:cNvSpPr>
            <a:spLocks noGrp="1"/>
          </p:cNvSpPr>
          <p:nvPr>
            <p:ph type="sldNum" sz="quarter" idx="12"/>
          </p:nvPr>
        </p:nvSpPr>
        <p:spPr/>
        <p:txBody>
          <a:bodyPr/>
          <a:lstStyle/>
          <a:p>
            <a:fld id="{B6F15528-21DE-4FAA-801E-634DDDAF4B2B}" type="slidenum">
              <a:rPr lang="en-US" smtClean="0"/>
              <a:pPr/>
              <a:t>88</a:t>
            </a:fld>
            <a:endParaRPr lang="en-US" dirty="0"/>
          </a:p>
        </p:txBody>
      </p:sp>
      <p:sp>
        <p:nvSpPr>
          <p:cNvPr id="7" name="TextBox 6"/>
          <p:cNvSpPr txBox="1"/>
          <p:nvPr/>
        </p:nvSpPr>
        <p:spPr>
          <a:xfrm>
            <a:off x="16932" y="355937"/>
            <a:ext cx="9144000" cy="1077218"/>
          </a:xfrm>
          <a:prstGeom prst="rect">
            <a:avLst/>
          </a:prstGeom>
          <a:noFill/>
        </p:spPr>
        <p:txBody>
          <a:bodyPr wrap="square" rtlCol="0">
            <a:spAutoFit/>
          </a:bodyPr>
          <a:lstStyle/>
          <a:p>
            <a:pPr marL="0" lvl="1" algn="ctr"/>
            <a:r>
              <a:rPr lang="en-US" sz="3200" dirty="0">
                <a:latin typeface="Times New Roman" pitchFamily="18" charset="0"/>
                <a:cs typeface="Times New Roman" pitchFamily="18" charset="0"/>
              </a:rPr>
              <a:t>Sequence </a:t>
            </a:r>
            <a:r>
              <a:rPr lang="en-US" sz="3200" dirty="0" smtClean="0">
                <a:latin typeface="Times New Roman" pitchFamily="18" charset="0"/>
                <a:cs typeface="Times New Roman" pitchFamily="18" charset="0"/>
              </a:rPr>
              <a:t>Admittance </a:t>
            </a:r>
          </a:p>
          <a:p>
            <a:pPr marL="0" lvl="3" algn="ctr"/>
            <a:r>
              <a:rPr lang="en-US" sz="3200" dirty="0">
                <a:latin typeface="Times New Roman" pitchFamily="18" charset="0"/>
                <a:cs typeface="Times New Roman" pitchFamily="18" charset="0"/>
              </a:rPr>
              <a:t>Sequence Admittance of a </a:t>
            </a:r>
            <a:r>
              <a:rPr lang="en-US" sz="3200" dirty="0" smtClean="0">
                <a:latin typeface="Times New Roman" pitchFamily="18" charset="0"/>
                <a:cs typeface="Times New Roman" pitchFamily="18" charset="0"/>
              </a:rPr>
              <a:t>Three Phase Line</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1000679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381000" y="2209441"/>
            <a:ext cx="8686800" cy="3505559"/>
            <a:chOff x="381000" y="1516797"/>
            <a:chExt cx="8763000" cy="3505559"/>
          </a:xfrm>
        </p:grpSpPr>
        <mc:AlternateContent xmlns:mc="http://schemas.openxmlformats.org/markup-compatibility/2006">
          <mc:Choice xmlns:a14="http://schemas.microsoft.com/office/drawing/2010/main" Requires="a14">
            <p:sp>
              <p:nvSpPr>
                <p:cNvPr id="7" name="Rectangle 6"/>
                <p:cNvSpPr/>
                <p:nvPr/>
              </p:nvSpPr>
              <p:spPr>
                <a:xfrm>
                  <a:off x="762000" y="2209800"/>
                  <a:ext cx="8382000" cy="400110"/>
                </a:xfrm>
                <a:prstGeom prst="rect">
                  <a:avLst/>
                </a:prstGeom>
              </p:spPr>
              <p:txBody>
                <a:bodyPr wrap="square">
                  <a:spAutoFit/>
                </a:bodyPr>
                <a:lstStyle/>
                <a:p>
                  <a:pPr algn="just"/>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𝐼𝑐𝑎𝑝</m:t>
                              </m:r>
                            </m:e>
                            <m:sub>
                              <m:r>
                                <a:rPr lang="en-US" sz="2000" i="1">
                                  <a:latin typeface="Cambria Math"/>
                                </a:rPr>
                                <m:t>012</m:t>
                              </m:r>
                            </m:sub>
                          </m:sSub>
                        </m:e>
                      </m:d>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𝑠</m:t>
                                  </m:r>
                                </m:sub>
                              </m:sSub>
                            </m:e>
                          </m:d>
                        </m:e>
                        <m:sup>
                          <m:r>
                            <a:rPr lang="en-US" sz="2000" i="1">
                              <a:latin typeface="Cambria Math"/>
                            </a:rPr>
                            <m:t>−1</m:t>
                          </m:r>
                        </m:sup>
                      </m:sSup>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𝐼𝑐𝑎𝑝</m:t>
                              </m:r>
                            </m:e>
                            <m:sub>
                              <m:r>
                                <a:rPr lang="en-US" sz="2000" i="1">
                                  <a:latin typeface="Cambria Math"/>
                                </a:rPr>
                                <m:t>𝑎𝑏𝑐</m:t>
                              </m:r>
                            </m:sub>
                          </m:sSub>
                        </m:e>
                      </m:d>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𝑠</m:t>
                                  </m:r>
                                </m:sub>
                              </m:sSub>
                            </m:e>
                          </m:d>
                        </m:e>
                        <m:sup>
                          <m:r>
                            <a:rPr lang="en-US" sz="2000" i="1">
                              <a:latin typeface="Cambria Math"/>
                            </a:rPr>
                            <m:t>−1</m:t>
                          </m:r>
                        </m:sup>
                      </m:sSup>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𝑦</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𝑠</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𝑉𝐿𝐺</m:t>
                              </m:r>
                            </m:e>
                            <m:sub>
                              <m:r>
                                <a:rPr lang="en-US" sz="2000" i="1">
                                  <a:latin typeface="Cambria Math"/>
                                </a:rPr>
                                <m:t>012</m:t>
                              </m:r>
                            </m:sub>
                          </m:sSub>
                        </m:e>
                      </m:d>
                    </m:oMath>
                  </a14:m>
                  <a:r>
                    <a:rPr lang="en-US" sz="2000" dirty="0" smtClean="0"/>
                    <a:t>	  </a:t>
                  </a:r>
                  <a:r>
                    <a:rPr lang="en-US" sz="2000" dirty="0" smtClean="0">
                      <a:latin typeface="Times New Roman" pitchFamily="18" charset="0"/>
                      <a:cs typeface="Times New Roman" pitchFamily="18" charset="0"/>
                    </a:rPr>
                    <a:t>(83)</a:t>
                  </a:r>
                  <a:endParaRPr lang="en-US" sz="2000" dirty="0">
                    <a:latin typeface="Times New Roman" pitchFamily="18" charset="0"/>
                    <a:cs typeface="Times New Roman" pitchFamily="18" charset="0"/>
                  </a:endParaRPr>
                </a:p>
              </p:txBody>
            </p:sp>
          </mc:Choice>
          <mc:Fallback>
            <p:sp>
              <p:nvSpPr>
                <p:cNvPr id="7" name="Rectangle 6"/>
                <p:cNvSpPr>
                  <a:spLocks noRot="1" noChangeAspect="1" noMove="1" noResize="1" noEditPoints="1" noAdjustHandles="1" noChangeArrowheads="1" noChangeShapeType="1" noTextEdit="1"/>
                </p:cNvSpPr>
                <p:nvPr/>
              </p:nvSpPr>
              <p:spPr>
                <a:xfrm>
                  <a:off x="762000" y="2209800"/>
                  <a:ext cx="8382000" cy="400110"/>
                </a:xfrm>
                <a:prstGeom prst="rect">
                  <a:avLst/>
                </a:prstGeom>
                <a:blipFill rotWithShape="1">
                  <a:blip r:embed="rId3"/>
                  <a:stretch>
                    <a:fillRect t="-9091" b="-2424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 name="Rectangle 8"/>
                <p:cNvSpPr/>
                <p:nvPr/>
              </p:nvSpPr>
              <p:spPr>
                <a:xfrm>
                  <a:off x="762000" y="4114800"/>
                  <a:ext cx="8382000" cy="907556"/>
                </a:xfrm>
                <a:prstGeom prst="rect">
                  <a:avLst/>
                </a:prstGeom>
              </p:spPr>
              <p:txBody>
                <a:bodyPr wrap="square">
                  <a:spAutoFit/>
                </a:bodyPr>
                <a:lstStyle/>
                <a:p>
                  <a:pPr algn="just"/>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𝑦</m:t>
                              </m:r>
                            </m:e>
                            <m:sub>
                              <m:r>
                                <a:rPr lang="en-US" sz="2000" i="1">
                                  <a:latin typeface="Cambria Math"/>
                                </a:rPr>
                                <m:t>012</m:t>
                              </m:r>
                            </m:sub>
                          </m:sSub>
                        </m:e>
                      </m:d>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𝑠</m:t>
                                  </m:r>
                                </m:sub>
                              </m:sSub>
                            </m:e>
                          </m:d>
                        </m:e>
                        <m:sup>
                          <m:r>
                            <a:rPr lang="en-US" sz="2000" i="1">
                              <a:latin typeface="Cambria Math"/>
                            </a:rPr>
                            <m:t>−1</m:t>
                          </m:r>
                        </m:sup>
                      </m:sSup>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𝑦</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𝑠</m:t>
                              </m:r>
                            </m:sub>
                          </m:sSub>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𝑦</m:t>
                                    </m:r>
                                  </m:e>
                                  <m:sub>
                                    <m:r>
                                      <a:rPr lang="en-US" sz="2000" i="1">
                                        <a:latin typeface="Cambria Math"/>
                                      </a:rPr>
                                      <m:t>00</m:t>
                                    </m:r>
                                  </m:sub>
                                </m:sSub>
                              </m:e>
                              <m:e>
                                <m:sSub>
                                  <m:sSubPr>
                                    <m:ctrlPr>
                                      <a:rPr lang="en-US" sz="2000" i="1">
                                        <a:latin typeface="Cambria Math"/>
                                      </a:rPr>
                                    </m:ctrlPr>
                                  </m:sSubPr>
                                  <m:e>
                                    <m:r>
                                      <a:rPr lang="en-US" sz="2000" i="1">
                                        <a:latin typeface="Cambria Math"/>
                                      </a:rPr>
                                      <m:t>𝑦</m:t>
                                    </m:r>
                                  </m:e>
                                  <m:sub>
                                    <m:r>
                                      <a:rPr lang="en-US" sz="2000" i="1">
                                        <a:latin typeface="Cambria Math"/>
                                      </a:rPr>
                                      <m:t>01</m:t>
                                    </m:r>
                                  </m:sub>
                                </m:sSub>
                              </m:e>
                              <m:e>
                                <m:sSub>
                                  <m:sSubPr>
                                    <m:ctrlPr>
                                      <a:rPr lang="en-US" sz="2000" i="1">
                                        <a:latin typeface="Cambria Math"/>
                                      </a:rPr>
                                    </m:ctrlPr>
                                  </m:sSubPr>
                                  <m:e>
                                    <m:r>
                                      <a:rPr lang="en-US" sz="2000" i="1">
                                        <a:latin typeface="Cambria Math"/>
                                      </a:rPr>
                                      <m:t>𝑦</m:t>
                                    </m:r>
                                  </m:e>
                                  <m:sub>
                                    <m:r>
                                      <a:rPr lang="en-US" sz="2000" i="1">
                                        <a:latin typeface="Cambria Math"/>
                                      </a:rPr>
                                      <m:t>02</m:t>
                                    </m:r>
                                  </m:sub>
                                </m:sSub>
                              </m:e>
                            </m:mr>
                            <m:mr>
                              <m:e>
                                <m:sSub>
                                  <m:sSubPr>
                                    <m:ctrlPr>
                                      <a:rPr lang="en-US" sz="2000" i="1">
                                        <a:latin typeface="Cambria Math"/>
                                      </a:rPr>
                                    </m:ctrlPr>
                                  </m:sSubPr>
                                  <m:e>
                                    <m:r>
                                      <a:rPr lang="en-US" sz="2000" i="1">
                                        <a:latin typeface="Cambria Math"/>
                                      </a:rPr>
                                      <m:t>𝑦</m:t>
                                    </m:r>
                                  </m:e>
                                  <m:sub>
                                    <m:r>
                                      <a:rPr lang="en-US" sz="2000" i="1">
                                        <a:latin typeface="Cambria Math"/>
                                      </a:rPr>
                                      <m:t>10</m:t>
                                    </m:r>
                                  </m:sub>
                                </m:sSub>
                              </m:e>
                              <m:e>
                                <m:sSub>
                                  <m:sSubPr>
                                    <m:ctrlPr>
                                      <a:rPr lang="en-US" sz="2000" i="1">
                                        <a:latin typeface="Cambria Math"/>
                                      </a:rPr>
                                    </m:ctrlPr>
                                  </m:sSubPr>
                                  <m:e>
                                    <m:r>
                                      <a:rPr lang="en-US" sz="2000" i="1">
                                        <a:latin typeface="Cambria Math"/>
                                      </a:rPr>
                                      <m:t>𝑦</m:t>
                                    </m:r>
                                  </m:e>
                                  <m:sub>
                                    <m:r>
                                      <a:rPr lang="en-US" sz="2000" i="1">
                                        <a:latin typeface="Cambria Math"/>
                                      </a:rPr>
                                      <m:t>11</m:t>
                                    </m:r>
                                  </m:sub>
                                </m:sSub>
                              </m:e>
                              <m:e>
                                <m:sSub>
                                  <m:sSubPr>
                                    <m:ctrlPr>
                                      <a:rPr lang="en-US" sz="2000" i="1">
                                        <a:latin typeface="Cambria Math"/>
                                      </a:rPr>
                                    </m:ctrlPr>
                                  </m:sSubPr>
                                  <m:e>
                                    <m:r>
                                      <a:rPr lang="en-US" sz="2000" i="1">
                                        <a:latin typeface="Cambria Math"/>
                                      </a:rPr>
                                      <m:t>𝑦</m:t>
                                    </m:r>
                                  </m:e>
                                  <m:sub>
                                    <m:r>
                                      <a:rPr lang="en-US" sz="2000" i="1">
                                        <a:latin typeface="Cambria Math"/>
                                      </a:rPr>
                                      <m:t>12</m:t>
                                    </m:r>
                                  </m:sub>
                                </m:sSub>
                              </m:e>
                            </m:mr>
                            <m:mr>
                              <m:e>
                                <m:sSub>
                                  <m:sSubPr>
                                    <m:ctrlPr>
                                      <a:rPr lang="en-US" sz="2000" i="1">
                                        <a:latin typeface="Cambria Math"/>
                                      </a:rPr>
                                    </m:ctrlPr>
                                  </m:sSubPr>
                                  <m:e>
                                    <m:r>
                                      <a:rPr lang="en-US" sz="2000" i="1">
                                        <a:latin typeface="Cambria Math"/>
                                      </a:rPr>
                                      <m:t>𝑦</m:t>
                                    </m:r>
                                  </m:e>
                                  <m:sub>
                                    <m:r>
                                      <a:rPr lang="en-US" sz="2000" i="1">
                                        <a:latin typeface="Cambria Math"/>
                                      </a:rPr>
                                      <m:t>10</m:t>
                                    </m:r>
                                  </m:sub>
                                </m:sSub>
                              </m:e>
                              <m:e>
                                <m:sSub>
                                  <m:sSubPr>
                                    <m:ctrlPr>
                                      <a:rPr lang="en-US" sz="2000" i="1">
                                        <a:latin typeface="Cambria Math"/>
                                      </a:rPr>
                                    </m:ctrlPr>
                                  </m:sSubPr>
                                  <m:e>
                                    <m:r>
                                      <a:rPr lang="en-US" sz="2000" i="1">
                                        <a:latin typeface="Cambria Math"/>
                                      </a:rPr>
                                      <m:t>𝑦</m:t>
                                    </m:r>
                                  </m:e>
                                  <m:sub>
                                    <m:r>
                                      <a:rPr lang="en-US" sz="2000" i="1">
                                        <a:latin typeface="Cambria Math"/>
                                      </a:rPr>
                                      <m:t>12</m:t>
                                    </m:r>
                                  </m:sub>
                                </m:sSub>
                              </m:e>
                              <m:e>
                                <m:sSub>
                                  <m:sSubPr>
                                    <m:ctrlPr>
                                      <a:rPr lang="en-US" sz="2000" i="1">
                                        <a:latin typeface="Cambria Math"/>
                                      </a:rPr>
                                    </m:ctrlPr>
                                  </m:sSubPr>
                                  <m:e>
                                    <m:r>
                                      <a:rPr lang="en-US" sz="2000" i="1">
                                        <a:latin typeface="Cambria Math"/>
                                      </a:rPr>
                                      <m:t>𝑦</m:t>
                                    </m:r>
                                  </m:e>
                                  <m:sub>
                                    <m:r>
                                      <a:rPr lang="en-US" sz="2000" i="1">
                                        <a:latin typeface="Cambria Math"/>
                                      </a:rPr>
                                      <m:t>22</m:t>
                                    </m:r>
                                  </m:sub>
                                </m:sSub>
                              </m:e>
                            </m:mr>
                          </m:m>
                        </m:e>
                      </m:d>
                    </m:oMath>
                  </a14:m>
                  <a:r>
                    <a:rPr lang="en-US" sz="2000" dirty="0" smtClean="0"/>
                    <a:t>			   </a:t>
                  </a:r>
                  <a:r>
                    <a:rPr lang="en-US" sz="2000" dirty="0" smtClean="0">
                      <a:latin typeface="Times New Roman" pitchFamily="18" charset="0"/>
                      <a:cs typeface="Times New Roman" pitchFamily="18" charset="0"/>
                    </a:rPr>
                    <a:t>(84)</a:t>
                  </a:r>
                  <a:endParaRPr lang="en-US" sz="2000" dirty="0">
                    <a:latin typeface="Times New Roman" pitchFamily="18" charset="0"/>
                    <a:cs typeface="Times New Roman" pitchFamily="18" charset="0"/>
                  </a:endParaRPr>
                </a:p>
              </p:txBody>
            </p:sp>
          </mc:Choice>
          <mc:Fallback>
            <p:sp>
              <p:nvSpPr>
                <p:cNvPr id="9" name="Rectangle 8"/>
                <p:cNvSpPr>
                  <a:spLocks noRot="1" noChangeAspect="1" noMove="1" noResize="1" noEditPoints="1" noAdjustHandles="1" noChangeArrowheads="1" noChangeShapeType="1" noTextEdit="1"/>
                </p:cNvSpPr>
                <p:nvPr/>
              </p:nvSpPr>
              <p:spPr>
                <a:xfrm>
                  <a:off x="762000" y="4114800"/>
                  <a:ext cx="8382000" cy="907556"/>
                </a:xfrm>
                <a:prstGeom prst="rect">
                  <a:avLst/>
                </a:prstGeom>
                <a:blipFill rotWithShape="1">
                  <a:blip r:embed="rId4"/>
                  <a:stretch>
                    <a:fillRect/>
                  </a:stretch>
                </a:blipFill>
              </p:spPr>
              <p:txBody>
                <a:bodyPr/>
                <a:lstStyle/>
                <a:p>
                  <a:r>
                    <a:rPr lang="en-US">
                      <a:noFill/>
                    </a:rPr>
                    <a:t> </a:t>
                  </a:r>
                </a:p>
              </p:txBody>
            </p:sp>
          </mc:Fallback>
        </mc:AlternateContent>
        <p:sp>
          <p:nvSpPr>
            <p:cNvPr id="10" name="TextBox 9"/>
            <p:cNvSpPr txBox="1"/>
            <p:nvPr/>
          </p:nvSpPr>
          <p:spPr>
            <a:xfrm>
              <a:off x="381000" y="1516797"/>
              <a:ext cx="7391400" cy="461665"/>
            </a:xfrm>
            <a:prstGeom prst="rect">
              <a:avLst/>
            </a:prstGeom>
            <a:noFill/>
          </p:spPr>
          <p:txBody>
            <a:bodyPr wrap="square" rtlCol="0">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Applying symmetric component transformations:</a:t>
              </a:r>
              <a:endParaRPr lang="en-US" sz="2400" dirty="0">
                <a:latin typeface="Times New Roman" pitchFamily="18" charset="0"/>
                <a:cs typeface="Times New Roman" pitchFamily="18" charset="0"/>
              </a:endParaRPr>
            </a:p>
          </p:txBody>
        </p:sp>
        <p:sp>
          <p:nvSpPr>
            <p:cNvPr id="11" name="TextBox 10"/>
            <p:cNvSpPr txBox="1"/>
            <p:nvPr/>
          </p:nvSpPr>
          <p:spPr>
            <a:xfrm>
              <a:off x="381000" y="3352800"/>
              <a:ext cx="6858000" cy="461665"/>
            </a:xfrm>
            <a:prstGeom prst="rect">
              <a:avLst/>
            </a:prstGeom>
            <a:noFill/>
          </p:spPr>
          <p:txBody>
            <a:bodyPr wrap="square" rtlCol="0">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Sequence admittance matrix given by:</a:t>
              </a:r>
              <a:endParaRPr lang="en-US" sz="2400" dirty="0">
                <a:latin typeface="Times New Roman" pitchFamily="18" charset="0"/>
                <a:cs typeface="Times New Roman" pitchFamily="18" charset="0"/>
              </a:endParaRPr>
            </a:p>
          </p:txBody>
        </p:sp>
      </p:grpSp>
      <p:sp>
        <p:nvSpPr>
          <p:cNvPr id="2" name="Slide Number Placeholder 1"/>
          <p:cNvSpPr>
            <a:spLocks noGrp="1"/>
          </p:cNvSpPr>
          <p:nvPr>
            <p:ph type="sldNum" sz="quarter" idx="12"/>
          </p:nvPr>
        </p:nvSpPr>
        <p:spPr/>
        <p:txBody>
          <a:bodyPr/>
          <a:lstStyle/>
          <a:p>
            <a:fld id="{B6F15528-21DE-4FAA-801E-634DDDAF4B2B}" type="slidenum">
              <a:rPr lang="en-US" smtClean="0"/>
              <a:pPr/>
              <a:t>89</a:t>
            </a:fld>
            <a:endParaRPr lang="en-US"/>
          </a:p>
        </p:txBody>
      </p:sp>
      <p:sp>
        <p:nvSpPr>
          <p:cNvPr id="12" name="TextBox 11"/>
          <p:cNvSpPr txBox="1"/>
          <p:nvPr/>
        </p:nvSpPr>
        <p:spPr>
          <a:xfrm>
            <a:off x="16932" y="355937"/>
            <a:ext cx="9144000" cy="1077218"/>
          </a:xfrm>
          <a:prstGeom prst="rect">
            <a:avLst/>
          </a:prstGeom>
          <a:noFill/>
        </p:spPr>
        <p:txBody>
          <a:bodyPr wrap="square" rtlCol="0">
            <a:spAutoFit/>
          </a:bodyPr>
          <a:lstStyle/>
          <a:p>
            <a:pPr marL="0" lvl="1" algn="ctr"/>
            <a:r>
              <a:rPr lang="en-US" sz="3200" dirty="0">
                <a:latin typeface="Times New Roman" pitchFamily="18" charset="0"/>
                <a:cs typeface="Times New Roman" pitchFamily="18" charset="0"/>
              </a:rPr>
              <a:t>Sequence </a:t>
            </a:r>
            <a:r>
              <a:rPr lang="en-US" sz="3200" dirty="0" smtClean="0">
                <a:latin typeface="Times New Roman" pitchFamily="18" charset="0"/>
                <a:cs typeface="Times New Roman" pitchFamily="18" charset="0"/>
              </a:rPr>
              <a:t>Admittance </a:t>
            </a:r>
          </a:p>
          <a:p>
            <a:pPr marL="0" lvl="3" algn="ctr"/>
            <a:r>
              <a:rPr lang="en-US" sz="3200" dirty="0">
                <a:latin typeface="Times New Roman" pitchFamily="18" charset="0"/>
                <a:cs typeface="Times New Roman" pitchFamily="18" charset="0"/>
              </a:rPr>
              <a:t>Sequence Admittance of a </a:t>
            </a:r>
            <a:r>
              <a:rPr lang="en-US" sz="3200" dirty="0" smtClean="0">
                <a:latin typeface="Times New Roman" pitchFamily="18" charset="0"/>
                <a:cs typeface="Times New Roman" pitchFamily="18" charset="0"/>
              </a:rPr>
              <a:t>Three Phase Line</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14399113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33400" y="2057400"/>
            <a:ext cx="8305800" cy="923330"/>
          </a:xfrm>
          <a:prstGeom prst="rect">
            <a:avLst/>
          </a:prstGeom>
          <a:noFill/>
        </p:spPr>
        <p:txBody>
          <a:bodyPr wrap="square" rtlCol="0">
            <a:spAutoFit/>
          </a:bodyPr>
          <a:lstStyle/>
          <a:p>
            <a:pPr lvl="1"/>
            <a:r>
              <a:rPr lang="en-US" dirty="0"/>
              <a:t>	</a:t>
            </a:r>
            <a:r>
              <a:rPr lang="en-US" dirty="0" smtClean="0"/>
              <a:t>	</a:t>
            </a:r>
          </a:p>
          <a:p>
            <a:endParaRPr lang="en-US" dirty="0"/>
          </a:p>
          <a:p>
            <a:endParaRPr lang="en-US" dirty="0"/>
          </a:p>
        </p:txBody>
      </p:sp>
      <p:sp>
        <p:nvSpPr>
          <p:cNvPr id="3" name="TextBox 2"/>
          <p:cNvSpPr txBox="1"/>
          <p:nvPr/>
        </p:nvSpPr>
        <p:spPr>
          <a:xfrm>
            <a:off x="0" y="294382"/>
            <a:ext cx="9144000" cy="1077218"/>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Series </a:t>
            </a:r>
            <a:r>
              <a:rPr lang="en-US" sz="3200" dirty="0" smtClean="0">
                <a:latin typeface="Times New Roman" pitchFamily="18" charset="0"/>
                <a:cs typeface="Times New Roman" pitchFamily="18" charset="0"/>
              </a:rPr>
              <a:t>Impedance </a:t>
            </a:r>
            <a:r>
              <a:rPr lang="en-US" sz="3200" dirty="0" smtClean="0">
                <a:latin typeface="Times New Roman" pitchFamily="18" charset="0"/>
                <a:cs typeface="Times New Roman" pitchFamily="18" charset="0"/>
              </a:rPr>
              <a:t>of Overhead </a:t>
            </a:r>
            <a:r>
              <a:rPr lang="en-US" sz="3200" dirty="0" smtClean="0">
                <a:latin typeface="Times New Roman" pitchFamily="18" charset="0"/>
                <a:cs typeface="Times New Roman" pitchFamily="18" charset="0"/>
              </a:rPr>
              <a:t>Lines</a:t>
            </a:r>
          </a:p>
          <a:p>
            <a:pPr marL="342900" indent="-342900" algn="ctr"/>
            <a:r>
              <a:rPr lang="en-US" sz="3200" dirty="0">
                <a:latin typeface="Times New Roman" pitchFamily="18" charset="0"/>
                <a:cs typeface="Times New Roman" pitchFamily="18" charset="0"/>
              </a:rPr>
              <a:t>Transposed Three-phase Lines</a:t>
            </a:r>
            <a:endParaRPr lang="en-US" sz="3200" dirty="0" smtClean="0">
              <a:latin typeface="Times New Roman" pitchFamily="18" charset="0"/>
              <a:cs typeface="Times New Roman" pitchFamily="18" charset="0"/>
            </a:endParaRPr>
          </a:p>
        </p:txBody>
      </p:sp>
      <p:sp>
        <p:nvSpPr>
          <p:cNvPr id="5" name="TextBox 4"/>
          <p:cNvSpPr txBox="1"/>
          <p:nvPr/>
        </p:nvSpPr>
        <p:spPr>
          <a:xfrm>
            <a:off x="304800" y="1703725"/>
            <a:ext cx="8458200" cy="3477875"/>
          </a:xfrm>
          <a:prstGeom prst="rect">
            <a:avLst/>
          </a:prstGeom>
          <a:noFill/>
        </p:spPr>
        <p:txBody>
          <a:bodyPr wrap="square" rtlCol="0">
            <a:spAutoFit/>
          </a:bodyPr>
          <a:lstStyle/>
          <a:p>
            <a:pPr marL="342900" indent="-342900">
              <a:buFont typeface="Wingdings" pitchFamily="2" charset="2"/>
              <a:buChar char="Ø"/>
            </a:pPr>
            <a:r>
              <a:rPr lang="en-US" sz="2000" dirty="0" smtClean="0">
                <a:latin typeface="Times New Roman" pitchFamily="18" charset="0"/>
                <a:cs typeface="Times New Roman" pitchFamily="18" charset="0"/>
              </a:rPr>
              <a:t>Usual </a:t>
            </a:r>
            <a:r>
              <a:rPr lang="en-US" sz="2000" dirty="0" smtClean="0">
                <a:latin typeface="Times New Roman" pitchFamily="18" charset="0"/>
                <a:cs typeface="Times New Roman" pitchFamily="18" charset="0"/>
              </a:rPr>
              <a:t>assumptions made for High-Voltage Transmission lines</a:t>
            </a:r>
            <a:r>
              <a:rPr lang="en-US" sz="2000" dirty="0" smtClean="0">
                <a:latin typeface="Times New Roman" pitchFamily="18" charset="0"/>
                <a:cs typeface="Times New Roman" pitchFamily="18" charset="0"/>
              </a:rPr>
              <a:t>:</a:t>
            </a:r>
          </a:p>
          <a:p>
            <a:pPr marL="342900" indent="-342900">
              <a:buFont typeface="Wingdings" pitchFamily="2" charset="2"/>
              <a:buChar char="Ø"/>
            </a:pPr>
            <a:endParaRPr lang="en-US" sz="2000" dirty="0" smtClean="0">
              <a:latin typeface="Times New Roman" pitchFamily="18" charset="0"/>
              <a:cs typeface="Times New Roman" pitchFamily="18" charset="0"/>
            </a:endParaRPr>
          </a:p>
          <a:p>
            <a:pPr marL="1257300" lvl="2" indent="-342900">
              <a:buFont typeface="Wingdings" pitchFamily="2" charset="2"/>
              <a:buChar char="Ø"/>
            </a:pPr>
            <a:r>
              <a:rPr lang="en-US" sz="2000" b="1" dirty="0" smtClean="0">
                <a:latin typeface="Times New Roman" pitchFamily="18" charset="0"/>
                <a:cs typeface="Times New Roman" pitchFamily="18" charset="0"/>
              </a:rPr>
              <a:t>Transposed</a:t>
            </a:r>
            <a:r>
              <a:rPr lang="en-US" sz="2000" dirty="0" smtClean="0">
                <a:latin typeface="Times New Roman" pitchFamily="18" charset="0"/>
                <a:cs typeface="Times New Roman" pitchFamily="18" charset="0"/>
              </a:rPr>
              <a:t> – Each phase occupies the same physical position on the structure for one-third of the length of the line.</a:t>
            </a:r>
          </a:p>
          <a:p>
            <a:pPr marL="1257300" lvl="2" indent="-342900">
              <a:buFont typeface="Wingdings" pitchFamily="2" charset="2"/>
              <a:buChar char="Ø"/>
            </a:pPr>
            <a:r>
              <a:rPr lang="en-US" sz="2000" b="1" dirty="0" smtClean="0">
                <a:latin typeface="Times New Roman" pitchFamily="18" charset="0"/>
                <a:cs typeface="Times New Roman" pitchFamily="18" charset="0"/>
              </a:rPr>
              <a:t>Balanced Loading</a:t>
            </a:r>
            <a:r>
              <a:rPr lang="en-US" sz="2000" dirty="0" smtClean="0">
                <a:latin typeface="Times New Roman" pitchFamily="18" charset="0"/>
                <a:cs typeface="Times New Roman" pitchFamily="18" charset="0"/>
              </a:rPr>
              <a:t> – All phases are equally loaded.</a:t>
            </a:r>
          </a:p>
          <a:p>
            <a:pPr marL="800100" lvl="1" indent="-342900">
              <a:buFont typeface="Wingdings" pitchFamily="2" charset="2"/>
              <a:buChar char="Ø"/>
            </a:pPr>
            <a:endParaRPr lang="en-US" sz="2000" dirty="0" smtClean="0">
              <a:latin typeface="Times New Roman" pitchFamily="18" charset="0"/>
              <a:cs typeface="Times New Roman" pitchFamily="18" charset="0"/>
            </a:endParaRPr>
          </a:p>
          <a:p>
            <a:pPr marL="342900" indent="-342900">
              <a:buFont typeface="Wingdings" pitchFamily="2" charset="2"/>
              <a:buChar char="Ø"/>
            </a:pPr>
            <a:r>
              <a:rPr lang="en-US" sz="2000" dirty="0" smtClean="0">
                <a:latin typeface="Times New Roman" pitchFamily="18" charset="0"/>
                <a:cs typeface="Times New Roman" pitchFamily="18" charset="0"/>
              </a:rPr>
              <a:t>Hence </a:t>
            </a:r>
            <a:r>
              <a:rPr lang="en-US" sz="2000" dirty="0" smtClean="0">
                <a:latin typeface="Times New Roman" pitchFamily="18" charset="0"/>
                <a:cs typeface="Times New Roman" pitchFamily="18" charset="0"/>
              </a:rPr>
              <a:t>“self” and “mutual” inductance terms can be combined into one “phase” inductance. </a:t>
            </a:r>
          </a:p>
          <a:p>
            <a:pPr marL="800100" lvl="1" indent="-342900">
              <a:buFont typeface="Wingdings" pitchFamily="2" charset="2"/>
              <a:buChar char="Ø"/>
            </a:pPr>
            <a:endParaRPr lang="en-US" sz="2000" dirty="0" smtClean="0">
              <a:latin typeface="Times New Roman" pitchFamily="18" charset="0"/>
              <a:cs typeface="Times New Roman" pitchFamily="18" charset="0"/>
            </a:endParaRPr>
          </a:p>
          <a:p>
            <a:pPr marL="342900" indent="-342900">
              <a:buFont typeface="Wingdings" pitchFamily="2" charset="2"/>
              <a:buChar char="Ø"/>
            </a:pPr>
            <a:r>
              <a:rPr lang="en-US" sz="2000" dirty="0" smtClean="0">
                <a:latin typeface="Times New Roman" pitchFamily="18" charset="0"/>
                <a:cs typeface="Times New Roman" pitchFamily="18" charset="0"/>
              </a:rPr>
              <a:t>The </a:t>
            </a:r>
            <a:r>
              <a:rPr lang="en-US" sz="2000" dirty="0" smtClean="0">
                <a:latin typeface="Times New Roman" pitchFamily="18" charset="0"/>
                <a:cs typeface="Times New Roman" pitchFamily="18" charset="0"/>
              </a:rPr>
              <a:t>series impedance per phase of a transposed three-phase line consisting of one conductor per phase is given by: </a:t>
            </a:r>
            <a:endParaRPr lang="en-US" sz="2000" dirty="0">
              <a:latin typeface="Times New Roman" pitchFamily="18" charset="0"/>
              <a:cs typeface="Times New Roman" pitchFamily="18" charset="0"/>
            </a:endParaRPr>
          </a:p>
        </p:txBody>
      </p:sp>
      <mc:AlternateContent xmlns:mc="http://schemas.openxmlformats.org/markup-compatibility/2006">
        <mc:Choice xmlns:a14="http://schemas.microsoft.com/office/drawing/2010/main" Requires="a14">
          <p:sp>
            <p:nvSpPr>
              <p:cNvPr id="4" name="Rectangle 3"/>
              <p:cNvSpPr/>
              <p:nvPr/>
            </p:nvSpPr>
            <p:spPr>
              <a:xfrm>
                <a:off x="0" y="5584667"/>
                <a:ext cx="9144000" cy="587533"/>
              </a:xfrm>
              <a:prstGeom prst="rect">
                <a:avLst/>
              </a:prstGeom>
            </p:spPr>
            <p:txBody>
              <a:bodyPr wrap="square">
                <a:spAutoFit/>
              </a:bodyPr>
              <a:lstStyle/>
              <a:p>
                <a:pPr algn="ctr"/>
                <a:r>
                  <a:rPr lang="en-US" sz="2000" dirty="0">
                    <a:latin typeface="Times New Roman" pitchFamily="18" charset="0"/>
                    <a:cs typeface="Times New Roman" pitchFamily="18" charset="0"/>
                  </a:rPr>
                  <a:t>Series Impedance:</a:t>
                </a:r>
                <a:r>
                  <a:rPr lang="en-US" sz="2400" dirty="0" smtClean="0">
                    <a:latin typeface="Times New Roman" pitchFamily="18" charset="0"/>
                    <a:cs typeface="Times New Roman" pitchFamily="18" charset="0"/>
                  </a:rPr>
                  <a:t>	</a:t>
                </a:r>
                <a14:m>
                  <m:oMath xmlns:m="http://schemas.openxmlformats.org/officeDocument/2006/math">
                    <m:r>
                      <a:rPr lang="en-US" sz="2000" i="1">
                        <a:latin typeface="Cambria Math"/>
                      </a:rPr>
                      <m:t>  </m:t>
                    </m:r>
                    <m:sSub>
                      <m:sSubPr>
                        <m:ctrlPr>
                          <a:rPr lang="en-US" sz="2000" i="1">
                            <a:latin typeface="Cambria Math"/>
                          </a:rPr>
                        </m:ctrlPr>
                      </m:sSubPr>
                      <m:e>
                        <m:r>
                          <a:rPr lang="en-US" sz="2000" i="1">
                            <a:latin typeface="Cambria Math"/>
                          </a:rPr>
                          <m:t>𝑧</m:t>
                        </m:r>
                      </m:e>
                      <m:sub>
                        <m:r>
                          <a:rPr lang="en-US" sz="2000" i="1">
                            <a:latin typeface="Cambria Math"/>
                          </a:rPr>
                          <m:t>𝑖</m:t>
                        </m:r>
                      </m:sub>
                    </m:sSub>
                    <m:r>
                      <a:rPr lang="en-US" sz="2000" i="1">
                        <a:latin typeface="Cambria Math"/>
                      </a:rPr>
                      <m:t>=</m:t>
                    </m:r>
                    <m:sSub>
                      <m:sSubPr>
                        <m:ctrlPr>
                          <a:rPr lang="en-US" sz="2000" i="1">
                            <a:latin typeface="Cambria Math"/>
                          </a:rPr>
                        </m:ctrlPr>
                      </m:sSubPr>
                      <m:e>
                        <m:r>
                          <a:rPr lang="en-US" sz="2000" i="1">
                            <a:latin typeface="Cambria Math"/>
                          </a:rPr>
                          <m:t>𝑟</m:t>
                        </m:r>
                      </m:e>
                      <m:sub>
                        <m:r>
                          <a:rPr lang="en-US" sz="2000" i="1">
                            <a:latin typeface="Cambria Math"/>
                          </a:rPr>
                          <m:t>𝑖</m:t>
                        </m:r>
                      </m:sub>
                    </m:sSub>
                    <m:r>
                      <a:rPr lang="en-US" sz="2000" i="1">
                        <a:latin typeface="Cambria Math"/>
                      </a:rPr>
                      <m:t>+</m:t>
                    </m:r>
                    <m:r>
                      <a:rPr lang="en-US" sz="2000" i="1">
                        <a:latin typeface="Cambria Math"/>
                      </a:rPr>
                      <m:t>𝑗</m:t>
                    </m:r>
                    <m:r>
                      <a:rPr lang="en-US" sz="2000" i="1">
                        <a:latin typeface="Cambria Math"/>
                      </a:rPr>
                      <m:t>0.12134∙ </m:t>
                    </m:r>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sSub>
                              <m:sSubPr>
                                <m:ctrlPr>
                                  <a:rPr lang="en-US" sz="2000" i="1">
                                    <a:latin typeface="Cambria Math"/>
                                  </a:rPr>
                                </m:ctrlPr>
                              </m:sSubPr>
                              <m:e>
                                <m:r>
                                  <a:rPr lang="en-US" sz="2000" i="1">
                                    <a:latin typeface="Cambria Math"/>
                                  </a:rPr>
                                  <m:t>𝐷</m:t>
                                </m:r>
                              </m:e>
                              <m:sub>
                                <m:r>
                                  <a:rPr lang="en-US" sz="2000" i="1">
                                    <a:latin typeface="Cambria Math"/>
                                  </a:rPr>
                                  <m:t>𝑒𝑞</m:t>
                                </m:r>
                              </m:sub>
                            </m:sSub>
                          </m:num>
                          <m:den>
                            <m:r>
                              <a:rPr lang="en-US" sz="2000" i="1">
                                <a:latin typeface="Cambria Math"/>
                              </a:rPr>
                              <m:t>𝐺𝑀</m:t>
                            </m:r>
                            <m:sSub>
                              <m:sSubPr>
                                <m:ctrlPr>
                                  <a:rPr lang="en-US" sz="2000" i="1">
                                    <a:latin typeface="Cambria Math"/>
                                  </a:rPr>
                                </m:ctrlPr>
                              </m:sSubPr>
                              <m:e>
                                <m:r>
                                  <a:rPr lang="en-US" sz="2000" i="1">
                                    <a:latin typeface="Cambria Math"/>
                                  </a:rPr>
                                  <m:t>𝑅</m:t>
                                </m:r>
                              </m:e>
                              <m:sub>
                                <m:r>
                                  <a:rPr lang="en-US" sz="2000" i="1">
                                    <a:latin typeface="Cambria Math"/>
                                  </a:rPr>
                                  <m:t>𝑖</m:t>
                                </m:r>
                              </m:sub>
                            </m:sSub>
                          </m:den>
                        </m:f>
                      </m:e>
                    </m:func>
                  </m:oMath>
                </a14:m>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Ω/mile	(5)</a:t>
                </a:r>
                <a:endParaRPr lang="en-US" sz="2000" dirty="0">
                  <a:latin typeface="Times New Roman" pitchFamily="18" charset="0"/>
                  <a:cs typeface="Times New Roman" pitchFamily="18" charset="0"/>
                </a:endParaRPr>
              </a:p>
            </p:txBody>
          </p:sp>
        </mc:Choice>
        <mc:Fallback>
          <p:sp>
            <p:nvSpPr>
              <p:cNvPr id="4" name="Rectangle 3"/>
              <p:cNvSpPr>
                <a:spLocks noRot="1" noChangeAspect="1" noMove="1" noResize="1" noEditPoints="1" noAdjustHandles="1" noChangeArrowheads="1" noChangeShapeType="1" noTextEdit="1"/>
              </p:cNvSpPr>
              <p:nvPr/>
            </p:nvSpPr>
            <p:spPr>
              <a:xfrm>
                <a:off x="0" y="5584667"/>
                <a:ext cx="9144000" cy="587533"/>
              </a:xfrm>
              <a:prstGeom prst="rect">
                <a:avLst/>
              </a:prstGeom>
              <a:blipFill rotWithShape="1">
                <a:blip r:embed="rId3"/>
                <a:stretch>
                  <a:fillRect/>
                </a:stretch>
              </a:blipFill>
            </p:spPr>
            <p:txBody>
              <a:bodyPr/>
              <a:lstStyle/>
              <a:p>
                <a:r>
                  <a:rPr lang="en-US">
                    <a:noFill/>
                  </a:rPr>
                  <a:t> </a:t>
                </a:r>
              </a:p>
            </p:txBody>
          </p:sp>
        </mc:Fallback>
      </mc:AlternateContent>
      <p:sp>
        <p:nvSpPr>
          <p:cNvPr id="6" name="Slide Number Placeholder 5"/>
          <p:cNvSpPr>
            <a:spLocks noGrp="1"/>
          </p:cNvSpPr>
          <p:nvPr>
            <p:ph type="sldNum" sz="quarter" idx="12"/>
          </p:nvPr>
        </p:nvSpPr>
        <p:spPr/>
        <p:txBody>
          <a:bodyPr/>
          <a:lstStyle/>
          <a:p>
            <a:fld id="{B6F15528-21DE-4FAA-801E-634DDDAF4B2B}" type="slidenum">
              <a:rPr lang="en-US" smtClean="0"/>
              <a:pPr/>
              <a:t>9</a:t>
            </a:fld>
            <a:endParaRPr lang="en-US" dirty="0"/>
          </a:p>
        </p:txBody>
      </p:sp>
    </p:spTree>
    <p:extLst>
      <p:ext uri="{BB962C8B-B14F-4D97-AF65-F5344CB8AC3E}">
        <p14:creationId xmlns:p14="http://schemas.microsoft.com/office/powerpoint/2010/main" val="2488584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609600" y="1876485"/>
            <a:ext cx="8153400" cy="4524315"/>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For </a:t>
            </a:r>
            <a:r>
              <a:rPr lang="en-US" sz="2400" dirty="0" smtClean="0">
                <a:latin typeface="Times New Roman" pitchFamily="18" charset="0"/>
                <a:cs typeface="Times New Roman" pitchFamily="18" charset="0"/>
              </a:rPr>
              <a:t>a three-phase overhead line with unsymmetrical spacing, the sequence admittance matrix will be full (non-zero off diagonal terms).</a:t>
            </a: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However, a three-phase underground line with three identical cables will only have the diagonal terms since there is no “mutual capacitance” between phases.</a:t>
            </a: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In fact, the sequence admittances will be exactly the same as phase admittances.</a:t>
            </a:r>
          </a:p>
        </p:txBody>
      </p:sp>
      <p:sp>
        <p:nvSpPr>
          <p:cNvPr id="3" name="Slide Number Placeholder 2"/>
          <p:cNvSpPr>
            <a:spLocks noGrp="1"/>
          </p:cNvSpPr>
          <p:nvPr>
            <p:ph type="sldNum" sz="quarter" idx="12"/>
          </p:nvPr>
        </p:nvSpPr>
        <p:spPr/>
        <p:txBody>
          <a:bodyPr/>
          <a:lstStyle/>
          <a:p>
            <a:fld id="{B6F15528-21DE-4FAA-801E-634DDDAF4B2B}" type="slidenum">
              <a:rPr lang="en-US" smtClean="0"/>
              <a:pPr/>
              <a:t>90</a:t>
            </a:fld>
            <a:endParaRPr lang="en-US"/>
          </a:p>
        </p:txBody>
      </p:sp>
      <p:sp>
        <p:nvSpPr>
          <p:cNvPr id="8" name="TextBox 7"/>
          <p:cNvSpPr txBox="1"/>
          <p:nvPr/>
        </p:nvSpPr>
        <p:spPr>
          <a:xfrm>
            <a:off x="16932" y="355937"/>
            <a:ext cx="9144000" cy="1077218"/>
          </a:xfrm>
          <a:prstGeom prst="rect">
            <a:avLst/>
          </a:prstGeom>
          <a:noFill/>
        </p:spPr>
        <p:txBody>
          <a:bodyPr wrap="square" rtlCol="0">
            <a:spAutoFit/>
          </a:bodyPr>
          <a:lstStyle/>
          <a:p>
            <a:pPr marL="0" lvl="1" algn="ctr"/>
            <a:r>
              <a:rPr lang="en-US" sz="3200" dirty="0">
                <a:latin typeface="Times New Roman" pitchFamily="18" charset="0"/>
                <a:cs typeface="Times New Roman" pitchFamily="18" charset="0"/>
              </a:rPr>
              <a:t>Sequence </a:t>
            </a:r>
            <a:r>
              <a:rPr lang="en-US" sz="3200" dirty="0" smtClean="0">
                <a:latin typeface="Times New Roman" pitchFamily="18" charset="0"/>
                <a:cs typeface="Times New Roman" pitchFamily="18" charset="0"/>
              </a:rPr>
              <a:t>Admittance </a:t>
            </a:r>
          </a:p>
          <a:p>
            <a:pPr marL="0" lvl="3" algn="ctr"/>
            <a:r>
              <a:rPr lang="en-US" sz="3200" dirty="0">
                <a:latin typeface="Times New Roman" pitchFamily="18" charset="0"/>
                <a:cs typeface="Times New Roman" pitchFamily="18" charset="0"/>
              </a:rPr>
              <a:t>Sequence Admittance of a </a:t>
            </a:r>
            <a:r>
              <a:rPr lang="en-US" sz="3200" dirty="0" smtClean="0">
                <a:latin typeface="Times New Roman" pitchFamily="18" charset="0"/>
                <a:cs typeface="Times New Roman" pitchFamily="18" charset="0"/>
              </a:rPr>
              <a:t>Three Phase Line</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32253624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2: Underground </a:t>
            </a:r>
            <a:r>
              <a:rPr lang="en-US" dirty="0"/>
              <a:t>Lines </a:t>
            </a:r>
          </a:p>
        </p:txBody>
      </p:sp>
      <p:sp>
        <p:nvSpPr>
          <p:cNvPr id="3" name="Content Placeholder 2"/>
          <p:cNvSpPr>
            <a:spLocks noGrp="1"/>
          </p:cNvSpPr>
          <p:nvPr>
            <p:ph idx="1"/>
          </p:nvPr>
        </p:nvSpPr>
        <p:spPr>
          <a:xfrm>
            <a:off x="457200" y="1341437"/>
            <a:ext cx="8229600" cy="4983163"/>
          </a:xfrm>
        </p:spPr>
        <p:txBody>
          <a:bodyPr>
            <a:normAutofit fontScale="25000" lnSpcReduction="20000"/>
          </a:bodyPr>
          <a:lstStyle/>
          <a:p>
            <a:pPr marL="0" indent="0">
              <a:buNone/>
            </a:pPr>
            <a:r>
              <a:rPr lang="en-US" sz="11200" dirty="0"/>
              <a:t>Underground lines</a:t>
            </a:r>
          </a:p>
          <a:p>
            <a:endParaRPr lang="en-US" sz="7400" dirty="0"/>
          </a:p>
          <a:p>
            <a:pPr marL="571500" lvl="2" indent="-283464"/>
            <a:r>
              <a:rPr lang="en-US" sz="7400" dirty="0"/>
              <a:t> 	</a:t>
            </a:r>
            <a:r>
              <a:rPr lang="en-US" sz="9600" dirty="0"/>
              <a:t>Series impedance of Underground Lines</a:t>
            </a:r>
          </a:p>
          <a:p>
            <a:pPr marL="1200150" lvl="1"/>
            <a:r>
              <a:rPr lang="en-US" sz="7800" dirty="0" smtClean="0"/>
              <a:t> Concentric </a:t>
            </a:r>
            <a:r>
              <a:rPr lang="en-US" sz="7800" dirty="0"/>
              <a:t>Neutral Cable</a:t>
            </a:r>
          </a:p>
          <a:p>
            <a:pPr lvl="2"/>
            <a:r>
              <a:rPr lang="en-US" sz="7400" dirty="0" smtClean="0"/>
              <a:t>  </a:t>
            </a:r>
            <a:r>
              <a:rPr lang="en-US" sz="8000" dirty="0"/>
              <a:t>Tape Shielded Cables</a:t>
            </a:r>
          </a:p>
          <a:p>
            <a:endParaRPr lang="en-US" sz="7400" dirty="0"/>
          </a:p>
          <a:p>
            <a:pPr lvl="1"/>
            <a:r>
              <a:rPr lang="en-US" sz="7400" dirty="0"/>
              <a:t> 	</a:t>
            </a:r>
            <a:r>
              <a:rPr lang="en-US" sz="9600" dirty="0"/>
              <a:t>Shunt Admittance of Underground Lines</a:t>
            </a:r>
          </a:p>
          <a:p>
            <a:pPr marL="1200150" lvl="1"/>
            <a:r>
              <a:rPr lang="en-US" sz="7800" dirty="0" smtClean="0"/>
              <a:t> Concentric </a:t>
            </a:r>
            <a:r>
              <a:rPr lang="en-US" sz="7800" dirty="0"/>
              <a:t>Neutral Cable</a:t>
            </a:r>
          </a:p>
          <a:p>
            <a:pPr lvl="2"/>
            <a:r>
              <a:rPr lang="en-US" sz="7400" dirty="0"/>
              <a:t>  </a:t>
            </a:r>
            <a:r>
              <a:rPr lang="en-US" sz="8000" dirty="0"/>
              <a:t>Tape Shielded Cables</a:t>
            </a:r>
          </a:p>
          <a:p>
            <a:pPr marL="0" indent="0">
              <a:buNone/>
            </a:pPr>
            <a:r>
              <a:rPr lang="en-US" sz="7400" dirty="0"/>
              <a:t>	</a:t>
            </a:r>
          </a:p>
          <a:p>
            <a:pPr lvl="1"/>
            <a:r>
              <a:rPr lang="en-US" sz="7400" dirty="0"/>
              <a:t> 	</a:t>
            </a:r>
            <a:r>
              <a:rPr lang="en-US" sz="9600" dirty="0"/>
              <a:t>Sequence Admittance</a:t>
            </a:r>
          </a:p>
          <a:p>
            <a:pPr lvl="1"/>
            <a:endParaRPr lang="en-US" sz="7400" dirty="0"/>
          </a:p>
          <a:p>
            <a:pPr lvl="1"/>
            <a:r>
              <a:rPr lang="en-US" sz="7400" dirty="0"/>
              <a:t> 	</a:t>
            </a:r>
            <a:r>
              <a:rPr lang="en-US" sz="9600" dirty="0"/>
              <a:t>Parallel Underground Distribution Lines</a:t>
            </a:r>
          </a:p>
          <a:p>
            <a:pPr lvl="2"/>
            <a:r>
              <a:rPr lang="en-US" sz="8000" dirty="0"/>
              <a:t> </a:t>
            </a:r>
            <a:r>
              <a:rPr lang="en-US" sz="8000" dirty="0" smtClean="0"/>
              <a:t> </a:t>
            </a:r>
            <a:r>
              <a:rPr lang="en-US" sz="8000" b="1" u="sng" dirty="0"/>
              <a:t>Series impedance</a:t>
            </a:r>
          </a:p>
          <a:p>
            <a:pPr lvl="2"/>
            <a:r>
              <a:rPr lang="en-US" sz="8000" dirty="0"/>
              <a:t>  Shunt Admittance</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91</a:t>
            </a:fld>
            <a:endParaRPr lang="en-US"/>
          </a:p>
        </p:txBody>
      </p:sp>
    </p:spTree>
    <p:extLst>
      <p:ext uri="{BB962C8B-B14F-4D97-AF65-F5344CB8AC3E}">
        <p14:creationId xmlns:p14="http://schemas.microsoft.com/office/powerpoint/2010/main" val="1857048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12" end="12"/>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3" end="13"/>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33400" y="1354497"/>
            <a:ext cx="8305800" cy="2215991"/>
          </a:xfrm>
          <a:prstGeom prst="rect">
            <a:avLst/>
          </a:prstGeom>
          <a:noFill/>
        </p:spPr>
        <p:txBody>
          <a:bodyPr wrap="square" rtlCol="0">
            <a:spAutoFit/>
          </a:bodyPr>
          <a:lstStyle/>
          <a:p>
            <a:pPr marL="342900" indent="-342900"/>
            <a:endParaRPr lang="en-US" sz="2800" dirty="0" smtClean="0"/>
          </a:p>
          <a:p>
            <a:pPr marL="342900" indent="-342900"/>
            <a:endParaRPr lang="en-US" sz="2800" dirty="0" smtClean="0"/>
          </a:p>
          <a:p>
            <a:pPr marL="342900" indent="-342900"/>
            <a:endParaRPr lang="en-US" sz="2800" dirty="0" smtClean="0"/>
          </a:p>
          <a:p>
            <a:pPr lvl="1"/>
            <a:r>
              <a:rPr lang="en-US" dirty="0"/>
              <a:t>	</a:t>
            </a:r>
            <a:r>
              <a:rPr lang="en-US" dirty="0" smtClean="0"/>
              <a:t>	</a:t>
            </a:r>
          </a:p>
          <a:p>
            <a:endParaRPr lang="en-US" dirty="0"/>
          </a:p>
          <a:p>
            <a:endParaRPr lang="en-US" dirty="0"/>
          </a:p>
        </p:txBody>
      </p:sp>
      <p:sp>
        <p:nvSpPr>
          <p:cNvPr id="4" name="Rectangle 3"/>
          <p:cNvSpPr/>
          <p:nvPr/>
        </p:nvSpPr>
        <p:spPr>
          <a:xfrm>
            <a:off x="381000" y="1676400"/>
            <a:ext cx="8458200" cy="4431983"/>
          </a:xfrm>
          <a:prstGeom prst="rect">
            <a:avLst/>
          </a:prstGeom>
        </p:spPr>
        <p:txBody>
          <a:bodyPr wrap="square">
            <a:spAutoFit/>
          </a:bodyPr>
          <a:lstStyle/>
          <a:p>
            <a:pPr marL="342900" lvl="2" indent="-342900">
              <a:buFont typeface="Arial" pitchFamily="34" charset="0"/>
              <a:buChar char="•"/>
            </a:pPr>
            <a:endParaRPr lang="en-US" dirty="0" smtClean="0"/>
          </a:p>
          <a:p>
            <a:pPr marL="342900" lvl="2" indent="-342900">
              <a:buFont typeface="Wingdings" pitchFamily="2" charset="2"/>
              <a:buChar char="Ø"/>
            </a:pPr>
            <a:r>
              <a:rPr lang="en-US" sz="2400" dirty="0" smtClean="0">
                <a:latin typeface="Times New Roman" pitchFamily="18" charset="0"/>
                <a:cs typeface="Times New Roman" pitchFamily="18" charset="0"/>
              </a:rPr>
              <a:t>The procedure for computing the phase </a:t>
            </a:r>
            <a:r>
              <a:rPr lang="en-US" sz="2400" dirty="0" err="1" smtClean="0">
                <a:latin typeface="Times New Roman" pitchFamily="18" charset="0"/>
                <a:cs typeface="Times New Roman" pitchFamily="18" charset="0"/>
              </a:rPr>
              <a:t>impedence</a:t>
            </a:r>
            <a:r>
              <a:rPr lang="en-US" sz="2400" dirty="0" smtClean="0">
                <a:latin typeface="Times New Roman" pitchFamily="18" charset="0"/>
                <a:cs typeface="Times New Roman" pitchFamily="18" charset="0"/>
              </a:rPr>
              <a:t> matrix for parallel underground distribution lines is the same as the parallel overhead lines.  </a:t>
            </a: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Carson’s  equations are applied to find the primitive impedance matrix.</a:t>
            </a: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The </a:t>
            </a:r>
            <a:r>
              <a:rPr lang="en-US" sz="2400" dirty="0" err="1" smtClean="0">
                <a:latin typeface="Times New Roman" pitchFamily="18" charset="0"/>
                <a:cs typeface="Times New Roman" pitchFamily="18" charset="0"/>
              </a:rPr>
              <a:t>Kron</a:t>
            </a:r>
            <a:r>
              <a:rPr lang="en-US" sz="2400" dirty="0" smtClean="0">
                <a:latin typeface="Times New Roman" pitchFamily="18" charset="0"/>
                <a:cs typeface="Times New Roman" pitchFamily="18" charset="0"/>
              </a:rPr>
              <a:t> reduction is applied to find the final impedance matrix. </a:t>
            </a:r>
            <a:endParaRPr lang="en-US" sz="2400" dirty="0">
              <a:latin typeface="Times New Roman" pitchFamily="18" charset="0"/>
              <a:cs typeface="Times New Roman" pitchFamily="18" charset="0"/>
            </a:endParaRPr>
          </a:p>
        </p:txBody>
      </p:sp>
      <p:sp>
        <p:nvSpPr>
          <p:cNvPr id="5" name="Slide Number Placeholder 4"/>
          <p:cNvSpPr>
            <a:spLocks noGrp="1"/>
          </p:cNvSpPr>
          <p:nvPr>
            <p:ph type="sldNum" sz="quarter" idx="12"/>
          </p:nvPr>
        </p:nvSpPr>
        <p:spPr/>
        <p:txBody>
          <a:bodyPr/>
          <a:lstStyle/>
          <a:p>
            <a:fld id="{B6F15528-21DE-4FAA-801E-634DDDAF4B2B}" type="slidenum">
              <a:rPr lang="en-US" smtClean="0"/>
              <a:pPr/>
              <a:t>92</a:t>
            </a:fld>
            <a:endParaRPr lang="en-US"/>
          </a:p>
        </p:txBody>
      </p:sp>
      <p:sp>
        <p:nvSpPr>
          <p:cNvPr id="6" name="TextBox 5"/>
          <p:cNvSpPr txBox="1"/>
          <p:nvPr/>
        </p:nvSpPr>
        <p:spPr>
          <a:xfrm>
            <a:off x="16932" y="355937"/>
            <a:ext cx="9144000" cy="1077218"/>
          </a:xfrm>
          <a:prstGeom prst="rect">
            <a:avLst/>
          </a:prstGeom>
          <a:noFill/>
        </p:spPr>
        <p:txBody>
          <a:bodyPr wrap="square" rtlCol="0">
            <a:spAutoFit/>
          </a:bodyPr>
          <a:lstStyle/>
          <a:p>
            <a:pPr marL="0" lvl="1" algn="ctr"/>
            <a:r>
              <a:rPr lang="en-US" sz="3200" dirty="0" smtClean="0">
                <a:latin typeface="Times New Roman" pitchFamily="18" charset="0"/>
                <a:cs typeface="Times New Roman" pitchFamily="18" charset="0"/>
              </a:rPr>
              <a:t>Parallel Underground Distribution Lines</a:t>
            </a:r>
          </a:p>
          <a:p>
            <a:pPr marL="0" lvl="1" algn="ctr"/>
            <a:r>
              <a:rPr lang="en-US" sz="3200" dirty="0">
                <a:latin typeface="Times New Roman" pitchFamily="18" charset="0"/>
                <a:cs typeface="Times New Roman" pitchFamily="18" charset="0"/>
              </a:rPr>
              <a:t>Series Impedance</a:t>
            </a:r>
          </a:p>
        </p:txBody>
      </p:sp>
    </p:spTree>
    <p:extLst>
      <p:ext uri="{BB962C8B-B14F-4D97-AF65-F5344CB8AC3E}">
        <p14:creationId xmlns:p14="http://schemas.microsoft.com/office/powerpoint/2010/main" val="1929853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2: Underground </a:t>
            </a:r>
            <a:r>
              <a:rPr lang="en-US" dirty="0"/>
              <a:t>Lines </a:t>
            </a:r>
          </a:p>
        </p:txBody>
      </p:sp>
      <p:sp>
        <p:nvSpPr>
          <p:cNvPr id="3" name="Content Placeholder 2"/>
          <p:cNvSpPr>
            <a:spLocks noGrp="1"/>
          </p:cNvSpPr>
          <p:nvPr>
            <p:ph idx="1"/>
          </p:nvPr>
        </p:nvSpPr>
        <p:spPr>
          <a:xfrm>
            <a:off x="457200" y="1341437"/>
            <a:ext cx="8229600" cy="4983163"/>
          </a:xfrm>
        </p:spPr>
        <p:txBody>
          <a:bodyPr>
            <a:normAutofit fontScale="25000" lnSpcReduction="20000"/>
          </a:bodyPr>
          <a:lstStyle/>
          <a:p>
            <a:pPr marL="0" indent="0">
              <a:buNone/>
            </a:pPr>
            <a:r>
              <a:rPr lang="en-US" sz="11200" dirty="0"/>
              <a:t>Underground lines</a:t>
            </a:r>
          </a:p>
          <a:p>
            <a:endParaRPr lang="en-US" sz="7400" dirty="0"/>
          </a:p>
          <a:p>
            <a:pPr marL="571500" lvl="2" indent="-283464"/>
            <a:r>
              <a:rPr lang="en-US" sz="7400" dirty="0"/>
              <a:t> 	</a:t>
            </a:r>
            <a:r>
              <a:rPr lang="en-US" sz="9600" dirty="0"/>
              <a:t>Series impedance of Underground Lines</a:t>
            </a:r>
          </a:p>
          <a:p>
            <a:pPr marL="1200150" lvl="1"/>
            <a:r>
              <a:rPr lang="en-US" sz="7800" dirty="0" smtClean="0"/>
              <a:t> Concentric </a:t>
            </a:r>
            <a:r>
              <a:rPr lang="en-US" sz="7800" dirty="0"/>
              <a:t>Neutral Cable</a:t>
            </a:r>
          </a:p>
          <a:p>
            <a:pPr lvl="2"/>
            <a:r>
              <a:rPr lang="en-US" sz="7400" dirty="0" smtClean="0"/>
              <a:t>  </a:t>
            </a:r>
            <a:r>
              <a:rPr lang="en-US" sz="8000" dirty="0"/>
              <a:t>Tape Shielded Cables</a:t>
            </a:r>
          </a:p>
          <a:p>
            <a:endParaRPr lang="en-US" sz="7400" dirty="0"/>
          </a:p>
          <a:p>
            <a:pPr lvl="1"/>
            <a:r>
              <a:rPr lang="en-US" sz="7400" dirty="0"/>
              <a:t> 	</a:t>
            </a:r>
            <a:r>
              <a:rPr lang="en-US" sz="9600" dirty="0"/>
              <a:t>Shunt Admittance of Underground Lines</a:t>
            </a:r>
          </a:p>
          <a:p>
            <a:pPr marL="1200150" lvl="1"/>
            <a:r>
              <a:rPr lang="en-US" sz="7800" dirty="0" smtClean="0"/>
              <a:t> Concentric </a:t>
            </a:r>
            <a:r>
              <a:rPr lang="en-US" sz="7800" dirty="0"/>
              <a:t>Neutral Cable</a:t>
            </a:r>
          </a:p>
          <a:p>
            <a:pPr lvl="2"/>
            <a:r>
              <a:rPr lang="en-US" sz="7400" dirty="0"/>
              <a:t>  </a:t>
            </a:r>
            <a:r>
              <a:rPr lang="en-US" sz="8000" dirty="0"/>
              <a:t>Tape Shielded Cables</a:t>
            </a:r>
          </a:p>
          <a:p>
            <a:pPr marL="0" indent="0">
              <a:buNone/>
            </a:pPr>
            <a:r>
              <a:rPr lang="en-US" sz="7400" dirty="0"/>
              <a:t>	</a:t>
            </a:r>
          </a:p>
          <a:p>
            <a:pPr lvl="1"/>
            <a:r>
              <a:rPr lang="en-US" sz="7400" dirty="0"/>
              <a:t> 	</a:t>
            </a:r>
            <a:r>
              <a:rPr lang="en-US" sz="9600" dirty="0"/>
              <a:t>Sequence Admittance</a:t>
            </a:r>
          </a:p>
          <a:p>
            <a:pPr lvl="1"/>
            <a:endParaRPr lang="en-US" sz="7400" dirty="0"/>
          </a:p>
          <a:p>
            <a:pPr lvl="1"/>
            <a:r>
              <a:rPr lang="en-US" sz="7400" dirty="0"/>
              <a:t> 	</a:t>
            </a:r>
            <a:r>
              <a:rPr lang="en-US" sz="9600" dirty="0"/>
              <a:t>Parallel Underground Distribution Lines</a:t>
            </a:r>
          </a:p>
          <a:p>
            <a:pPr lvl="2"/>
            <a:r>
              <a:rPr lang="en-US" sz="8000" dirty="0"/>
              <a:t> </a:t>
            </a:r>
            <a:r>
              <a:rPr lang="en-US" sz="8000" dirty="0" smtClean="0"/>
              <a:t> </a:t>
            </a:r>
            <a:r>
              <a:rPr lang="en-US" sz="8000" dirty="0"/>
              <a:t>Series impedance</a:t>
            </a:r>
          </a:p>
          <a:p>
            <a:pPr lvl="2"/>
            <a:r>
              <a:rPr lang="en-US" sz="8000" dirty="0"/>
              <a:t>  </a:t>
            </a:r>
            <a:r>
              <a:rPr lang="en-US" sz="8000" b="1" u="sng" dirty="0"/>
              <a:t>Shunt Admittance</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93</a:t>
            </a:fld>
            <a:endParaRPr lang="en-US"/>
          </a:p>
        </p:txBody>
      </p:sp>
    </p:spTree>
    <p:extLst>
      <p:ext uri="{BB962C8B-B14F-4D97-AF65-F5344CB8AC3E}">
        <p14:creationId xmlns:p14="http://schemas.microsoft.com/office/powerpoint/2010/main" val="3949717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12" end="12"/>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3" end="13"/>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533400" y="1664017"/>
            <a:ext cx="8305800" cy="4431983"/>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Computation </a:t>
            </a:r>
            <a:r>
              <a:rPr lang="en-US" sz="2400" dirty="0" smtClean="0">
                <a:latin typeface="Times New Roman" pitchFamily="18" charset="0"/>
                <a:cs typeface="Times New Roman" pitchFamily="18" charset="0"/>
              </a:rPr>
              <a:t>of shunt admittance of underground  lines is quite simple.</a:t>
            </a: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The electric field created by the charged phase conductor does not link to the adjacent conductors because of the presence of concentric neutrals or the tape shield.</a:t>
            </a: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As a result, the shunt admittance matrix  for parallel underground lines will consist of diagonal terms only.</a:t>
            </a:r>
          </a:p>
          <a:p>
            <a:pPr marL="342900" lvl="2" indent="-342900">
              <a:buFont typeface="Arial" pitchFamily="34" charset="0"/>
              <a:buChar char="•"/>
            </a:pPr>
            <a:endParaRPr lang="en-US" dirty="0" smtClean="0"/>
          </a:p>
        </p:txBody>
      </p:sp>
      <p:sp>
        <p:nvSpPr>
          <p:cNvPr id="5" name="Slide Number Placeholder 4"/>
          <p:cNvSpPr>
            <a:spLocks noGrp="1"/>
          </p:cNvSpPr>
          <p:nvPr>
            <p:ph type="sldNum" sz="quarter" idx="12"/>
          </p:nvPr>
        </p:nvSpPr>
        <p:spPr/>
        <p:txBody>
          <a:bodyPr/>
          <a:lstStyle/>
          <a:p>
            <a:fld id="{B6F15528-21DE-4FAA-801E-634DDDAF4B2B}" type="slidenum">
              <a:rPr lang="en-US" smtClean="0"/>
              <a:pPr/>
              <a:t>94</a:t>
            </a:fld>
            <a:endParaRPr lang="en-US"/>
          </a:p>
        </p:txBody>
      </p:sp>
      <p:sp>
        <p:nvSpPr>
          <p:cNvPr id="8" name="TextBox 7"/>
          <p:cNvSpPr txBox="1"/>
          <p:nvPr/>
        </p:nvSpPr>
        <p:spPr>
          <a:xfrm>
            <a:off x="16932" y="355937"/>
            <a:ext cx="9144000" cy="1077218"/>
          </a:xfrm>
          <a:prstGeom prst="rect">
            <a:avLst/>
          </a:prstGeom>
          <a:noFill/>
        </p:spPr>
        <p:txBody>
          <a:bodyPr wrap="square" rtlCol="0">
            <a:spAutoFit/>
          </a:bodyPr>
          <a:lstStyle/>
          <a:p>
            <a:pPr marL="0" lvl="1" algn="ctr"/>
            <a:r>
              <a:rPr lang="en-US" sz="3200" dirty="0" smtClean="0">
                <a:latin typeface="Times New Roman" pitchFamily="18" charset="0"/>
                <a:cs typeface="Times New Roman" pitchFamily="18" charset="0"/>
              </a:rPr>
              <a:t>Parallel Underground Distribution Lines</a:t>
            </a:r>
          </a:p>
          <a:p>
            <a:pPr marL="0" lvl="1" algn="ctr"/>
            <a:r>
              <a:rPr lang="en-US" sz="3200" dirty="0">
                <a:latin typeface="Times New Roman" pitchFamily="18" charset="0"/>
                <a:cs typeface="Times New Roman" pitchFamily="18" charset="0"/>
              </a:rPr>
              <a:t>Shunt Admittance</a:t>
            </a:r>
          </a:p>
        </p:txBody>
      </p:sp>
    </p:spTree>
    <p:extLst>
      <p:ext uri="{BB962C8B-B14F-4D97-AF65-F5344CB8AC3E}">
        <p14:creationId xmlns:p14="http://schemas.microsoft.com/office/powerpoint/2010/main" val="2731300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nodeType="clickEffect">
                                  <p:stCondLst>
                                    <p:cond delay="0"/>
                                  </p:stCondLst>
                                  <p:childTnLst>
                                    <p:set>
                                      <p:cBhvr>
                                        <p:cTn id="10" dur="1" fill="hold">
                                          <p:stCondLst>
                                            <p:cond delay="0"/>
                                          </p:stCondLst>
                                        </p:cTn>
                                        <p:tgtEl>
                                          <p:spTgt spid="7">
                                            <p:txEl>
                                              <p:pRg st="6" end="6"/>
                                            </p:txEl>
                                          </p:spTgt>
                                        </p:tgtEl>
                                        <p:attrNameLst>
                                          <p:attrName>style.visibility</p:attrName>
                                        </p:attrNameLst>
                                      </p:cBhvr>
                                      <p:to>
                                        <p:strVal val="visible"/>
                                      </p:to>
                                    </p:set>
                                    <p:animEffect transition="in" filter="dissolve">
                                      <p:cBhvr>
                                        <p:cTn id="11" dur="500"/>
                                        <p:tgtEl>
                                          <p:spTgt spid="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grpSp>
        <p:nvGrpSpPr>
          <p:cNvPr id="9" name="Group 8"/>
          <p:cNvGrpSpPr/>
          <p:nvPr/>
        </p:nvGrpSpPr>
        <p:grpSpPr>
          <a:xfrm>
            <a:off x="0" y="1506141"/>
            <a:ext cx="9143999" cy="1846659"/>
            <a:chOff x="0" y="1506141"/>
            <a:chExt cx="9143999" cy="1846659"/>
          </a:xfrm>
        </p:grpSpPr>
        <p:sp>
          <p:nvSpPr>
            <p:cNvPr id="7" name="TextBox 6"/>
            <p:cNvSpPr txBox="1"/>
            <p:nvPr/>
          </p:nvSpPr>
          <p:spPr>
            <a:xfrm>
              <a:off x="380999" y="1506141"/>
              <a:ext cx="8153401" cy="1846659"/>
            </a:xfrm>
            <a:prstGeom prst="rect">
              <a:avLst/>
            </a:prstGeom>
            <a:noFill/>
          </p:spPr>
          <p:txBody>
            <a:bodyPr wrap="square" rtlCol="0">
              <a:spAutoFit/>
            </a:bodyPr>
            <a:lstStyle/>
            <a:p>
              <a:pPr marL="342900" lvl="2" indent="-342900">
                <a:buFont typeface="Arial" pitchFamily="34" charset="0"/>
                <a:buChar char="•"/>
              </a:pPr>
              <a:endParaRPr lang="en-US" dirty="0" smtClean="0"/>
            </a:p>
            <a:p>
              <a:pPr marL="342900" lvl="2" indent="-342900">
                <a:buFont typeface="Wingdings" pitchFamily="2" charset="2"/>
                <a:buChar char="Ø"/>
              </a:pPr>
              <a:r>
                <a:rPr lang="en-US" sz="2400" dirty="0" smtClean="0">
                  <a:latin typeface="Times New Roman" pitchFamily="18" charset="0"/>
                  <a:cs typeface="Times New Roman" pitchFamily="18" charset="0"/>
                </a:rPr>
                <a:t>The diagonal terms for concentric neutral cables are given by:</a:t>
              </a:r>
            </a:p>
            <a:p>
              <a:pPr marL="342900" lvl="2" indent="-342900">
                <a:buFont typeface="Arial" pitchFamily="34" charset="0"/>
                <a:buChar char="•"/>
              </a:pPr>
              <a:endParaRPr lang="en-US" dirty="0" smtClean="0"/>
            </a:p>
            <a:p>
              <a:pPr marL="342900" lvl="2" indent="-342900">
                <a:buFont typeface="Arial" pitchFamily="34" charset="0"/>
                <a:buChar char="•"/>
              </a:pPr>
              <a:endParaRPr lang="en-US" dirty="0" smtClean="0"/>
            </a:p>
            <a:p>
              <a:pPr marL="342900" lvl="2" indent="-342900">
                <a:buFont typeface="Arial" pitchFamily="34" charset="0"/>
                <a:buChar char="•"/>
              </a:pPr>
              <a:endParaRPr lang="en-US" dirty="0" smtClean="0"/>
            </a:p>
            <a:p>
              <a:pPr marL="342900" lvl="2" indent="-342900"/>
              <a:r>
                <a:rPr lang="en-US" dirty="0" smtClean="0"/>
                <a:t> </a:t>
              </a:r>
            </a:p>
          </p:txBody>
        </p:sp>
        <mc:AlternateContent xmlns:mc="http://schemas.openxmlformats.org/markup-compatibility/2006">
          <mc:Choice xmlns:a14="http://schemas.microsoft.com/office/drawing/2010/main" Requires="a14">
            <p:sp>
              <p:nvSpPr>
                <p:cNvPr id="2" name="Rectangle 1"/>
                <p:cNvSpPr/>
                <p:nvPr/>
              </p:nvSpPr>
              <p:spPr>
                <a:xfrm>
                  <a:off x="0" y="2551017"/>
                  <a:ext cx="9143999" cy="725583"/>
                </a:xfrm>
                <a:prstGeom prst="rect">
                  <a:avLst/>
                </a:prstGeom>
              </p:spPr>
              <p:txBody>
                <a:bodyPr wrap="square">
                  <a:spAutoFit/>
                </a:bodyPr>
                <a:lstStyle/>
                <a:p>
                  <a:pPr algn="ctr"/>
                  <a14:m>
                    <m:oMath xmlns:m="http://schemas.openxmlformats.org/officeDocument/2006/math">
                      <m:sSub>
                        <m:sSubPr>
                          <m:ctrlPr>
                            <a:rPr lang="en-US" sz="2000" i="1">
                              <a:latin typeface="Cambria Math"/>
                            </a:rPr>
                          </m:ctrlPr>
                        </m:sSubPr>
                        <m:e>
                          <m:r>
                            <a:rPr lang="en-US" sz="2000" i="1">
                              <a:latin typeface="Cambria Math"/>
                            </a:rPr>
                            <m:t>𝑦</m:t>
                          </m:r>
                        </m:e>
                        <m:sub>
                          <m:r>
                            <a:rPr lang="en-US" sz="2000" i="1">
                              <a:latin typeface="Cambria Math"/>
                            </a:rPr>
                            <m:t>𝑖𝑖</m:t>
                          </m:r>
                        </m:sub>
                      </m:sSub>
                      <m:r>
                        <a:rPr lang="en-US" sz="2000" i="1">
                          <a:latin typeface="Cambria Math"/>
                        </a:rPr>
                        <m:t>=0+</m:t>
                      </m:r>
                      <m:r>
                        <a:rPr lang="en-US" sz="2000" i="1">
                          <a:latin typeface="Cambria Math"/>
                        </a:rPr>
                        <m:t>𝑗</m:t>
                      </m:r>
                      <m:f>
                        <m:fPr>
                          <m:ctrlPr>
                            <a:rPr lang="en-US" sz="2000" i="1">
                              <a:latin typeface="Cambria Math"/>
                            </a:rPr>
                          </m:ctrlPr>
                        </m:fPr>
                        <m:num>
                          <m:r>
                            <a:rPr lang="en-US" sz="2000" i="1">
                              <a:latin typeface="Cambria Math"/>
                            </a:rPr>
                            <m:t>77.3619</m:t>
                          </m:r>
                        </m:num>
                        <m:den>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sSub>
                                    <m:sSubPr>
                                      <m:ctrlPr>
                                        <a:rPr lang="en-US" sz="2000" i="1">
                                          <a:latin typeface="Cambria Math"/>
                                        </a:rPr>
                                      </m:ctrlPr>
                                    </m:sSubPr>
                                    <m:e>
                                      <m:r>
                                        <a:rPr lang="en-US" sz="2000" i="1">
                                          <a:latin typeface="Cambria Math"/>
                                        </a:rPr>
                                        <m:t>𝑅</m:t>
                                      </m:r>
                                    </m:e>
                                    <m:sub>
                                      <m:r>
                                        <a:rPr lang="en-US" sz="2000" i="1">
                                          <a:latin typeface="Cambria Math"/>
                                        </a:rPr>
                                        <m:t>𝑏</m:t>
                                      </m:r>
                                    </m:sub>
                                  </m:sSub>
                                </m:num>
                                <m:den>
                                  <m:sSub>
                                    <m:sSubPr>
                                      <m:ctrlPr>
                                        <a:rPr lang="en-US" sz="2000" i="1">
                                          <a:latin typeface="Cambria Math"/>
                                        </a:rPr>
                                      </m:ctrlPr>
                                    </m:sSubPr>
                                    <m:e>
                                      <m:r>
                                        <a:rPr lang="en-US" sz="2000" i="1">
                                          <a:latin typeface="Cambria Math"/>
                                        </a:rPr>
                                        <m:t>𝑅𝐷</m:t>
                                      </m:r>
                                    </m:e>
                                    <m:sub>
                                      <m:r>
                                        <a:rPr lang="en-US" sz="2000" i="1">
                                          <a:latin typeface="Cambria Math"/>
                                        </a:rPr>
                                        <m:t>𝑖</m:t>
                                      </m:r>
                                    </m:sub>
                                  </m:sSub>
                                </m:den>
                              </m:f>
                            </m:e>
                          </m:func>
                          <m:r>
                            <a:rPr lang="en-US" sz="2000" i="1">
                              <a:latin typeface="Cambria Math"/>
                            </a:rPr>
                            <m:t>−</m:t>
                          </m:r>
                          <m:f>
                            <m:fPr>
                              <m:ctrlPr>
                                <a:rPr lang="en-US" sz="2000" i="1">
                                  <a:latin typeface="Cambria Math"/>
                                </a:rPr>
                              </m:ctrlPr>
                            </m:fPr>
                            <m:num>
                              <m:r>
                                <a:rPr lang="en-US" sz="2000" i="1">
                                  <a:latin typeface="Cambria Math"/>
                                </a:rPr>
                                <m:t>1</m:t>
                              </m:r>
                            </m:num>
                            <m:den>
                              <m:r>
                                <a:rPr lang="en-US" sz="2000" i="1">
                                  <a:latin typeface="Cambria Math"/>
                                </a:rPr>
                                <m:t>𝑘</m:t>
                              </m:r>
                            </m:den>
                          </m:f>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sSub>
                                    <m:sSubPr>
                                      <m:ctrlPr>
                                        <a:rPr lang="en-US" sz="2000" i="1">
                                          <a:latin typeface="Cambria Math"/>
                                        </a:rPr>
                                      </m:ctrlPr>
                                    </m:sSubPr>
                                    <m:e>
                                      <m:r>
                                        <a:rPr lang="en-US" sz="2000" i="1">
                                          <a:latin typeface="Cambria Math"/>
                                        </a:rPr>
                                        <m:t>𝑘𝑅𝐷</m:t>
                                      </m:r>
                                    </m:e>
                                    <m:sub>
                                      <m:r>
                                        <a:rPr lang="en-US" sz="2000" i="1">
                                          <a:latin typeface="Cambria Math"/>
                                        </a:rPr>
                                        <m:t>𝑠</m:t>
                                      </m:r>
                                    </m:sub>
                                  </m:sSub>
                                </m:num>
                                <m:den>
                                  <m:sSub>
                                    <m:sSubPr>
                                      <m:ctrlPr>
                                        <a:rPr lang="en-US" sz="2000" i="1">
                                          <a:latin typeface="Cambria Math"/>
                                        </a:rPr>
                                      </m:ctrlPr>
                                    </m:sSubPr>
                                    <m:e>
                                      <m:r>
                                        <a:rPr lang="en-US" sz="2000" i="1">
                                          <a:latin typeface="Cambria Math"/>
                                        </a:rPr>
                                        <m:t>𝑅</m:t>
                                      </m:r>
                                    </m:e>
                                    <m:sub>
                                      <m:r>
                                        <a:rPr lang="en-US" sz="2000" i="1">
                                          <a:latin typeface="Cambria Math"/>
                                        </a:rPr>
                                        <m:t>𝑏</m:t>
                                      </m:r>
                                    </m:sub>
                                  </m:sSub>
                                </m:den>
                              </m:f>
                            </m:e>
                          </m:func>
                        </m:den>
                      </m:f>
                      <m:sSup>
                        <m:sSupPr>
                          <m:ctrlPr>
                            <a:rPr lang="en-US" sz="2000" i="1">
                              <a:latin typeface="Cambria Math"/>
                            </a:rPr>
                          </m:ctrlPr>
                        </m:sSupPr>
                        <m:e>
                          <m:r>
                            <a:rPr lang="en-US" sz="2000" i="1">
                              <a:latin typeface="Cambria Math"/>
                            </a:rPr>
                            <m:t>10</m:t>
                          </m:r>
                        </m:e>
                        <m:sup>
                          <m:r>
                            <a:rPr lang="en-US" sz="2000" i="1">
                              <a:latin typeface="Cambria Math"/>
                            </a:rPr>
                            <m:t>−6</m:t>
                          </m:r>
                        </m:sup>
                      </m:sSup>
                    </m:oMath>
                  </a14:m>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S/mile	(85)</a:t>
                  </a:r>
                  <a:endParaRPr lang="en-US" sz="2000" dirty="0">
                    <a:latin typeface="Times New Roman" pitchFamily="18" charset="0"/>
                    <a:cs typeface="Times New Roman" pitchFamily="18" charset="0"/>
                  </a:endParaRPr>
                </a:p>
              </p:txBody>
            </p:sp>
          </mc:Choice>
          <mc:Fallback>
            <p:sp>
              <p:nvSpPr>
                <p:cNvPr id="2" name="Rectangle 1"/>
                <p:cNvSpPr>
                  <a:spLocks noRot="1" noChangeAspect="1" noMove="1" noResize="1" noEditPoints="1" noAdjustHandles="1" noChangeArrowheads="1" noChangeShapeType="1" noTextEdit="1"/>
                </p:cNvSpPr>
                <p:nvPr/>
              </p:nvSpPr>
              <p:spPr>
                <a:xfrm>
                  <a:off x="0" y="2551017"/>
                  <a:ext cx="9143999" cy="725583"/>
                </a:xfrm>
                <a:prstGeom prst="rect">
                  <a:avLst/>
                </a:prstGeom>
                <a:blipFill rotWithShape="1">
                  <a:blip r:embed="rId3"/>
                  <a:stretch>
                    <a:fillRect/>
                  </a:stretch>
                </a:blipFill>
              </p:spPr>
              <p:txBody>
                <a:bodyPr/>
                <a:lstStyle/>
                <a:p>
                  <a:r>
                    <a:rPr lang="en-US">
                      <a:noFill/>
                    </a:rPr>
                    <a:t> </a:t>
                  </a:r>
                </a:p>
              </p:txBody>
            </p:sp>
          </mc:Fallback>
        </mc:AlternateContent>
      </p:grpSp>
      <mc:AlternateContent xmlns:mc="http://schemas.openxmlformats.org/markup-compatibility/2006">
        <mc:Choice xmlns:a14="http://schemas.microsoft.com/office/drawing/2010/main" Requires="a14">
          <p:sp>
            <p:nvSpPr>
              <p:cNvPr id="5" name="Rectangle 4"/>
              <p:cNvSpPr/>
              <p:nvPr/>
            </p:nvSpPr>
            <p:spPr>
              <a:xfrm>
                <a:off x="914400" y="3620631"/>
                <a:ext cx="7696199" cy="2246769"/>
              </a:xfrm>
              <a:prstGeom prst="rect">
                <a:avLst/>
              </a:prstGeom>
            </p:spPr>
            <p:txBody>
              <a:bodyPr wrap="square">
                <a:spAutoFit/>
              </a:bodyPr>
              <a:lstStyle/>
              <a:p>
                <a:pPr>
                  <a:spcAft>
                    <a:spcPts val="600"/>
                  </a:spcAft>
                </a:pPr>
                <a:r>
                  <a:rPr lang="en-US" sz="2400" dirty="0">
                    <a:latin typeface="Times New Roman" pitchFamily="18" charset="0"/>
                    <a:cs typeface="Times New Roman" pitchFamily="18" charset="0"/>
                  </a:rPr>
                  <a:t>where</a:t>
                </a:r>
              </a:p>
              <a:p>
                <a:pPr>
                  <a:spcAft>
                    <a:spcPts val="600"/>
                  </a:spcAft>
                </a:pPr>
                <a14:m>
                  <m:oMath xmlns:m="http://schemas.openxmlformats.org/officeDocument/2006/math">
                    <m:sSub>
                      <m:sSubPr>
                        <m:ctrlPr>
                          <a:rPr lang="en-US" sz="2400" i="1">
                            <a:latin typeface="Cambria Math"/>
                          </a:rPr>
                        </m:ctrlPr>
                      </m:sSubPr>
                      <m:e>
                        <m:r>
                          <a:rPr lang="en-US" sz="2400" i="1">
                            <a:latin typeface="Cambria Math"/>
                          </a:rPr>
                          <m:t>𝑅</m:t>
                        </m:r>
                      </m:e>
                      <m:sub>
                        <m:r>
                          <a:rPr lang="en-US" sz="2400" i="1">
                            <a:latin typeface="Cambria Math"/>
                          </a:rPr>
                          <m:t>𝑏</m:t>
                        </m:r>
                      </m:sub>
                    </m:sSub>
                    <m:r>
                      <a:rPr lang="en-US" sz="2400" i="1">
                        <a:latin typeface="Cambria Math"/>
                      </a:rPr>
                      <m:t>=</m:t>
                    </m:r>
                  </m:oMath>
                </a14:m>
                <a:r>
                  <a:rPr lang="en-US" sz="2400" dirty="0">
                    <a:latin typeface="Times New Roman" pitchFamily="18" charset="0"/>
                    <a:cs typeface="Times New Roman" pitchFamily="18" charset="0"/>
                  </a:rPr>
                  <a:t> radius of circle through center of neutral strands (feet)</a:t>
                </a:r>
              </a:p>
              <a:p>
                <a:pPr>
                  <a:spcAft>
                    <a:spcPts val="600"/>
                  </a:spcAft>
                </a:pPr>
                <a14:m>
                  <m:oMath xmlns:m="http://schemas.openxmlformats.org/officeDocument/2006/math">
                    <m:sSub>
                      <m:sSubPr>
                        <m:ctrlPr>
                          <a:rPr lang="en-US" sz="2400" i="1">
                            <a:latin typeface="Cambria Math"/>
                          </a:rPr>
                        </m:ctrlPr>
                      </m:sSubPr>
                      <m:e>
                        <m:r>
                          <a:rPr lang="en-US" sz="2400" i="1">
                            <a:latin typeface="Cambria Math"/>
                          </a:rPr>
                          <m:t>𝑅𝐷</m:t>
                        </m:r>
                      </m:e>
                      <m:sub>
                        <m:r>
                          <a:rPr lang="en-US" sz="2400" i="1">
                            <a:latin typeface="Cambria Math"/>
                          </a:rPr>
                          <m:t>𝑖</m:t>
                        </m:r>
                      </m:sub>
                    </m:sSub>
                    <m:r>
                      <a:rPr lang="en-US" sz="2400" i="1">
                        <a:latin typeface="Cambria Math"/>
                      </a:rPr>
                      <m:t>=</m:t>
                    </m:r>
                  </m:oMath>
                </a14:m>
                <a:r>
                  <a:rPr lang="en-US" sz="2400" dirty="0">
                    <a:latin typeface="Times New Roman" pitchFamily="18" charset="0"/>
                    <a:cs typeface="Times New Roman" pitchFamily="18" charset="0"/>
                  </a:rPr>
                  <a:t> radius of the center phase conductor (feet)</a:t>
                </a:r>
              </a:p>
              <a:p>
                <a:pPr>
                  <a:spcAft>
                    <a:spcPts val="600"/>
                  </a:spcAft>
                </a:pPr>
                <a14:m>
                  <m:oMath xmlns:m="http://schemas.openxmlformats.org/officeDocument/2006/math">
                    <m:sSub>
                      <m:sSubPr>
                        <m:ctrlPr>
                          <a:rPr lang="en-US" sz="2400" i="1">
                            <a:latin typeface="Cambria Math"/>
                          </a:rPr>
                        </m:ctrlPr>
                      </m:sSubPr>
                      <m:e>
                        <m:r>
                          <a:rPr lang="en-US" sz="2400" i="1">
                            <a:latin typeface="Cambria Math"/>
                          </a:rPr>
                          <m:t>𝑅𝐷</m:t>
                        </m:r>
                      </m:e>
                      <m:sub>
                        <m:r>
                          <a:rPr lang="en-US" sz="2400" i="1">
                            <a:latin typeface="Cambria Math"/>
                          </a:rPr>
                          <m:t>𝑠</m:t>
                        </m:r>
                      </m:sub>
                    </m:sSub>
                    <m:r>
                      <a:rPr lang="en-US" sz="2400" i="1">
                        <a:latin typeface="Cambria Math"/>
                      </a:rPr>
                      <m:t>=</m:t>
                    </m:r>
                  </m:oMath>
                </a14:m>
                <a:r>
                  <a:rPr lang="en-US" sz="2400" dirty="0">
                    <a:latin typeface="Times New Roman" pitchFamily="18" charset="0"/>
                    <a:cs typeface="Times New Roman" pitchFamily="18" charset="0"/>
                  </a:rPr>
                  <a:t> radius of neutral strands (feet)</a:t>
                </a:r>
              </a:p>
              <a:p>
                <a:pPr>
                  <a:spcAft>
                    <a:spcPts val="600"/>
                  </a:spcAft>
                </a:pPr>
                <a14:m>
                  <m:oMath xmlns:m="http://schemas.openxmlformats.org/officeDocument/2006/math">
                    <m:r>
                      <a:rPr lang="en-US" sz="2400" i="1">
                        <a:latin typeface="Cambria Math"/>
                      </a:rPr>
                      <m:t>𝑘</m:t>
                    </m:r>
                    <m:r>
                      <a:rPr lang="en-US" sz="2400" i="1">
                        <a:latin typeface="Cambria Math"/>
                      </a:rPr>
                      <m:t>=</m:t>
                    </m:r>
                  </m:oMath>
                </a14:m>
                <a:r>
                  <a:rPr lang="en-US" sz="2400" dirty="0">
                    <a:latin typeface="Times New Roman" pitchFamily="18" charset="0"/>
                    <a:cs typeface="Times New Roman" pitchFamily="18" charset="0"/>
                  </a:rPr>
                  <a:t> number of neutral strands</a:t>
                </a:r>
              </a:p>
            </p:txBody>
          </p:sp>
        </mc:Choice>
        <mc:Fallback>
          <p:sp>
            <p:nvSpPr>
              <p:cNvPr id="5" name="Rectangle 4"/>
              <p:cNvSpPr>
                <a:spLocks noRot="1" noChangeAspect="1" noMove="1" noResize="1" noEditPoints="1" noAdjustHandles="1" noChangeArrowheads="1" noChangeShapeType="1" noTextEdit="1"/>
              </p:cNvSpPr>
              <p:nvPr/>
            </p:nvSpPr>
            <p:spPr>
              <a:xfrm>
                <a:off x="914400" y="3620631"/>
                <a:ext cx="7696199" cy="2246769"/>
              </a:xfrm>
              <a:prstGeom prst="rect">
                <a:avLst/>
              </a:prstGeom>
              <a:blipFill rotWithShape="1">
                <a:blip r:embed="rId4"/>
                <a:stretch>
                  <a:fillRect l="-1189" t="-2168" b="-5149"/>
                </a:stretch>
              </a:blipFill>
            </p:spPr>
            <p:txBody>
              <a:bodyPr/>
              <a:lstStyle/>
              <a:p>
                <a:r>
                  <a:rPr lang="en-US">
                    <a:noFill/>
                  </a:rPr>
                  <a:t> </a:t>
                </a:r>
              </a:p>
            </p:txBody>
          </p:sp>
        </mc:Fallback>
      </mc:AlternateContent>
      <p:sp>
        <p:nvSpPr>
          <p:cNvPr id="6" name="Slide Number Placeholder 5"/>
          <p:cNvSpPr>
            <a:spLocks noGrp="1"/>
          </p:cNvSpPr>
          <p:nvPr>
            <p:ph type="sldNum" sz="quarter" idx="12"/>
          </p:nvPr>
        </p:nvSpPr>
        <p:spPr/>
        <p:txBody>
          <a:bodyPr/>
          <a:lstStyle/>
          <a:p>
            <a:fld id="{B6F15528-21DE-4FAA-801E-634DDDAF4B2B}" type="slidenum">
              <a:rPr lang="en-US" smtClean="0"/>
              <a:pPr/>
              <a:t>95</a:t>
            </a:fld>
            <a:endParaRPr lang="en-US"/>
          </a:p>
        </p:txBody>
      </p:sp>
      <p:sp>
        <p:nvSpPr>
          <p:cNvPr id="8" name="TextBox 7"/>
          <p:cNvSpPr txBox="1"/>
          <p:nvPr/>
        </p:nvSpPr>
        <p:spPr>
          <a:xfrm>
            <a:off x="16932" y="355937"/>
            <a:ext cx="9144000" cy="1077218"/>
          </a:xfrm>
          <a:prstGeom prst="rect">
            <a:avLst/>
          </a:prstGeom>
          <a:noFill/>
        </p:spPr>
        <p:txBody>
          <a:bodyPr wrap="square" rtlCol="0">
            <a:spAutoFit/>
          </a:bodyPr>
          <a:lstStyle/>
          <a:p>
            <a:pPr marL="0" lvl="1" algn="ctr"/>
            <a:r>
              <a:rPr lang="en-US" sz="3200" dirty="0" smtClean="0">
                <a:latin typeface="Times New Roman" pitchFamily="18" charset="0"/>
                <a:cs typeface="Times New Roman" pitchFamily="18" charset="0"/>
              </a:rPr>
              <a:t>Parallel Underground Distribution Lines</a:t>
            </a:r>
          </a:p>
          <a:p>
            <a:pPr marL="0" lvl="1" algn="ctr"/>
            <a:r>
              <a:rPr lang="en-US" sz="3200" dirty="0">
                <a:latin typeface="Times New Roman" pitchFamily="18" charset="0"/>
                <a:cs typeface="Times New Roman" pitchFamily="18" charset="0"/>
              </a:rPr>
              <a:t>Shunt Admittance</a:t>
            </a:r>
          </a:p>
        </p:txBody>
      </p:sp>
    </p:spTree>
    <p:extLst>
      <p:ext uri="{BB962C8B-B14F-4D97-AF65-F5344CB8AC3E}">
        <p14:creationId xmlns:p14="http://schemas.microsoft.com/office/powerpoint/2010/main" val="1243852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grpSp>
        <p:nvGrpSpPr>
          <p:cNvPr id="10" name="Group 9"/>
          <p:cNvGrpSpPr/>
          <p:nvPr/>
        </p:nvGrpSpPr>
        <p:grpSpPr>
          <a:xfrm>
            <a:off x="381000" y="1610142"/>
            <a:ext cx="8915401" cy="2123658"/>
            <a:chOff x="228599" y="1311741"/>
            <a:chExt cx="8915401" cy="2123658"/>
          </a:xfrm>
        </p:grpSpPr>
        <p:sp>
          <p:nvSpPr>
            <p:cNvPr id="7" name="TextBox 6"/>
            <p:cNvSpPr txBox="1"/>
            <p:nvPr/>
          </p:nvSpPr>
          <p:spPr>
            <a:xfrm>
              <a:off x="228599" y="1311741"/>
              <a:ext cx="8915401" cy="2123658"/>
            </a:xfrm>
            <a:prstGeom prst="rect">
              <a:avLst/>
            </a:prstGeom>
            <a:noFill/>
          </p:spPr>
          <p:txBody>
            <a:bodyPr wrap="square" rtlCol="0">
              <a:spAutoFit/>
            </a:bodyPr>
            <a:lstStyle/>
            <a:p>
              <a:pPr marL="342900" lvl="2" indent="-342900">
                <a:buFont typeface="Arial" pitchFamily="34" charset="0"/>
                <a:buChar char="•"/>
              </a:pPr>
              <a:endParaRPr lang="en-US" dirty="0" smtClean="0"/>
            </a:p>
            <a:p>
              <a:pPr marL="342900" lvl="2" indent="-342900">
                <a:buFont typeface="Arial" pitchFamily="34" charset="0"/>
                <a:buChar char="•"/>
              </a:pPr>
              <a:endParaRPr lang="en-US" dirty="0" smtClean="0"/>
            </a:p>
            <a:p>
              <a:pPr marL="342900" lvl="2" indent="-342900">
                <a:buFont typeface="Wingdings" pitchFamily="2" charset="2"/>
                <a:buChar char="Ø"/>
              </a:pPr>
              <a:r>
                <a:rPr lang="en-US" sz="2400" dirty="0" smtClean="0">
                  <a:latin typeface="Times New Roman" pitchFamily="18" charset="0"/>
                  <a:cs typeface="Times New Roman" pitchFamily="18" charset="0"/>
                </a:rPr>
                <a:t>The diagonal terms for tape-shielded cables are given by:</a:t>
              </a:r>
            </a:p>
            <a:p>
              <a:pPr marL="342900" lvl="2" indent="-342900">
                <a:buFont typeface="Arial" pitchFamily="34" charset="0"/>
                <a:buChar char="•"/>
              </a:pPr>
              <a:endParaRPr lang="en-US" dirty="0" smtClean="0"/>
            </a:p>
            <a:p>
              <a:pPr marL="342900" lvl="2" indent="-342900">
                <a:buFont typeface="Arial" pitchFamily="34" charset="0"/>
                <a:buChar char="•"/>
              </a:pPr>
              <a:endParaRPr lang="en-US" dirty="0" smtClean="0"/>
            </a:p>
            <a:p>
              <a:pPr marL="342900" lvl="2" indent="-342900">
                <a:buFont typeface="Arial" pitchFamily="34" charset="0"/>
                <a:buChar char="•"/>
              </a:pPr>
              <a:endParaRPr lang="en-US" dirty="0" smtClean="0"/>
            </a:p>
            <a:p>
              <a:pPr marL="342900" lvl="2" indent="-342900"/>
              <a:r>
                <a:rPr lang="en-US" dirty="0" smtClean="0"/>
                <a:t> </a:t>
              </a:r>
            </a:p>
          </p:txBody>
        </p:sp>
        <mc:AlternateContent xmlns:mc="http://schemas.openxmlformats.org/markup-compatibility/2006">
          <mc:Choice xmlns:a14="http://schemas.microsoft.com/office/drawing/2010/main" Requires="a14">
            <p:sp>
              <p:nvSpPr>
                <p:cNvPr id="5" name="Rectangle 4"/>
                <p:cNvSpPr/>
                <p:nvPr/>
              </p:nvSpPr>
              <p:spPr>
                <a:xfrm>
                  <a:off x="1752600" y="2514600"/>
                  <a:ext cx="6569782" cy="725583"/>
                </a:xfrm>
                <a:prstGeom prst="rect">
                  <a:avLst/>
                </a:prstGeom>
              </p:spPr>
              <p:txBody>
                <a:bodyPr wrap="square">
                  <a:spAutoFit/>
                </a:bodyPr>
                <a:lstStyle/>
                <a:p>
                  <a14:m>
                    <m:oMath xmlns:m="http://schemas.openxmlformats.org/officeDocument/2006/math">
                      <m:sSub>
                        <m:sSubPr>
                          <m:ctrlPr>
                            <a:rPr lang="en-US" sz="2000" i="1">
                              <a:latin typeface="Cambria Math"/>
                            </a:rPr>
                          </m:ctrlPr>
                        </m:sSubPr>
                        <m:e>
                          <m:r>
                            <a:rPr lang="en-US" sz="2000" i="1">
                              <a:latin typeface="Cambria Math"/>
                            </a:rPr>
                            <m:t>𝑦</m:t>
                          </m:r>
                        </m:e>
                        <m:sub>
                          <m:r>
                            <a:rPr lang="en-US" sz="2000" i="1">
                              <a:latin typeface="Cambria Math"/>
                            </a:rPr>
                            <m:t>𝑖𝑖</m:t>
                          </m:r>
                        </m:sub>
                      </m:sSub>
                      <m:r>
                        <a:rPr lang="en-US" sz="2000" i="1">
                          <a:latin typeface="Cambria Math"/>
                        </a:rPr>
                        <m:t>=0+</m:t>
                      </m:r>
                      <m:r>
                        <a:rPr lang="en-US" sz="2000" i="1">
                          <a:latin typeface="Cambria Math"/>
                        </a:rPr>
                        <m:t>𝑗</m:t>
                      </m:r>
                      <m:f>
                        <m:fPr>
                          <m:ctrlPr>
                            <a:rPr lang="en-US" sz="2000" i="1">
                              <a:latin typeface="Cambria Math"/>
                            </a:rPr>
                          </m:ctrlPr>
                        </m:fPr>
                        <m:num>
                          <m:r>
                            <a:rPr lang="en-US" sz="2000" i="1">
                              <a:latin typeface="Cambria Math"/>
                            </a:rPr>
                            <m:t>77.3619</m:t>
                          </m:r>
                        </m:num>
                        <m:den>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sSub>
                                    <m:sSubPr>
                                      <m:ctrlPr>
                                        <a:rPr lang="en-US" sz="2000" i="1">
                                          <a:latin typeface="Cambria Math"/>
                                        </a:rPr>
                                      </m:ctrlPr>
                                    </m:sSubPr>
                                    <m:e>
                                      <m:r>
                                        <a:rPr lang="en-US" sz="2000" i="1">
                                          <a:latin typeface="Cambria Math"/>
                                        </a:rPr>
                                        <m:t>𝑅</m:t>
                                      </m:r>
                                    </m:e>
                                    <m:sub>
                                      <m:r>
                                        <a:rPr lang="en-US" sz="2000" i="1">
                                          <a:latin typeface="Cambria Math"/>
                                        </a:rPr>
                                        <m:t>𝑏</m:t>
                                      </m:r>
                                    </m:sub>
                                  </m:sSub>
                                </m:num>
                                <m:den>
                                  <m:sSub>
                                    <m:sSubPr>
                                      <m:ctrlPr>
                                        <a:rPr lang="en-US" sz="2000" i="1">
                                          <a:latin typeface="Cambria Math"/>
                                        </a:rPr>
                                      </m:ctrlPr>
                                    </m:sSubPr>
                                    <m:e>
                                      <m:r>
                                        <a:rPr lang="en-US" sz="2000" i="1">
                                          <a:latin typeface="Cambria Math"/>
                                        </a:rPr>
                                        <m:t>𝑅𝐷</m:t>
                                      </m:r>
                                    </m:e>
                                    <m:sub>
                                      <m:r>
                                        <a:rPr lang="en-US" sz="2000" i="1">
                                          <a:latin typeface="Cambria Math"/>
                                        </a:rPr>
                                        <m:t>𝑖</m:t>
                                      </m:r>
                                    </m:sub>
                                  </m:sSub>
                                </m:den>
                              </m:f>
                            </m:e>
                          </m:func>
                        </m:den>
                      </m:f>
                      <m:sSup>
                        <m:sSupPr>
                          <m:ctrlPr>
                            <a:rPr lang="en-US" sz="2000" i="1">
                              <a:latin typeface="Cambria Math"/>
                            </a:rPr>
                          </m:ctrlPr>
                        </m:sSupPr>
                        <m:e>
                          <m:r>
                            <a:rPr lang="en-US" sz="2000" i="1">
                              <a:latin typeface="Cambria Math"/>
                            </a:rPr>
                            <m:t>10</m:t>
                          </m:r>
                        </m:e>
                        <m:sup>
                          <m:r>
                            <a:rPr lang="en-US" sz="2000" i="1">
                              <a:latin typeface="Cambria Math"/>
                            </a:rPr>
                            <m:t>−6</m:t>
                          </m:r>
                        </m:sup>
                      </m:sSup>
                    </m:oMath>
                  </a14:m>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S/mile		(86)</a:t>
                  </a:r>
                  <a:endParaRPr lang="en-US" sz="2000" dirty="0">
                    <a:latin typeface="Times New Roman" pitchFamily="18" charset="0"/>
                    <a:cs typeface="Times New Roman" pitchFamily="18" charset="0"/>
                  </a:endParaRPr>
                </a:p>
              </p:txBody>
            </p:sp>
          </mc:Choice>
          <mc:Fallback>
            <p:sp>
              <p:nvSpPr>
                <p:cNvPr id="5" name="Rectangle 4"/>
                <p:cNvSpPr>
                  <a:spLocks noRot="1" noChangeAspect="1" noMove="1" noResize="1" noEditPoints="1" noAdjustHandles="1" noChangeArrowheads="1" noChangeShapeType="1" noTextEdit="1"/>
                </p:cNvSpPr>
                <p:nvPr/>
              </p:nvSpPr>
              <p:spPr>
                <a:xfrm>
                  <a:off x="1752600" y="2514600"/>
                  <a:ext cx="6569782" cy="725583"/>
                </a:xfrm>
                <a:prstGeom prst="rect">
                  <a:avLst/>
                </a:prstGeom>
                <a:blipFill rotWithShape="1">
                  <a:blip r:embed="rId3"/>
                  <a:stretch>
                    <a:fillRect b="-840"/>
                  </a:stretch>
                </a:blipFill>
              </p:spPr>
              <p:txBody>
                <a:bodyPr/>
                <a:lstStyle/>
                <a:p>
                  <a:r>
                    <a:rPr lang="en-US">
                      <a:noFill/>
                    </a:rPr>
                    <a:t> </a:t>
                  </a:r>
                </a:p>
              </p:txBody>
            </p:sp>
          </mc:Fallback>
        </mc:AlternateContent>
      </p:grpSp>
      <mc:AlternateContent xmlns:mc="http://schemas.openxmlformats.org/markup-compatibility/2006">
        <mc:Choice xmlns:a14="http://schemas.microsoft.com/office/drawing/2010/main" Requires="a14">
          <p:sp>
            <p:nvSpPr>
              <p:cNvPr id="8" name="Rectangle 7"/>
              <p:cNvSpPr/>
              <p:nvPr/>
            </p:nvSpPr>
            <p:spPr>
              <a:xfrm>
                <a:off x="838200" y="4055983"/>
                <a:ext cx="7924799" cy="1354217"/>
              </a:xfrm>
              <a:prstGeom prst="rect">
                <a:avLst/>
              </a:prstGeom>
            </p:spPr>
            <p:txBody>
              <a:bodyPr wrap="square">
                <a:spAutoFit/>
              </a:bodyPr>
              <a:lstStyle/>
              <a:p>
                <a:pPr>
                  <a:spcAft>
                    <a:spcPts val="600"/>
                  </a:spcAft>
                </a:pPr>
                <a:r>
                  <a:rPr lang="en-US" sz="2400" dirty="0">
                    <a:latin typeface="Times New Roman" pitchFamily="18" charset="0"/>
                    <a:cs typeface="Times New Roman" pitchFamily="18" charset="0"/>
                  </a:rPr>
                  <a:t>where</a:t>
                </a:r>
              </a:p>
              <a:p>
                <a:pPr>
                  <a:spcAft>
                    <a:spcPts val="600"/>
                  </a:spcAft>
                </a:pPr>
                <a14:m>
                  <m:oMath xmlns:m="http://schemas.openxmlformats.org/officeDocument/2006/math">
                    <m:sSub>
                      <m:sSubPr>
                        <m:ctrlPr>
                          <a:rPr lang="en-US" sz="2400" i="1">
                            <a:latin typeface="Cambria Math"/>
                          </a:rPr>
                        </m:ctrlPr>
                      </m:sSubPr>
                      <m:e>
                        <m:r>
                          <a:rPr lang="en-US" sz="2400" i="1">
                            <a:latin typeface="Cambria Math"/>
                          </a:rPr>
                          <m:t>𝑅</m:t>
                        </m:r>
                      </m:e>
                      <m:sub>
                        <m:r>
                          <a:rPr lang="en-US" sz="2400" i="1">
                            <a:latin typeface="Cambria Math"/>
                          </a:rPr>
                          <m:t>𝑏</m:t>
                        </m:r>
                      </m:sub>
                    </m:sSub>
                    <m:r>
                      <a:rPr lang="en-US" sz="2400" i="1">
                        <a:latin typeface="Cambria Math"/>
                      </a:rPr>
                      <m:t>=</m:t>
                    </m:r>
                  </m:oMath>
                </a14:m>
                <a:r>
                  <a:rPr lang="en-US" sz="2400" dirty="0">
                    <a:latin typeface="Times New Roman" pitchFamily="18" charset="0"/>
                    <a:cs typeface="Times New Roman" pitchFamily="18" charset="0"/>
                  </a:rPr>
                  <a:t> radius of circle through center of neutral strands (feet)</a:t>
                </a:r>
              </a:p>
              <a:p>
                <a:pPr>
                  <a:spcAft>
                    <a:spcPts val="600"/>
                  </a:spcAft>
                </a:pPr>
                <a14:m>
                  <m:oMath xmlns:m="http://schemas.openxmlformats.org/officeDocument/2006/math">
                    <m:sSub>
                      <m:sSubPr>
                        <m:ctrlPr>
                          <a:rPr lang="en-US" sz="2400" i="1">
                            <a:latin typeface="Cambria Math"/>
                          </a:rPr>
                        </m:ctrlPr>
                      </m:sSubPr>
                      <m:e>
                        <m:r>
                          <a:rPr lang="en-US" sz="2400" i="1">
                            <a:latin typeface="Cambria Math"/>
                          </a:rPr>
                          <m:t>𝑅𝐷</m:t>
                        </m:r>
                      </m:e>
                      <m:sub>
                        <m:r>
                          <a:rPr lang="en-US" sz="2400" i="1">
                            <a:latin typeface="Cambria Math"/>
                          </a:rPr>
                          <m:t>𝑖</m:t>
                        </m:r>
                      </m:sub>
                    </m:sSub>
                    <m:r>
                      <a:rPr lang="en-US" sz="2400" i="1">
                        <a:latin typeface="Cambria Math"/>
                      </a:rPr>
                      <m:t>=</m:t>
                    </m:r>
                  </m:oMath>
                </a14:m>
                <a:r>
                  <a:rPr lang="en-US" sz="2400" dirty="0">
                    <a:latin typeface="Times New Roman" pitchFamily="18" charset="0"/>
                    <a:cs typeface="Times New Roman" pitchFamily="18" charset="0"/>
                  </a:rPr>
                  <a:t> radius of center of phase conductor (feet</a:t>
                </a:r>
                <a:r>
                  <a:rPr lang="en-US" sz="2400" dirty="0"/>
                  <a:t>)</a:t>
                </a:r>
              </a:p>
            </p:txBody>
          </p:sp>
        </mc:Choice>
        <mc:Fallback>
          <p:sp>
            <p:nvSpPr>
              <p:cNvPr id="8" name="Rectangle 7"/>
              <p:cNvSpPr>
                <a:spLocks noRot="1" noChangeAspect="1" noMove="1" noResize="1" noEditPoints="1" noAdjustHandles="1" noChangeArrowheads="1" noChangeShapeType="1" noTextEdit="1"/>
              </p:cNvSpPr>
              <p:nvPr/>
            </p:nvSpPr>
            <p:spPr>
              <a:xfrm>
                <a:off x="838200" y="4055983"/>
                <a:ext cx="7924799" cy="1354217"/>
              </a:xfrm>
              <a:prstGeom prst="rect">
                <a:avLst/>
              </a:prstGeom>
              <a:blipFill rotWithShape="1">
                <a:blip r:embed="rId4"/>
                <a:stretch>
                  <a:fillRect l="-1232" t="-3587" b="-8969"/>
                </a:stretch>
              </a:blipFill>
            </p:spPr>
            <p:txBody>
              <a:bodyPr/>
              <a:lstStyle/>
              <a:p>
                <a:r>
                  <a:rPr lang="en-US">
                    <a:noFill/>
                  </a:rPr>
                  <a:t> </a:t>
                </a:r>
              </a:p>
            </p:txBody>
          </p:sp>
        </mc:Fallback>
      </mc:AlternateContent>
      <p:sp>
        <p:nvSpPr>
          <p:cNvPr id="6" name="Slide Number Placeholder 5"/>
          <p:cNvSpPr>
            <a:spLocks noGrp="1"/>
          </p:cNvSpPr>
          <p:nvPr>
            <p:ph type="sldNum" sz="quarter" idx="12"/>
          </p:nvPr>
        </p:nvSpPr>
        <p:spPr/>
        <p:txBody>
          <a:bodyPr/>
          <a:lstStyle/>
          <a:p>
            <a:fld id="{B6F15528-21DE-4FAA-801E-634DDDAF4B2B}" type="slidenum">
              <a:rPr lang="en-US" smtClean="0"/>
              <a:pPr/>
              <a:t>96</a:t>
            </a:fld>
            <a:endParaRPr lang="en-US"/>
          </a:p>
        </p:txBody>
      </p:sp>
      <p:sp>
        <p:nvSpPr>
          <p:cNvPr id="9" name="TextBox 8"/>
          <p:cNvSpPr txBox="1"/>
          <p:nvPr/>
        </p:nvSpPr>
        <p:spPr>
          <a:xfrm>
            <a:off x="16932" y="355937"/>
            <a:ext cx="9144000" cy="1077218"/>
          </a:xfrm>
          <a:prstGeom prst="rect">
            <a:avLst/>
          </a:prstGeom>
          <a:noFill/>
        </p:spPr>
        <p:txBody>
          <a:bodyPr wrap="square" rtlCol="0">
            <a:spAutoFit/>
          </a:bodyPr>
          <a:lstStyle/>
          <a:p>
            <a:pPr marL="0" lvl="1" algn="ctr"/>
            <a:r>
              <a:rPr lang="en-US" sz="3200" dirty="0" smtClean="0">
                <a:latin typeface="Times New Roman" pitchFamily="18" charset="0"/>
                <a:cs typeface="Times New Roman" pitchFamily="18" charset="0"/>
              </a:rPr>
              <a:t>Parallel Underground Distribution Lines</a:t>
            </a:r>
          </a:p>
          <a:p>
            <a:pPr marL="0" lvl="1" algn="ctr"/>
            <a:r>
              <a:rPr lang="en-US" sz="3200" dirty="0">
                <a:latin typeface="Times New Roman" pitchFamily="18" charset="0"/>
                <a:cs typeface="Times New Roman" pitchFamily="18" charset="0"/>
              </a:rPr>
              <a:t>Shunt Admittance</a:t>
            </a:r>
          </a:p>
        </p:txBody>
      </p:sp>
    </p:spTree>
    <p:extLst>
      <p:ext uri="{BB962C8B-B14F-4D97-AF65-F5344CB8AC3E}">
        <p14:creationId xmlns:p14="http://schemas.microsoft.com/office/powerpoint/2010/main" val="3934619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Substation and Distribution Automation</a:t>
            </a:r>
            <a:br>
              <a:rPr lang="en-US" dirty="0" smtClean="0"/>
            </a:br>
            <a:r>
              <a:rPr lang="en-US" dirty="0" smtClean="0"/>
              <a:t>Module 2</a:t>
            </a:r>
            <a:br>
              <a:rPr lang="en-US" dirty="0" smtClean="0"/>
            </a:br>
            <a:r>
              <a:rPr lang="en-US" dirty="0" smtClean="0"/>
              <a:t> </a:t>
            </a:r>
            <a:endParaRPr lang="en-US" dirty="0"/>
          </a:p>
        </p:txBody>
      </p:sp>
      <p:sp>
        <p:nvSpPr>
          <p:cNvPr id="3" name="Subtitle 2"/>
          <p:cNvSpPr>
            <a:spLocks noGrp="1"/>
          </p:cNvSpPr>
          <p:nvPr>
            <p:ph type="subTitle" idx="1"/>
          </p:nvPr>
        </p:nvSpPr>
        <p:spPr/>
        <p:txBody>
          <a:bodyPr/>
          <a:lstStyle/>
          <a:p>
            <a:r>
              <a:rPr lang="en-US" dirty="0"/>
              <a:t>Three Phase Transformer Models</a:t>
            </a:r>
          </a:p>
          <a:p>
            <a:r>
              <a:rPr lang="en-US" dirty="0"/>
              <a:t>Center –Tapped Transformers and </a:t>
            </a:r>
            <a:r>
              <a:rPr lang="en-US" dirty="0" err="1" smtClean="0"/>
              <a:t>Secondaries</a:t>
            </a:r>
            <a:endParaRPr lang="en-US" dirty="0" smtClean="0"/>
          </a:p>
          <a:p>
            <a:r>
              <a:rPr lang="en-US" dirty="0"/>
              <a:t>IEEE Test Systems</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97</a:t>
            </a:fld>
            <a:endParaRPr lang="en-US"/>
          </a:p>
        </p:txBody>
      </p:sp>
    </p:spTree>
    <p:extLst>
      <p:ext uri="{BB962C8B-B14F-4D97-AF65-F5344CB8AC3E}">
        <p14:creationId xmlns:p14="http://schemas.microsoft.com/office/powerpoint/2010/main" val="574162347"/>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Module 1 Overview</a:t>
            </a:r>
            <a:endParaRPr lang="en-US" dirty="0"/>
          </a:p>
        </p:txBody>
      </p:sp>
      <p:sp>
        <p:nvSpPr>
          <p:cNvPr id="5" name="Content Placeholder 4"/>
          <p:cNvSpPr>
            <a:spLocks noGrp="1"/>
          </p:cNvSpPr>
          <p:nvPr>
            <p:ph idx="1"/>
          </p:nvPr>
        </p:nvSpPr>
        <p:spPr/>
        <p:txBody>
          <a:bodyPr/>
          <a:lstStyle/>
          <a:p>
            <a:r>
              <a:rPr lang="en-US" dirty="0" smtClean="0"/>
              <a:t>Part 1: </a:t>
            </a:r>
            <a:r>
              <a:rPr lang="en-US" dirty="0"/>
              <a:t>Overhead Lines </a:t>
            </a:r>
          </a:p>
          <a:p>
            <a:endParaRPr lang="en-US" dirty="0" smtClean="0"/>
          </a:p>
          <a:p>
            <a:r>
              <a:rPr lang="en-US" dirty="0" smtClean="0"/>
              <a:t>Part 2: </a:t>
            </a:r>
            <a:r>
              <a:rPr lang="en-US" dirty="0"/>
              <a:t>Underground lines</a:t>
            </a:r>
          </a:p>
          <a:p>
            <a:endParaRPr lang="en-US" dirty="0" smtClean="0"/>
          </a:p>
          <a:p>
            <a:r>
              <a:rPr lang="en-US" dirty="0"/>
              <a:t>Part 3: Three Phase Transformer Models</a:t>
            </a:r>
          </a:p>
          <a:p>
            <a:endParaRPr lang="en-US" dirty="0" smtClean="0"/>
          </a:p>
          <a:p>
            <a:r>
              <a:rPr lang="en-US" dirty="0"/>
              <a:t>Part 4: Center –Tapped Transformers and </a:t>
            </a:r>
            <a:r>
              <a:rPr lang="en-US" dirty="0" err="1" smtClean="0"/>
              <a:t>Secondaries</a:t>
            </a:r>
            <a:endParaRPr lang="en-US" dirty="0" smtClean="0"/>
          </a:p>
          <a:p>
            <a:endParaRPr lang="en-US" dirty="0" smtClean="0"/>
          </a:p>
          <a:p>
            <a:r>
              <a:rPr lang="en-US" dirty="0"/>
              <a:t>Part </a:t>
            </a:r>
            <a:r>
              <a:rPr lang="en-US" dirty="0" smtClean="0"/>
              <a:t>5: </a:t>
            </a:r>
            <a:r>
              <a:rPr lang="en-US" dirty="0"/>
              <a:t>IEEE Test Systems</a:t>
            </a:r>
          </a:p>
        </p:txBody>
      </p:sp>
      <p:sp>
        <p:nvSpPr>
          <p:cNvPr id="2" name="Slide Number Placeholder 1"/>
          <p:cNvSpPr>
            <a:spLocks noGrp="1"/>
          </p:cNvSpPr>
          <p:nvPr>
            <p:ph type="sldNum" sz="quarter" idx="12"/>
          </p:nvPr>
        </p:nvSpPr>
        <p:spPr/>
        <p:txBody>
          <a:bodyPr/>
          <a:lstStyle/>
          <a:p>
            <a:fld id="{B6F15528-21DE-4FAA-801E-634DDDAF4B2B}" type="slidenum">
              <a:rPr lang="en-US" smtClean="0"/>
              <a:pPr/>
              <a:t>98</a:t>
            </a:fld>
            <a:endParaRPr lang="en-US"/>
          </a:p>
        </p:txBody>
      </p:sp>
    </p:spTree>
    <p:extLst>
      <p:ext uri="{BB962C8B-B14F-4D97-AF65-F5344CB8AC3E}">
        <p14:creationId xmlns:p14="http://schemas.microsoft.com/office/powerpoint/2010/main" val="2785843404"/>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 3: Three Phase Transformer Models</a:t>
            </a:r>
          </a:p>
        </p:txBody>
      </p:sp>
      <p:sp>
        <p:nvSpPr>
          <p:cNvPr id="3" name="Content Placeholder 2"/>
          <p:cNvSpPr>
            <a:spLocks noGrp="1"/>
          </p:cNvSpPr>
          <p:nvPr>
            <p:ph idx="1"/>
          </p:nvPr>
        </p:nvSpPr>
        <p:spPr/>
        <p:txBody>
          <a:bodyPr>
            <a:normAutofit/>
          </a:bodyPr>
          <a:lstStyle/>
          <a:p>
            <a:r>
              <a:rPr lang="en-US" dirty="0"/>
              <a:t>Three Phase Transformer Models</a:t>
            </a:r>
          </a:p>
          <a:p>
            <a:pPr lvl="1"/>
            <a:r>
              <a:rPr lang="en-US" sz="2400" dirty="0" smtClean="0"/>
              <a:t>General </a:t>
            </a:r>
            <a:r>
              <a:rPr lang="en-US" sz="2400" dirty="0"/>
              <a:t>Three Phase Transformer Banks</a:t>
            </a:r>
          </a:p>
          <a:p>
            <a:pPr lvl="1"/>
            <a:r>
              <a:rPr lang="en-US" sz="2400" dirty="0"/>
              <a:t>Generalized Matrices</a:t>
            </a:r>
          </a:p>
          <a:p>
            <a:pPr lvl="1"/>
            <a:r>
              <a:rPr lang="en-US" sz="2400" dirty="0" smtClean="0"/>
              <a:t>Symmetrical Components  </a:t>
            </a:r>
            <a:endParaRPr lang="en-US" sz="2400" dirty="0"/>
          </a:p>
          <a:p>
            <a:pPr lvl="1"/>
            <a:r>
              <a:rPr lang="en-US" sz="2400" dirty="0" smtClean="0"/>
              <a:t>The </a:t>
            </a:r>
            <a:r>
              <a:rPr lang="en-US" sz="2400" dirty="0"/>
              <a:t>Delta-Grounded Wye Step Down Connection</a:t>
            </a:r>
          </a:p>
          <a:p>
            <a:pPr lvl="1"/>
            <a:r>
              <a:rPr lang="en-US" sz="2400" dirty="0"/>
              <a:t>The </a:t>
            </a:r>
            <a:r>
              <a:rPr lang="en-US" sz="2400" dirty="0" smtClean="0"/>
              <a:t>Ungrounded </a:t>
            </a:r>
            <a:r>
              <a:rPr lang="en-US" sz="2400" dirty="0"/>
              <a:t>Wye-Delta Step Down Connection</a:t>
            </a:r>
          </a:p>
          <a:p>
            <a:pPr lvl="1"/>
            <a:r>
              <a:rPr lang="en-US" sz="2400" dirty="0"/>
              <a:t>The Grounded Wye-Grounded Wye Connection</a:t>
            </a:r>
          </a:p>
          <a:p>
            <a:pPr lvl="1"/>
            <a:r>
              <a:rPr lang="en-US" sz="2400" dirty="0"/>
              <a:t>The Delta-Delta  Connection</a:t>
            </a:r>
          </a:p>
          <a:p>
            <a:pPr lvl="1"/>
            <a:r>
              <a:rPr lang="en-US" sz="2400" dirty="0"/>
              <a:t>Open Wye-Open Delta</a:t>
            </a:r>
          </a:p>
          <a:p>
            <a:pPr lvl="1"/>
            <a:r>
              <a:rPr lang="en-US" sz="2400" dirty="0"/>
              <a:t>Thevenin Equivalent Circuit</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99</a:t>
            </a:fld>
            <a:endParaRPr lang="en-US"/>
          </a:p>
        </p:txBody>
      </p:sp>
    </p:spTree>
    <p:extLst>
      <p:ext uri="{BB962C8B-B14F-4D97-AF65-F5344CB8AC3E}">
        <p14:creationId xmlns:p14="http://schemas.microsoft.com/office/powerpoint/2010/main" val="879406445"/>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2343</TotalTime>
  <Words>14483</Words>
  <Application>Microsoft Office PowerPoint</Application>
  <PresentationFormat>On-screen Show (4:3)</PresentationFormat>
  <Paragraphs>3325</Paragraphs>
  <Slides>268</Slides>
  <Notes>176</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268</vt:i4>
      </vt:variant>
    </vt:vector>
  </HeadingPairs>
  <TitlesOfParts>
    <vt:vector size="270" baseType="lpstr">
      <vt:lpstr>Office Theme</vt:lpstr>
      <vt:lpstr>Equation</vt:lpstr>
      <vt:lpstr>Substation and Distribution Automation  </vt:lpstr>
      <vt:lpstr>Module 2 Overview</vt:lpstr>
      <vt:lpstr>Part 1: Overhead Lines </vt:lpstr>
      <vt:lpstr>PowerPoint Presentation</vt:lpstr>
      <vt:lpstr>PowerPoint Presentation</vt:lpstr>
      <vt:lpstr>PowerPoint Presentation</vt:lpstr>
      <vt:lpstr>PowerPoint Presentation</vt:lpstr>
      <vt:lpstr>Part 1: Overhead Lines </vt:lpstr>
      <vt:lpstr>PowerPoint Presentation</vt:lpstr>
      <vt:lpstr>Part 1: Overhead Lines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Part 1: Overhead Lines </vt:lpstr>
      <vt:lpstr>PowerPoint Presentation</vt:lpstr>
      <vt:lpstr>PowerPoint Presentation</vt:lpstr>
      <vt:lpstr>PowerPoint Presentation</vt:lpstr>
      <vt:lpstr>PowerPoint Presentation</vt:lpstr>
      <vt:lpstr>Part 1: Overhead Lines </vt:lpstr>
      <vt:lpstr>PowerPoint Presentation</vt:lpstr>
      <vt:lpstr>PowerPoint Presentation</vt:lpstr>
      <vt:lpstr>PowerPoint Presentation</vt:lpstr>
      <vt:lpstr>PowerPoint Presentation</vt:lpstr>
      <vt:lpstr>Part 1: Overhead Lines </vt:lpstr>
      <vt:lpstr>PowerPoint Presentation</vt:lpstr>
      <vt:lpstr>PowerPoint Presentation</vt:lpstr>
      <vt:lpstr>Part 1: Overhead Lines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Part 1: Overhead Lines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Part 1: Overhead Lines </vt:lpstr>
      <vt:lpstr>PowerPoint Presentation</vt:lpstr>
      <vt:lpstr>PowerPoint Presentation</vt:lpstr>
      <vt:lpstr>Part 1: Overhead Lines </vt:lpstr>
      <vt:lpstr>PowerPoint Presentation</vt:lpstr>
      <vt:lpstr>PowerPoint Presentation</vt:lpstr>
      <vt:lpstr>PowerPoint Presentation</vt:lpstr>
      <vt:lpstr>PowerPoint Presentation</vt:lpstr>
      <vt:lpstr>Part 1: Overhead Lines </vt:lpstr>
      <vt:lpstr>PowerPoint Presentation</vt:lpstr>
      <vt:lpstr>PowerPoint Presentation</vt:lpstr>
      <vt:lpstr>PowerPoint Presentation</vt:lpstr>
      <vt:lpstr>PowerPoint Presentation</vt:lpstr>
      <vt:lpstr>PowerPoint Presentation</vt:lpstr>
      <vt:lpstr>Part 2: Underground Lines </vt:lpstr>
      <vt:lpstr>Part 2: Underground Lines </vt:lpstr>
      <vt:lpstr>PowerPoint Presentation</vt:lpstr>
      <vt:lpstr>PowerPoint Presentation</vt:lpstr>
      <vt:lpstr>PowerPoint Presentation</vt:lpstr>
      <vt:lpstr>PowerPoint Presentation</vt:lpstr>
      <vt:lpstr>Part 2: Underground Lines </vt:lpstr>
      <vt:lpstr>PowerPoint Presentation</vt:lpstr>
      <vt:lpstr>PowerPoint Presentation</vt:lpstr>
      <vt:lpstr>PowerPoint Presentation</vt:lpstr>
      <vt:lpstr>PowerPoint Presentation</vt:lpstr>
      <vt:lpstr>PowerPoint Presentation</vt:lpstr>
      <vt:lpstr>Part 2: Underground Lines </vt:lpstr>
      <vt:lpstr>PowerPoint Presentation</vt:lpstr>
      <vt:lpstr>PowerPoint Presentation</vt:lpstr>
      <vt:lpstr>PowerPoint Presentation</vt:lpstr>
      <vt:lpstr>PowerPoint Presentation</vt:lpstr>
      <vt:lpstr>PowerPoint Presentation</vt:lpstr>
      <vt:lpstr>Part 2: Underground Lines </vt:lpstr>
      <vt:lpstr>PowerPoint Presentation</vt:lpstr>
      <vt:lpstr>PowerPoint Presentation</vt:lpstr>
      <vt:lpstr>Part 2: Underground Lines </vt:lpstr>
      <vt:lpstr>PowerPoint Presentation</vt:lpstr>
      <vt:lpstr>PowerPoint Presentation</vt:lpstr>
      <vt:lpstr>PowerPoint Presentation</vt:lpstr>
      <vt:lpstr>Part 2: Underground Lines </vt:lpstr>
      <vt:lpstr>PowerPoint Presentation</vt:lpstr>
      <vt:lpstr>Part 2: Underground Lines </vt:lpstr>
      <vt:lpstr>PowerPoint Presentation</vt:lpstr>
      <vt:lpstr>PowerPoint Presentation</vt:lpstr>
      <vt:lpstr>PowerPoint Presentation</vt:lpstr>
      <vt:lpstr>Substation and Distribution Automation Module 2  </vt:lpstr>
      <vt:lpstr>Module 1 Overview</vt:lpstr>
      <vt:lpstr>Part 3: Three Phase Transformer Models</vt:lpstr>
      <vt:lpstr>PowerPoint Presentation</vt:lpstr>
      <vt:lpstr>PowerPoint Presentation</vt:lpstr>
      <vt:lpstr>PowerPoint Presentation</vt:lpstr>
      <vt:lpstr>PowerPoint Presentation</vt:lpstr>
      <vt:lpstr>PowerPoint Presentation</vt:lpstr>
      <vt:lpstr>Part 3: Three Phase Transformer Models</vt:lpstr>
      <vt:lpstr>PowerPoint Presentation</vt:lpstr>
      <vt:lpstr>PowerPoint Presentation</vt:lpstr>
      <vt:lpstr>Part 3: Three Phase Transformer Models</vt:lpstr>
      <vt:lpstr>PowerPoint Presentation</vt:lpstr>
      <vt:lpstr>Part 3: Three Phase Transformer Models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Part 3: Three Phase Transformer Models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Part 3: Three Phase Transformer Models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Part 3: Three Phase Transformer Models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Part 3: Three Phase Transformer Models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Part 3: Three Phase Transformer Models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Part 3: Three Phase Transformer Models</vt:lpstr>
      <vt:lpstr>PowerPoint Presentation</vt:lpstr>
      <vt:lpstr>PowerPoint Presentation</vt:lpstr>
      <vt:lpstr>PowerPoint Presentation</vt:lpstr>
      <vt:lpstr>PowerPoint Presentation</vt:lpstr>
      <vt:lpstr>PowerPoint Presentation</vt:lpstr>
      <vt:lpstr>Part 4: Center –Tapped Transformers and Secondaries </vt:lpstr>
      <vt:lpstr>PowerPoint Presentation</vt:lpstr>
      <vt:lpstr>PowerPoint Presentation</vt:lpstr>
      <vt:lpstr>PowerPoint Presentation</vt:lpstr>
      <vt:lpstr>PowerPoint Presentation</vt:lpstr>
      <vt:lpstr>PowerPoint Presentation</vt:lpstr>
      <vt:lpstr>PowerPoint Presentation</vt:lpstr>
      <vt:lpstr>Part 4: Center –Tapped Transformers and Secondaries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Part 4: Center –Tapped Transformers and Secondaries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Part 4: Center –Tapped Transformers and Secondaries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Part 4: Center –Tapped Transformers and Secondaries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Part 4: Center –Tapped Transformers and Secondaries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Part 4: Center –Tapped Transformers and Secondaries </vt:lpstr>
      <vt:lpstr>PowerPoint Presentation</vt:lpstr>
      <vt:lpstr>PowerPoint Presentation</vt:lpstr>
      <vt:lpstr>PowerPoint Presentation</vt:lpstr>
      <vt:lpstr>PowerPoint Presentation</vt:lpstr>
      <vt:lpstr>PowerPoint Presentation</vt:lpstr>
      <vt:lpstr>PowerPoint Presentation</vt:lpstr>
      <vt:lpstr>Part 4: IEEE Test Systems </vt:lpstr>
      <vt:lpstr>PowerPoint Presentation</vt:lpstr>
      <vt:lpstr>PowerPoint Presentation</vt:lpstr>
      <vt:lpstr>PowerPoint Presentation</vt:lpstr>
      <vt:lpstr>PowerPoint Presentation</vt:lpstr>
      <vt:lpstr>Module 2 Concluding Comments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Substation and Distribution Automation Module 1</dc:title>
  <dc:creator>Schneider, Kevin</dc:creator>
  <cp:lastModifiedBy>Janelle Hammerstrom</cp:lastModifiedBy>
  <cp:revision>195</cp:revision>
  <dcterms:created xsi:type="dcterms:W3CDTF">2006-08-16T00:00:00Z</dcterms:created>
  <dcterms:modified xsi:type="dcterms:W3CDTF">2011-11-22T01:06:07Z</dcterms:modified>
</cp:coreProperties>
</file>